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63" r:id="rId3"/>
    <p:sldMasterId id="2147483695" r:id="rId4"/>
  </p:sldMasterIdLst>
  <p:notesMasterIdLst>
    <p:notesMasterId r:id="rId45"/>
  </p:notesMasterIdLst>
  <p:handoutMasterIdLst>
    <p:handoutMasterId r:id="rId46"/>
  </p:handoutMasterIdLst>
  <p:sldIdLst>
    <p:sldId id="258" r:id="rId5"/>
    <p:sldId id="261" r:id="rId6"/>
    <p:sldId id="262" r:id="rId7"/>
    <p:sldId id="312" r:id="rId8"/>
    <p:sldId id="344" r:id="rId9"/>
    <p:sldId id="311" r:id="rId10"/>
    <p:sldId id="343" r:id="rId11"/>
    <p:sldId id="303" r:id="rId12"/>
    <p:sldId id="309" r:id="rId13"/>
    <p:sldId id="264" r:id="rId14"/>
    <p:sldId id="265" r:id="rId15"/>
    <p:sldId id="308" r:id="rId16"/>
    <p:sldId id="290" r:id="rId17"/>
    <p:sldId id="272" r:id="rId18"/>
    <p:sldId id="292" r:id="rId19"/>
    <p:sldId id="341" r:id="rId20"/>
    <p:sldId id="294" r:id="rId21"/>
    <p:sldId id="295" r:id="rId22"/>
    <p:sldId id="296" r:id="rId23"/>
    <p:sldId id="297" r:id="rId24"/>
    <p:sldId id="319" r:id="rId25"/>
    <p:sldId id="323" r:id="rId26"/>
    <p:sldId id="324" r:id="rId27"/>
    <p:sldId id="302" r:id="rId28"/>
    <p:sldId id="277" r:id="rId29"/>
    <p:sldId id="285" r:id="rId30"/>
    <p:sldId id="286" r:id="rId31"/>
    <p:sldId id="287" r:id="rId32"/>
    <p:sldId id="345" r:id="rId33"/>
    <p:sldId id="325" r:id="rId34"/>
    <p:sldId id="326" r:id="rId35"/>
    <p:sldId id="327" r:id="rId36"/>
    <p:sldId id="328" r:id="rId37"/>
    <p:sldId id="329" r:id="rId38"/>
    <p:sldId id="342" r:id="rId39"/>
    <p:sldId id="330" r:id="rId40"/>
    <p:sldId id="331" r:id="rId41"/>
    <p:sldId id="332" r:id="rId42"/>
    <p:sldId id="333" r:id="rId43"/>
    <p:sldId id="338" r:id="rId44"/>
  </p:sldIdLst>
  <p:sldSz cx="9144000" cy="6858000" type="screen4x3"/>
  <p:notesSz cx="9945688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CCFF33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6" autoAdjust="0"/>
  </p:normalViewPr>
  <p:slideViewPr>
    <p:cSldViewPr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10658" cy="34427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2686" y="1"/>
            <a:ext cx="4310657" cy="344279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6B32564-7364-457A-A7BC-E25A7A2A8868}" type="datetimeFigureOut">
              <a:rPr kumimoji="1" lang="ja-JP" altLang="en-US" smtClean="0"/>
              <a:t>2015/10/4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13721"/>
            <a:ext cx="4310658" cy="344279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2686" y="6513721"/>
            <a:ext cx="4310657" cy="344279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7357672-6C2F-4155-95F9-EDAE19C6B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43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10658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ja-JP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686" y="1"/>
            <a:ext cx="4310657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en-US" altLang="ja-JP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866" y="3257412"/>
            <a:ext cx="7957957" cy="30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3721"/>
            <a:ext cx="4310658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 altLang="ja-JP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686" y="6513721"/>
            <a:ext cx="4310657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660A5C6D-C160-47B3-A6C2-B1BFE39D9C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24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0E095-BBEB-4B72-82E7-1E009785BD89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5632686" y="6513721"/>
            <a:ext cx="4310657" cy="3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46" tIns="46273" rIns="92546" bIns="46273" anchor="b"/>
          <a:lstStyle/>
          <a:p>
            <a:pPr algn="r"/>
            <a:fld id="{1B6D1D8D-A4B9-4264-9894-7927066F43FE}" type="slidenum">
              <a:rPr kumimoji="1" lang="en-US" altLang="ja-JP" sz="1200">
                <a:latin typeface="Times New Roman" pitchFamily="18" charset="0"/>
              </a:rPr>
              <a:pPr algn="r"/>
              <a:t>1</a:t>
            </a:fld>
            <a:endParaRPr kumimoji="1" lang="en-US" altLang="ja-JP" sz="1200" dirty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01366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5C6D-C160-47B3-A6C2-B1BFE39D9C3E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25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6169-2F51-44EC-A7D3-8D055CC44A84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3E7C02C-F00F-45DC-8267-31B21F53474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D9D09-DE9A-465C-B232-D27578D643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BB554-76C6-44EC-8156-16B3565D0C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802A3D-DA25-408C-8763-DEF1FEA3D2D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4972A-89CA-40FC-8136-82CFD496CF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32B9-BA33-4BBB-847D-5B55DBEC48D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27626-A2BF-4EC3-976C-DB20BE6D42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AB78-6708-4A5D-9A69-AC3FA236C27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B5EDB-C4EA-4DCD-99CE-E2FF0CABEE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1159B-1C8C-4253-B727-352B4A06A62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3E35D-8D3D-4BCE-B017-D23F57BE006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3FB9-B75E-4BB7-B1A6-190AC494CD4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885F-A9DE-4AAC-B675-C93C55C8D7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45DC6-01E7-4054-B931-5BD90F543BB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E68AD-634A-4244-83B8-0DBF65F675E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BDC602-150C-4F0E-802D-AE9AF2B9711D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322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A47E-F1E4-4EBA-9038-F2DF13F238A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9D98-999A-4272-BA4B-B5A4DFFDD5D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4793-E6B0-40F8-AD19-D5443F0DF58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403C5-3299-478C-83FD-AA8DD5F49FF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166DE-5597-4356-A072-6C196B8D54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4FAEA-B769-4B51-BE5B-995EA375F20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9417E-E151-45EA-82A1-2AB3DE7E2FA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67F8-804D-44F5-BA4D-5F3B58296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B36AE-9F77-466D-8E16-3855ADA3D8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E8C08-C5D6-4DE7-9159-69F958E817F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9FDAC-228D-434A-BB15-24628C4CD96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77B3-0228-45F4-B2A6-A1C9BB17AB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8975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2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0F56-B01A-4C9D-856D-6FB9A5108B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0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5353-F255-4764-BD79-487D8970984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2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D30-A60A-44BC-B88A-E5E367F06A7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45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7235-8871-4B00-94B8-FB4CCCC06D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32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B421-DD0A-49C3-A95D-34A91DB7FAA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8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005D-7EE2-494F-AE12-6E5C2FC259C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897-D810-4713-88E9-EAE37507045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4C99-7D58-4966-AECB-933EA404891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74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CA35-7236-4FE4-8D1C-D25B4F774B7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02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AB5-06C7-463E-B378-141C7E1BEE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71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318-8298-41AE-A5A0-4A4425408A9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2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CCF99-12BF-4A6F-9D81-DBA2AF3D42C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0562-E8BB-4FA3-A1B8-4A05202B4E1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12A9-2F4D-4BF7-B78E-95B9303436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0026-655B-4FF0-89AC-894F313A88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3EAE-3242-499C-9E12-ABF54F27FB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93C4AB0-1D63-4B4F-95A1-C15B35CDB02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56FBC2C-2DE8-4853-B557-5D0195A1FC8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ja-JP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ja-JP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8A17C93-0888-41AD-893D-9AECC0C72C20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21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1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5E679F-FDD6-4C15-9C48-E42ABAF798E5}" type="datetime1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2015/10/4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734F26-AA3B-491E-964F-E7B335A62694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09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s.is.tohoku.ac.jp/~jinhee/jyoho-1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.tohoku.ac.jp/guide/ICL/index_ICL-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wmf"/><Relationship Id="rId10" Type="http://schemas.openxmlformats.org/officeDocument/2006/relationships/image" Target="../media/image26.png"/><Relationship Id="rId4" Type="http://schemas.openxmlformats.org/officeDocument/2006/relationships/image" Target="../media/image21.wmf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wmf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22.wmf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s.is.tohoku.ac.jp/~jinhee/jyoho-10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ite.tohoku.ac.jp/icl/local/kiso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Literacy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b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 1: Orientation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284984"/>
            <a:ext cx="6680448" cy="2362200"/>
          </a:xfrm>
        </p:spPr>
        <p:txBody>
          <a:bodyPr/>
          <a:lstStyle/>
          <a:p>
            <a:r>
              <a:rPr lang="en-US" altLang="ja-JP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Takeshi Tokuyama</a:t>
            </a:r>
          </a:p>
          <a:p>
            <a:r>
              <a:rPr lang="en-US" altLang="ja-JP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Matias </a:t>
            </a:r>
            <a:r>
              <a:rPr lang="en-US" altLang="ja-JP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Korman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Graduate School of Information Sciences(GSIS)</a:t>
            </a:r>
          </a:p>
          <a:p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Tohoku University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467544" y="6165304"/>
            <a:ext cx="770465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endParaRPr kumimoji="1"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125" y="230534"/>
            <a:ext cx="7127875" cy="1068387"/>
          </a:xfrm>
        </p:spPr>
        <p:txBody>
          <a:bodyPr anchor="ctr"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 of university computers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83391"/>
            <a:ext cx="8820150" cy="4897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dirty="0" smtClean="0"/>
              <a:t>Difference from usual personal computer</a:t>
            </a:r>
            <a:endParaRPr lang="ja-JP" altLang="en-US" dirty="0"/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We share a large main-frame system. </a:t>
            </a:r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You can use any terminal. </a:t>
            </a:r>
            <a:endParaRPr lang="ja-JP" altLang="en-US" dirty="0"/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Ethics and responsibility are required to use it.</a:t>
            </a:r>
            <a:r>
              <a:rPr lang="ja-JP" altLang="en-US" dirty="0"/>
              <a:t>　</a:t>
            </a:r>
          </a:p>
          <a:p>
            <a:pPr>
              <a:lnSpc>
                <a:spcPct val="80000"/>
              </a:lnSpc>
            </a:pPr>
            <a:r>
              <a:rPr lang="en-US" altLang="ja-JP" dirty="0" smtClean="0"/>
              <a:t>Dual OS(Operating Systems)</a:t>
            </a:r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LINUX</a:t>
            </a:r>
            <a:r>
              <a:rPr lang="ja-JP" altLang="en-US" dirty="0"/>
              <a:t> </a:t>
            </a:r>
            <a:r>
              <a:rPr lang="en-US" altLang="ja-JP" dirty="0" smtClean="0"/>
              <a:t>System  (like manual driving)</a:t>
            </a:r>
            <a:endParaRPr lang="ja-JP" altLang="en-US" dirty="0"/>
          </a:p>
          <a:p>
            <a:pPr lvl="2">
              <a:lnSpc>
                <a:spcPct val="80000"/>
              </a:lnSpc>
            </a:pPr>
            <a:r>
              <a:rPr lang="en-US" altLang="ja-JP" dirty="0" smtClean="0"/>
              <a:t>Command based system (basically….) </a:t>
            </a:r>
          </a:p>
          <a:p>
            <a:pPr lvl="2">
              <a:lnSpc>
                <a:spcPct val="80000"/>
              </a:lnSpc>
            </a:pPr>
            <a:r>
              <a:rPr lang="en-US" altLang="ja-JP" dirty="0" smtClean="0"/>
              <a:t>High security, suitable for programming</a:t>
            </a:r>
            <a:endParaRPr lang="ja-JP" altLang="en-US" dirty="0"/>
          </a:p>
          <a:p>
            <a:pPr lvl="2">
              <a:lnSpc>
                <a:spcPct val="80000"/>
              </a:lnSpc>
            </a:pPr>
            <a:r>
              <a:rPr lang="en-US" altLang="ja-JP" dirty="0" smtClean="0"/>
              <a:t>You can customize the system</a:t>
            </a:r>
            <a:endParaRPr lang="ja-JP" altLang="en-US" dirty="0"/>
          </a:p>
          <a:p>
            <a:pPr lvl="1">
              <a:lnSpc>
                <a:spcPct val="80000"/>
              </a:lnSpc>
            </a:pPr>
            <a:r>
              <a:rPr lang="en-US" altLang="ja-JP" dirty="0" smtClean="0"/>
              <a:t>WINDOWS 	(like automatic driving)</a:t>
            </a:r>
            <a:endParaRPr lang="ja-JP" altLang="en-US" dirty="0"/>
          </a:p>
          <a:p>
            <a:pPr lvl="2">
              <a:lnSpc>
                <a:spcPct val="80000"/>
              </a:lnSpc>
            </a:pPr>
            <a:r>
              <a:rPr lang="en-US" altLang="ja-JP" dirty="0" smtClean="0"/>
              <a:t>User interface with Icons and mouse-click </a:t>
            </a:r>
          </a:p>
          <a:p>
            <a:pPr lvl="2">
              <a:lnSpc>
                <a:spcPct val="80000"/>
              </a:lnSpc>
            </a:pPr>
            <a:r>
              <a:rPr lang="en-US" altLang="ja-JP" dirty="0"/>
              <a:t>A</a:t>
            </a:r>
            <a:r>
              <a:rPr lang="en-US" altLang="ja-JP" dirty="0" smtClean="0"/>
              <a:t>lmost same as WINDOWS for  PC</a:t>
            </a:r>
            <a:endParaRPr lang="ja-JP" altLang="en-US" dirty="0"/>
          </a:p>
          <a:p>
            <a:pPr lvl="2">
              <a:lnSpc>
                <a:spcPct val="80000"/>
              </a:lnSpc>
            </a:pPr>
            <a:r>
              <a:rPr lang="en-US" altLang="ja-JP" dirty="0" smtClean="0"/>
              <a:t>Many software shared with your PC</a:t>
            </a:r>
          </a:p>
          <a:p>
            <a:pPr>
              <a:lnSpc>
                <a:spcPct val="80000"/>
              </a:lnSpc>
            </a:pPr>
            <a:r>
              <a:rPr lang="en-US" altLang="ja-JP" dirty="0" smtClean="0"/>
              <a:t>We have Mac machines in some other rooms.</a:t>
            </a:r>
            <a:endParaRPr lang="ja-JP" altLang="en-US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7" y="1156243"/>
            <a:ext cx="425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Oval 5"/>
          <p:cNvSpPr>
            <a:spLocks noChangeArrowheads="1"/>
          </p:cNvSpPr>
          <p:nvPr/>
        </p:nvSpPr>
        <p:spPr bwMode="auto">
          <a:xfrm>
            <a:off x="4432301" y="4130812"/>
            <a:ext cx="395287" cy="3603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06501" name="Oval 6"/>
          <p:cNvSpPr>
            <a:spLocks noChangeArrowheads="1"/>
          </p:cNvSpPr>
          <p:nvPr/>
        </p:nvSpPr>
        <p:spPr bwMode="auto">
          <a:xfrm>
            <a:off x="4827588" y="3178175"/>
            <a:ext cx="395287" cy="3603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06502" name="AutoShape 7"/>
          <p:cNvSpPr>
            <a:spLocks/>
          </p:cNvSpPr>
          <p:nvPr/>
        </p:nvSpPr>
        <p:spPr bwMode="auto">
          <a:xfrm>
            <a:off x="6084888" y="1592263"/>
            <a:ext cx="1727200" cy="763587"/>
          </a:xfrm>
          <a:prstGeom prst="borderCallout1">
            <a:avLst>
              <a:gd name="adj1" fmla="val 14968"/>
              <a:gd name="adj2" fmla="val -4412"/>
              <a:gd name="adj3" fmla="val 212060"/>
              <a:gd name="adj4" fmla="val -49815"/>
            </a:avLst>
          </a:prstGeom>
          <a:solidFill>
            <a:schemeClr val="hlink"/>
          </a:solidFill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Tahoma" pitchFamily="34" charset="0"/>
              </a:rPr>
              <a:t>Display</a:t>
            </a:r>
            <a:r>
              <a:rPr kumimoji="1" lang="ja-JP" altLang="en-US" sz="20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Tahoma" pitchFamily="34" charset="0"/>
              </a:rPr>
              <a:t>Power</a:t>
            </a:r>
            <a:endParaRPr kumimoji="1" lang="ja-JP" alt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6503" name="AutoShape 8"/>
          <p:cNvSpPr>
            <a:spLocks/>
          </p:cNvSpPr>
          <p:nvPr/>
        </p:nvSpPr>
        <p:spPr bwMode="auto">
          <a:xfrm>
            <a:off x="6553200" y="4109381"/>
            <a:ext cx="1835224" cy="763588"/>
          </a:xfrm>
          <a:prstGeom prst="borderCallout1">
            <a:avLst>
              <a:gd name="adj1" fmla="val 14968"/>
              <a:gd name="adj2" fmla="val -4412"/>
              <a:gd name="adj3" fmla="val 36338"/>
              <a:gd name="adj4" fmla="val -96490"/>
            </a:avLst>
          </a:prstGeom>
          <a:solidFill>
            <a:schemeClr val="hlink"/>
          </a:solidFill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Tahoma" pitchFamily="34" charset="0"/>
              </a:rPr>
              <a:t>PC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Tahoma" pitchFamily="34" charset="0"/>
              </a:rPr>
              <a:t>　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Tahoma" pitchFamily="34" charset="0"/>
              </a:rPr>
              <a:t>Terminal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Tahoma" pitchFamily="34" charset="0"/>
              </a:rPr>
              <a:t>　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Tahoma" pitchFamily="34" charset="0"/>
              </a:rPr>
              <a:t>Power</a:t>
            </a:r>
            <a:endParaRPr kumimoji="1" lang="ja-JP" alt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422275" y="406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kumimoji="1" lang="en-US" altLang="ja-JP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Your</a:t>
            </a:r>
            <a:r>
              <a:rPr kumimoji="1" lang="ja-JP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en-US" altLang="ja-JP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termina</a:t>
            </a:r>
            <a:r>
              <a:rPr kumimoji="1" lang="en-US" altLang="ja-JP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l</a:t>
            </a:r>
            <a:endParaRPr kumimoji="1" lang="ja-JP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Netb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71" y="1321265"/>
            <a:ext cx="7799042" cy="4957464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784887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5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ICL</a:t>
            </a:r>
            <a:r>
              <a:rPr kumimoji="1" lang="en-US" altLang="ja-JP" sz="35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(Information and </a:t>
            </a:r>
            <a:r>
              <a:rPr kumimoji="1" lang="en-US" altLang="ja-JP" sz="35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kumimoji="1" lang="en-US" altLang="ja-JP" sz="35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omputer </a:t>
            </a:r>
            <a:r>
              <a:rPr kumimoji="1" lang="en-US" altLang="ja-JP" sz="35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kumimoji="1" lang="en-US" altLang="ja-JP" sz="35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iteracy) system</a:t>
            </a:r>
            <a:endParaRPr kumimoji="1" lang="ja-JP" altLang="en-US" sz="35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29536" y="6367784"/>
            <a:ext cx="2133600" cy="457200"/>
          </a:xfrm>
        </p:spPr>
        <p:txBody>
          <a:bodyPr/>
          <a:lstStyle/>
          <a:p>
            <a:fld id="{AD44FAEA-B769-4B51-BE5B-995EA375F20C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51620" y="626238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hlinkClick r:id="rId3"/>
              </a:rPr>
              <a:t>http://www.dc.tohoku.ac.jp/guide/ICL/index_ICL-e.html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868958"/>
          </a:xfrm>
        </p:spPr>
        <p:txBody>
          <a:bodyPr/>
          <a:lstStyle/>
          <a:p>
            <a:r>
              <a:rPr lang="en-US" altLang="ja-JP" dirty="0" smtClean="0"/>
              <a:t>Your user IDs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11662"/>
          </a:xfrm>
        </p:spPr>
        <p:txBody>
          <a:bodyPr/>
          <a:lstStyle/>
          <a:p>
            <a:r>
              <a:rPr lang="en-US" altLang="ja-JP" dirty="0" err="1" smtClean="0"/>
              <a:t>Authetification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55891"/>
              </p:ext>
            </p:extLst>
          </p:nvPr>
        </p:nvGraphicFramePr>
        <p:xfrm>
          <a:off x="827584" y="1628800"/>
          <a:ext cx="7560840" cy="119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</a:rPr>
                        <a:t>Tohoku</a:t>
                      </a:r>
                      <a:r>
                        <a:rPr kumimoji="1" lang="en-US" altLang="ja-JP" sz="2400" b="0" baseline="0" dirty="0" smtClean="0">
                          <a:solidFill>
                            <a:srgbClr val="FF0000"/>
                          </a:solidFill>
                        </a:rPr>
                        <a:t> U. </a:t>
                      </a:r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</a:rPr>
                        <a:t>ID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</a:rPr>
                        <a:t>Student</a:t>
                      </a:r>
                      <a:r>
                        <a:rPr kumimoji="1" lang="en-US" altLang="ja-JP" sz="24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2400" b="0" dirty="0" smtClean="0">
                          <a:solidFill>
                            <a:srgbClr val="FF0000"/>
                          </a:solidFill>
                        </a:rPr>
                        <a:t>ID</a:t>
                      </a:r>
                      <a:endParaRPr kumimoji="1" lang="ja-JP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User</a:t>
                      </a:r>
                      <a:r>
                        <a:rPr kumimoji="1" lang="en-US" altLang="ja-JP" baseline="0" dirty="0" smtClean="0"/>
                        <a:t> ID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Tohoku</a:t>
                      </a:r>
                      <a:r>
                        <a:rPr kumimoji="1" lang="en-US" altLang="ja-JP" baseline="0" dirty="0" smtClean="0"/>
                        <a:t> U.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Student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Password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Shared</a:t>
                      </a:r>
                      <a:r>
                        <a:rPr kumimoji="1" lang="en-US" altLang="ja-JP" baseline="0" dirty="0" smtClean="0"/>
                        <a:t> PWD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79723"/>
              </p:ext>
            </p:extLst>
          </p:nvPr>
        </p:nvGraphicFramePr>
        <p:xfrm>
          <a:off x="151510" y="2873648"/>
          <a:ext cx="8604448" cy="3831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2700"/>
                <a:gridCol w="2308060"/>
                <a:gridCol w="1763688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Systens</a:t>
                      </a:r>
                      <a:r>
                        <a:rPr kumimoji="1" lang="en-US" altLang="ja-JP" baseline="0" dirty="0" smtClean="0"/>
                        <a:t> to log in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From</a:t>
                      </a:r>
                      <a:r>
                        <a:rPr kumimoji="1" lang="en-US" altLang="ja-JP" baseline="0" dirty="0" smtClean="0"/>
                        <a:t> Tohoku 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From</a:t>
                      </a:r>
                      <a:r>
                        <a:rPr kumimoji="1" lang="en-US" altLang="ja-JP" baseline="0" dirty="0" smtClean="0"/>
                        <a:t> outside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Integrated </a:t>
                      </a:r>
                      <a:r>
                        <a:rPr kumimoji="1" lang="en-US" altLang="ja-JP" dirty="0" err="1" smtClean="0"/>
                        <a:t>Electroni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cAuthentication</a:t>
                      </a:r>
                      <a:r>
                        <a:rPr kumimoji="1" lang="en-US" altLang="ja-JP" baseline="0" dirty="0" smtClean="0"/>
                        <a:t> System 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Password</a:t>
                      </a:r>
                      <a:r>
                        <a:rPr kumimoji="1" lang="en-US" altLang="ja-JP" baseline="0" dirty="0" smtClean="0"/>
                        <a:t> update </a:t>
                      </a:r>
                      <a:r>
                        <a:rPr kumimoji="1" lang="en-US" altLang="ja-JP" baseline="0" dirty="0" err="1" smtClean="0"/>
                        <a:t>etc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Tohoku</a:t>
                      </a:r>
                      <a:r>
                        <a:rPr kumimoji="1" lang="en-US" altLang="ja-JP" baseline="0" dirty="0" smtClean="0"/>
                        <a:t> U.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PWD</a:t>
                      </a:r>
                      <a:r>
                        <a:rPr lang="en-US" altLang="ja-JP" baseline="0" dirty="0" smtClean="0"/>
                        <a:t> generation of </a:t>
                      </a:r>
                      <a:r>
                        <a:rPr lang="en-US" altLang="ja-JP" dirty="0" smtClean="0"/>
                        <a:t>SRP (Secure Reverse </a:t>
                      </a:r>
                      <a:r>
                        <a:rPr lang="en-US" altLang="ja-JP" dirty="0" err="1" smtClean="0"/>
                        <a:t>Proxity</a:t>
                      </a:r>
                      <a:r>
                        <a:rPr lang="en-US" altLang="ja-JP" dirty="0" smtClean="0"/>
                        <a:t>)</a:t>
                      </a:r>
                      <a:endParaRPr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Tohoku</a:t>
                      </a:r>
                      <a:r>
                        <a:rPr kumimoji="1" lang="en-US" altLang="ja-JP" baseline="0" dirty="0" smtClean="0"/>
                        <a:t> U.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/>
                </a:tc>
              </a:tr>
              <a:tr h="43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ICL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Classroom (Here!)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Student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Academi</a:t>
                      </a:r>
                      <a:r>
                        <a:rPr kumimoji="1" lang="en-US" altLang="ja-JP" baseline="0" dirty="0" smtClean="0"/>
                        <a:t>c Affairs System 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Student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Check</a:t>
                      </a:r>
                      <a:r>
                        <a:rPr kumimoji="1" lang="en-US" altLang="ja-JP" baseline="0" dirty="0" smtClean="0"/>
                        <a:t> your student record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Tohoku</a:t>
                      </a:r>
                      <a:r>
                        <a:rPr kumimoji="1" lang="en-US" altLang="ja-JP" baseline="0" dirty="0" smtClean="0"/>
                        <a:t> U.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SRP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Email</a:t>
                      </a:r>
                      <a:r>
                        <a:rPr kumimoji="1" lang="en-US" altLang="ja-JP" baseline="0" dirty="0" smtClean="0"/>
                        <a:t> for students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Student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ID 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SRP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Tohoku</a:t>
                      </a:r>
                      <a:r>
                        <a:rPr kumimoji="1" lang="en-US" altLang="ja-JP" baseline="0" dirty="0" smtClean="0"/>
                        <a:t> University </a:t>
                      </a:r>
                      <a:r>
                        <a:rPr kumimoji="1" lang="en-US" altLang="ja-JP" baseline="0" dirty="0" err="1" smtClean="0"/>
                        <a:t>Potal</a:t>
                      </a:r>
                      <a:r>
                        <a:rPr kumimoji="1" lang="en-US" altLang="ja-JP" baseline="0" dirty="0" smtClean="0"/>
                        <a:t> site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Tohoku</a:t>
                      </a:r>
                      <a:r>
                        <a:rPr kumimoji="1" lang="en-US" altLang="ja-JP" baseline="0" dirty="0" smtClean="0"/>
                        <a:t> U. </a:t>
                      </a:r>
                      <a:r>
                        <a:rPr kumimoji="1" lang="en-US" altLang="ja-JP" dirty="0" smtClean="0"/>
                        <a:t>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SRP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 bwMode="auto">
          <a:xfrm>
            <a:off x="147255" y="4769200"/>
            <a:ext cx="8208912" cy="36004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7543800" cy="1295400"/>
          </a:xfrm>
        </p:spPr>
        <p:txBody>
          <a:bodyPr anchor="ctr"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ICL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Classroom</a:t>
            </a:r>
            <a:r>
              <a:rPr lang="ja-JP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User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 and Initial Password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703" y="1489956"/>
            <a:ext cx="8229600" cy="4824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 smtClean="0"/>
              <a:t>User ID</a:t>
            </a:r>
            <a:r>
              <a:rPr lang="ja-JP" altLang="en-US" sz="2800" dirty="0" smtClean="0"/>
              <a:t>： </a:t>
            </a:r>
            <a:r>
              <a:rPr lang="en-US" altLang="ja-JP" sz="2800" dirty="0" smtClean="0"/>
              <a:t>Assigned by the system administrator</a:t>
            </a:r>
            <a:endParaRPr lang="ja-JP" altLang="en-US" sz="28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Defined based on your student ID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Public (everyone can know it)</a:t>
            </a:r>
            <a:endParaRPr lang="ja-JP" altLang="en-US" sz="2400" dirty="0"/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Password</a:t>
            </a:r>
            <a:r>
              <a:rPr lang="ja-JP" altLang="en-US" sz="2800" dirty="0" smtClean="0"/>
              <a:t>：</a:t>
            </a:r>
            <a:endParaRPr lang="en-US" altLang="ja-JP" sz="2800" dirty="0"/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User set it, and confidential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/>
              <a:t>Easy to remember, but difficult to guess</a:t>
            </a:r>
            <a:endParaRPr lang="ja-JP" altLang="en-US" sz="2400" dirty="0"/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Initial password</a:t>
            </a:r>
            <a:r>
              <a:rPr lang="ja-JP" altLang="en-US" sz="2800" dirty="0" smtClean="0"/>
              <a:t>：</a:t>
            </a:r>
            <a:r>
              <a:rPr lang="ja-JP" altLang="en-US" sz="2800" dirty="0"/>
              <a:t>　</a:t>
            </a:r>
            <a:endParaRPr lang="en-US" altLang="ja-JP" sz="2800" dirty="0" smtClean="0"/>
          </a:p>
          <a:p>
            <a:pPr lvl="1"/>
            <a:r>
              <a:rPr lang="en-US" altLang="ja-JP" dirty="0" smtClean="0"/>
              <a:t>Prepared by the system administrator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Given to you at the guidance</a:t>
            </a:r>
          </a:p>
          <a:p>
            <a:pPr lvl="1"/>
            <a:r>
              <a:rPr lang="en-US" altLang="ja-JP" dirty="0"/>
              <a:t>Y</a:t>
            </a:r>
            <a:r>
              <a:rPr lang="en-US" altLang="ja-JP" dirty="0" smtClean="0"/>
              <a:t>ou can derive it by a procedure</a:t>
            </a:r>
            <a:endParaRPr lang="ja-JP" altLang="en-US" sz="2000" dirty="0"/>
          </a:p>
          <a:p>
            <a:pPr lvl="1">
              <a:lnSpc>
                <a:spcPct val="9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You need to change it as soon as possible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543800" cy="1295400"/>
          </a:xfrm>
        </p:spPr>
        <p:txBody>
          <a:bodyPr/>
          <a:lstStyle/>
          <a:p>
            <a:r>
              <a:rPr lang="en-US" altLang="ja-JP" dirty="0" smtClean="0"/>
              <a:t>Change the password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1166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It is dangerous to use the initial password for long time</a:t>
            </a:r>
            <a:r>
              <a:rPr lang="en-US" altLang="ja-JP" dirty="0" smtClean="0">
                <a:solidFill>
                  <a:srgbClr val="FF0000"/>
                </a:solidFill>
              </a:rPr>
              <a:t>, and will expired in some weeks.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Someone may pretend you and destroy your system and also harm others.</a:t>
            </a:r>
          </a:p>
          <a:p>
            <a:r>
              <a:rPr lang="en-US" altLang="ja-JP" dirty="0" smtClean="0"/>
              <a:t>To change the PWD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From </a:t>
            </a:r>
            <a:r>
              <a:rPr lang="en-US" altLang="ja-JP" dirty="0" err="1" smtClean="0"/>
              <a:t>potal</a:t>
            </a:r>
            <a:r>
              <a:rPr lang="en-US" altLang="ja-JP" dirty="0" smtClean="0"/>
              <a:t> site of our computer center, or</a:t>
            </a:r>
            <a:endParaRPr kumimoji="1"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56947"/>
            <a:ext cx="4018037" cy="24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Change password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11662"/>
          </a:xfrm>
        </p:spPr>
        <p:txBody>
          <a:bodyPr/>
          <a:lstStyle/>
          <a:p>
            <a:r>
              <a:rPr lang="en-US" altLang="ja-JP" dirty="0" smtClean="0"/>
              <a:t>You can access the </a:t>
            </a:r>
            <a:r>
              <a:rPr lang="en-US" altLang="ja-JP" dirty="0" err="1" smtClean="0"/>
              <a:t>potal</a:t>
            </a:r>
            <a:r>
              <a:rPr lang="en-US" altLang="ja-JP" dirty="0" smtClean="0"/>
              <a:t> site from Tohoku U. web page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For students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lang="en-US" altLang="ja-JP" dirty="0" smtClean="0"/>
              <a:t>Access the integrated </a:t>
            </a:r>
            <a:r>
              <a:rPr lang="en-US" altLang="ja-JP" dirty="0" err="1" smtClean="0"/>
              <a:t>electoronic</a:t>
            </a:r>
            <a:r>
              <a:rPr lang="en-US" altLang="ja-JP" dirty="0" smtClean="0"/>
              <a:t> authentication system </a:t>
            </a:r>
            <a:endParaRPr kumimoji="1"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16</a:t>
            </a:fld>
            <a:endParaRPr lang="en-US" altLang="ja-JP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032448" cy="224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498"/>
          </a:xfrm>
        </p:spPr>
        <p:txBody>
          <a:bodyPr/>
          <a:lstStyle/>
          <a:p>
            <a:r>
              <a:rPr lang="en-US" altLang="ja-JP" dirty="0" smtClean="0"/>
              <a:t>Change PWD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411662"/>
          </a:xfrm>
        </p:spPr>
        <p:txBody>
          <a:bodyPr/>
          <a:lstStyle/>
          <a:p>
            <a:r>
              <a:rPr lang="en-US" altLang="ja-JP" dirty="0" smtClean="0"/>
              <a:t>From login page of IEA system</a:t>
            </a: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endParaRPr kumimoji="1" lang="ja-JP" altLang="en-US" sz="24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17</a:t>
            </a:fld>
            <a:endParaRPr lang="en-US" altLang="ja-JP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5681265" cy="37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18</a:t>
            </a:fld>
            <a:endParaRPr lang="en-US" altLang="ja-JP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08348"/>
            <a:ext cx="8915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19</a:t>
            </a:fld>
            <a:endParaRPr lang="en-US" altLang="ja-JP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154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332656"/>
            <a:ext cx="7127875" cy="1295400"/>
          </a:xfrm>
        </p:spPr>
        <p:txBody>
          <a:bodyPr anchor="ctr"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Staff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6"/>
            <a:ext cx="9252520" cy="3654425"/>
          </a:xfrm>
        </p:spPr>
        <p:txBody>
          <a:bodyPr/>
          <a:lstStyle/>
          <a:p>
            <a:r>
              <a:rPr lang="en-US" altLang="ja-JP" dirty="0" smtClean="0"/>
              <a:t>Teachers</a:t>
            </a:r>
            <a:r>
              <a:rPr lang="ja-JP" altLang="en-US" dirty="0"/>
              <a:t>　</a:t>
            </a:r>
          </a:p>
          <a:p>
            <a:pPr lvl="1"/>
            <a:r>
              <a:rPr lang="ja-JP" altLang="en-US" dirty="0"/>
              <a:t> </a:t>
            </a:r>
            <a:r>
              <a:rPr lang="en-US" altLang="ja-JP" dirty="0" smtClean="0"/>
              <a:t>Takeshi Tokuyama</a:t>
            </a:r>
            <a:r>
              <a:rPr lang="ja-JP" altLang="en-US" dirty="0"/>
              <a:t>　</a:t>
            </a:r>
            <a:r>
              <a:rPr lang="ja-JP" altLang="en-US" dirty="0" smtClean="0"/>
              <a:t>（徳山　豪　とくやま　たけし） </a:t>
            </a:r>
            <a:endParaRPr lang="ja-JP" altLang="en-US" dirty="0"/>
          </a:p>
          <a:p>
            <a:pPr lvl="2"/>
            <a:r>
              <a:rPr lang="en-US" altLang="ja-JP" dirty="0" smtClean="0"/>
              <a:t>Professor and dean, GSIS</a:t>
            </a:r>
          </a:p>
          <a:p>
            <a:pPr lvl="2"/>
            <a:r>
              <a:rPr lang="en-US" altLang="ja-JP" dirty="0" smtClean="0"/>
              <a:t>Japanese.  Can speak broken English</a:t>
            </a:r>
          </a:p>
          <a:p>
            <a:pPr lvl="2"/>
            <a:r>
              <a:rPr lang="en-US" altLang="ja-JP" dirty="0" smtClean="0"/>
              <a:t>E-mail : tokuyama@dais.is.tohoku.ac.jp</a:t>
            </a:r>
          </a:p>
          <a:p>
            <a:pPr lvl="2"/>
            <a:r>
              <a:rPr lang="en-US" altLang="ja-JP" dirty="0" smtClean="0"/>
              <a:t>URL :  Please find it</a:t>
            </a:r>
          </a:p>
          <a:p>
            <a:pPr lvl="1"/>
            <a:r>
              <a:rPr lang="en-US" altLang="ja-JP" dirty="0" smtClean="0"/>
              <a:t>Matias </a:t>
            </a:r>
            <a:r>
              <a:rPr lang="en-US" altLang="ja-JP" dirty="0" err="1" smtClean="0"/>
              <a:t>Korman</a:t>
            </a:r>
            <a:r>
              <a:rPr lang="en-US" altLang="ja-JP" dirty="0" smtClean="0"/>
              <a:t>  (Mati)</a:t>
            </a:r>
          </a:p>
          <a:p>
            <a:pPr lvl="2"/>
            <a:r>
              <a:rPr lang="en-US" altLang="ja-JP" dirty="0" smtClean="0"/>
              <a:t>Assistant professor, GSIS</a:t>
            </a:r>
          </a:p>
          <a:p>
            <a:pPr lvl="2"/>
            <a:r>
              <a:rPr lang="en-US" altLang="ja-JP" dirty="0" smtClean="0"/>
              <a:t>Can speak Spanish, Catalan, English, </a:t>
            </a:r>
            <a:r>
              <a:rPr lang="en-US" altLang="ja-JP" dirty="0" smtClean="0"/>
              <a:t>French</a:t>
            </a:r>
            <a:r>
              <a:rPr lang="en-US" altLang="ja-JP" dirty="0" smtClean="0"/>
              <a:t>, Japanese, and Italian.</a:t>
            </a:r>
          </a:p>
          <a:p>
            <a:pPr lvl="2"/>
            <a:r>
              <a:rPr lang="en-US" altLang="ja-JP" dirty="0" smtClean="0"/>
              <a:t>E-mail: </a:t>
            </a:r>
            <a:r>
              <a:rPr lang="en-US" altLang="ja-JP" dirty="0" smtClean="0"/>
              <a:t>mati@dais.is.tohoku.ac.jp</a:t>
            </a:r>
            <a:endParaRPr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Password management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It is your responsibility to manage the password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Keep it secret. If you tell it to others, it is a serious violation.</a:t>
            </a:r>
            <a:endParaRPr kumimoji="1" lang="en-US" altLang="ja-JP" dirty="0" smtClean="0"/>
          </a:p>
          <a:p>
            <a:r>
              <a:rPr lang="en-US" altLang="ja-JP" dirty="0" smtClean="0"/>
              <a:t>If you forget the ID/PWD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You should ask the student-affair office of your department if you forget your Tohoku U. ID</a:t>
            </a:r>
          </a:p>
          <a:p>
            <a:pPr lvl="2"/>
            <a:r>
              <a:rPr lang="en-US" altLang="ja-JP" dirty="0" smtClean="0"/>
              <a:t>You can ask to reset your PWD to initial one if you forget your PWD (you need to go to the office in the 5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floor with TA. Bring your student card ).</a:t>
            </a:r>
            <a:endParaRPr kumimoji="1" lang="en-US" altLang="ja-JP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SRP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78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-3441"/>
            <a:ext cx="9144000" cy="840153"/>
          </a:xfrm>
        </p:spPr>
        <p:txBody>
          <a:bodyPr>
            <a:noAutofit/>
          </a:bodyPr>
          <a:lstStyle/>
          <a:p>
            <a:pPr algn="l"/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Secure Reverse Proxy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en-US" altLang="ja-JP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system</a:t>
            </a:r>
            <a:endParaRPr kumimoji="1" lang="ja-JP" altLang="en-US" sz="4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227" y="1412776"/>
            <a:ext cx="8802724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</a:pPr>
            <a:r>
              <a:rPr kumimoji="1" lang="en-US" altLang="ja-JP" sz="3200" b="1" dirty="0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You can access the university information service from your home.</a:t>
            </a:r>
            <a:endParaRPr kumimoji="1" lang="en-US" altLang="ja-JP" sz="2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105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Secure access to protect the system via SRP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User authentication by one-time password</a:t>
            </a:r>
            <a:endParaRPr kumimoji="1" lang="en-US" altLang="ja-JP" sz="2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725" y="3811012"/>
            <a:ext cx="8802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</a:pPr>
            <a:r>
              <a:rPr kumimoji="1" lang="en-US" altLang="ja-JP" sz="3200" b="1" dirty="0" err="1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Potal</a:t>
            </a:r>
            <a:r>
              <a:rPr kumimoji="1" lang="en-US" altLang="ja-JP" sz="3200" b="1" dirty="0" smtClean="0">
                <a:solidFill>
                  <a:srgbClr val="7030A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site to access from outside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Most of web pages of Tohoku University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Single Sign On (SSO)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Note:  You cannot access your files in our computing system (used in this class) from outside.</a:t>
            </a:r>
            <a:endParaRPr kumimoji="1" lang="ja-JP" altLang="en-US" sz="2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86711" y="394922"/>
            <a:ext cx="731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Student service via SRP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3047473" y="1592060"/>
            <a:ext cx="2651220" cy="1977581"/>
            <a:chOff x="2784876" y="1593693"/>
            <a:chExt cx="2651220" cy="19775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771" y="1593693"/>
              <a:ext cx="1884406" cy="1352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2784876" y="2986499"/>
              <a:ext cx="2651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Integrated </a:t>
              </a:r>
              <a:r>
                <a:rPr kumimoji="1" lang="en-US" altLang="ja-JP" sz="1600" kern="0" dirty="0" err="1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Electoronic</a:t>
              </a: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  Authentication system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189947" y="3859415"/>
            <a:ext cx="2381249" cy="1846165"/>
            <a:chOff x="4413250" y="3861048"/>
            <a:chExt cx="2381249" cy="1846165"/>
          </a:xfrm>
        </p:grpSpPr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5968" y="3861048"/>
              <a:ext cx="1719504" cy="13202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4413250" y="5230159"/>
              <a:ext cx="238124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英語</a:t>
              </a:r>
              <a:r>
                <a:rPr lang="en-US" altLang="ja-JP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/</a:t>
              </a:r>
              <a:r>
                <a:rPr lang="ja-JP" altLang="en-US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中国語</a:t>
              </a:r>
              <a:r>
                <a:rPr lang="en-US" altLang="ja-JP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/</a:t>
              </a:r>
              <a:r>
                <a:rPr lang="ja-JP" altLang="en-US" sz="11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日本語のＷｅｂ教材</a:t>
              </a:r>
              <a:endParaRPr lang="en-US" altLang="ja-JP" sz="11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ALC NetAcademy2</a:t>
              </a:r>
              <a:endParaRPr kumimoji="1" lang="ja-JP" altLang="en-US" sz="14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67250" y="3821143"/>
            <a:ext cx="1896805" cy="1953885"/>
            <a:chOff x="251520" y="3861048"/>
            <a:chExt cx="1896805" cy="195388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23" y="3861048"/>
              <a:ext cx="1800200" cy="13202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251520" y="5230158"/>
              <a:ext cx="1896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Internet School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ISTU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439590" y="6079641"/>
            <a:ext cx="6264696" cy="544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Basically most of services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4168" y="2851005"/>
            <a:ext cx="17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ＤＣ</a:t>
            </a:r>
            <a:r>
              <a:rPr kumimoji="1" lang="en-US" altLang="ja-JP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-mail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4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kumimoji="1" lang="en-US" altLang="ja-JP" sz="14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Web mail</a:t>
            </a:r>
            <a:r>
              <a:rPr kumimoji="1" lang="ja-JP" altLang="en-US" sz="14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kumimoji="1" lang="ja-JP" altLang="en-US" sz="14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405334" y="1546336"/>
            <a:ext cx="2146336" cy="2342696"/>
            <a:chOff x="5662677" y="1610044"/>
            <a:chExt cx="2146336" cy="234269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771459" y="3029410"/>
              <a:ext cx="2037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Student-Affair Information System</a:t>
              </a:r>
              <a:endParaRPr kumimoji="1" lang="ja-JP" altLang="en-US" sz="11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5662677" y="1610044"/>
              <a:ext cx="2117809" cy="1385317"/>
              <a:chOff x="5662677" y="1610044"/>
              <a:chExt cx="2117809" cy="1385317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62677" y="1610044"/>
                <a:ext cx="2117809" cy="13853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7477125" y="1921668"/>
                <a:ext cx="147638" cy="4571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909" y="1566814"/>
            <a:ext cx="1549989" cy="12693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グループ化 1"/>
          <p:cNvGrpSpPr/>
          <p:nvPr/>
        </p:nvGrpSpPr>
        <p:grpSpPr>
          <a:xfrm>
            <a:off x="6543124" y="3987735"/>
            <a:ext cx="1842227" cy="1993202"/>
            <a:chOff x="6569005" y="3755911"/>
            <a:chExt cx="1842227" cy="1993202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6569005" y="5164338"/>
              <a:ext cx="1842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Library system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err="1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MyLibrary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3527" y="3755911"/>
              <a:ext cx="1620206" cy="13616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673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MISC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Grp="1" noChangeArrowheads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7603889-16CE-40FA-9421-6E23BBF7A27A}" type="slidenum">
              <a:rPr lang="ja-JP" alt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>
                <a:defRPr/>
              </a:pPr>
              <a:t>25</a:t>
            </a:fld>
            <a:endParaRPr lang="en-US" altLang="ja-JP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863600" y="2420938"/>
            <a:ext cx="7453313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pic>
        <p:nvPicPr>
          <p:cNvPr id="1187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2778125"/>
            <a:ext cx="6907213" cy="2306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499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-324544" y="187325"/>
            <a:ext cx="8384282" cy="609600"/>
          </a:xfrm>
        </p:spPr>
        <p:txBody>
          <a:bodyPr lIns="92075" tIns="46038" rIns="92075" bIns="46038"/>
          <a:lstStyle/>
          <a:p>
            <a:pPr algn="r"/>
            <a:r>
              <a:rPr lang="en-US" altLang="ja-JP" sz="3200" dirty="0" smtClean="0">
                <a:latin typeface="Times New Roman" pitchFamily="18" charset="0"/>
              </a:rPr>
              <a:t>You can use classrooms (except lecture hours)</a:t>
            </a:r>
            <a:endParaRPr lang="ja-JP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484188" y="762000"/>
            <a:ext cx="8458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4716463" y="3527425"/>
            <a:ext cx="1404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8792" name="Text Box 7"/>
          <p:cNvSpPr txBox="1">
            <a:spLocks noChangeArrowheads="1"/>
          </p:cNvSpPr>
          <p:nvPr/>
        </p:nvSpPr>
        <p:spPr bwMode="auto">
          <a:xfrm>
            <a:off x="1079500" y="3240088"/>
            <a:ext cx="107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ICL3</a:t>
            </a:r>
            <a:r>
              <a:rPr kumimoji="1"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endParaRPr kumimoji="1" lang="en-US" altLang="ja-JP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1817649" y="3076436"/>
            <a:ext cx="1097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kumimoji="1"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endParaRPr kumimoji="1" lang="en-US" altLang="ja-JP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6372225" y="3527425"/>
            <a:ext cx="1404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endParaRPr kumimoji="1" lang="en-US" altLang="ja-JP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808288" y="3681413"/>
            <a:ext cx="1439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1600" dirty="0" smtClean="0">
                <a:latin typeface="HG丸ｺﾞｼｯｸM-PRO" pitchFamily="50" charset="-128"/>
                <a:ea typeface="HG丸ｺﾞｼｯｸM-PRO" pitchFamily="50" charset="-128"/>
              </a:rPr>
              <a:t>Entrance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8796" name="Text Box 11"/>
          <p:cNvSpPr txBox="1">
            <a:spLocks noChangeArrowheads="1"/>
          </p:cNvSpPr>
          <p:nvPr/>
        </p:nvSpPr>
        <p:spPr bwMode="auto">
          <a:xfrm>
            <a:off x="2016125" y="4356100"/>
            <a:ext cx="757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1000" dirty="0" smtClean="0">
                <a:latin typeface="Times New Roman" pitchFamily="18" charset="0"/>
              </a:rPr>
              <a:t>Technical assistants</a:t>
            </a:r>
            <a:endParaRPr kumimoji="1" lang="ja-JP" altLang="en-US" sz="1000" dirty="0"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84775" y="908050"/>
            <a:ext cx="2627313" cy="1908175"/>
            <a:chOff x="3266" y="572"/>
            <a:chExt cx="1655" cy="1202"/>
          </a:xfrm>
        </p:grpSpPr>
        <p:sp>
          <p:nvSpPr>
            <p:cNvPr id="118799" name="AutoShape 14"/>
            <p:cNvSpPr>
              <a:spLocks noChangeArrowheads="1"/>
            </p:cNvSpPr>
            <p:nvPr/>
          </p:nvSpPr>
          <p:spPr bwMode="auto">
            <a:xfrm>
              <a:off x="3266" y="572"/>
              <a:ext cx="1655" cy="1202"/>
            </a:xfrm>
            <a:prstGeom prst="wedgeRectCallout">
              <a:avLst>
                <a:gd name="adj1" fmla="val -38639"/>
                <a:gd name="adj2" fmla="val 84444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open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　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17:50</a:t>
              </a:r>
            </a:p>
            <a:p>
              <a:pPr algn="ctr"/>
              <a:r>
                <a:rPr kumimoji="1" lang="en-US" altLang="ja-JP" sz="2000" b="1" dirty="0" smtClean="0">
                  <a:latin typeface="Times New Roman" pitchFamily="18" charset="0"/>
                  <a:ea typeface="HG丸ｺﾞｼｯｸM-PRO" pitchFamily="50" charset="-128"/>
                </a:rPr>
                <a:t>Linux/Windows</a:t>
              </a:r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r>
                <a:rPr kumimoji="1" lang="en-US" altLang="ja-JP" sz="2000" b="1" dirty="0" smtClean="0">
                  <a:latin typeface="Times New Roman" pitchFamily="18" charset="0"/>
                  <a:ea typeface="HG丸ｺﾞｼｯｸM-PRO" pitchFamily="50" charset="-128"/>
                </a:rPr>
                <a:t>162</a:t>
              </a:r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  <p:pic>
          <p:nvPicPr>
            <p:cNvPr id="118800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" y="981"/>
              <a:ext cx="567" cy="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48375" y="4976813"/>
            <a:ext cx="2700338" cy="1727200"/>
            <a:chOff x="3810" y="3135"/>
            <a:chExt cx="1701" cy="1088"/>
          </a:xfrm>
        </p:grpSpPr>
        <p:sp>
          <p:nvSpPr>
            <p:cNvPr id="118802" name="AutoShape 17"/>
            <p:cNvSpPr>
              <a:spLocks noChangeArrowheads="1"/>
            </p:cNvSpPr>
            <p:nvPr/>
          </p:nvSpPr>
          <p:spPr bwMode="auto">
            <a:xfrm>
              <a:off x="3810" y="3135"/>
              <a:ext cx="1701" cy="1088"/>
            </a:xfrm>
            <a:prstGeom prst="wedgeRectCallout">
              <a:avLst>
                <a:gd name="adj1" fmla="val -11903"/>
                <a:gd name="adj2" fmla="val -86491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open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　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20:45</a:t>
              </a:r>
            </a:p>
            <a:p>
              <a:pPr algn="ctr"/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Linux/Windows</a:t>
              </a:r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162</a:t>
              </a:r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  <p:pic>
          <p:nvPicPr>
            <p:cNvPr id="118803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7" y="3498"/>
              <a:ext cx="567" cy="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39751" y="5013325"/>
            <a:ext cx="2736106" cy="1727200"/>
            <a:chOff x="340" y="3158"/>
            <a:chExt cx="2835" cy="1088"/>
          </a:xfrm>
        </p:grpSpPr>
        <p:sp>
          <p:nvSpPr>
            <p:cNvPr id="118805" name="AutoShape 20"/>
            <p:cNvSpPr>
              <a:spLocks noChangeArrowheads="1"/>
            </p:cNvSpPr>
            <p:nvPr/>
          </p:nvSpPr>
          <p:spPr bwMode="auto">
            <a:xfrm>
              <a:off x="340" y="3158"/>
              <a:ext cx="2835" cy="1088"/>
            </a:xfrm>
            <a:prstGeom prst="wedgeRectCallout">
              <a:avLst>
                <a:gd name="adj1" fmla="val -13073"/>
                <a:gd name="adj2" fmla="val -86491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open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　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20:45</a:t>
              </a:r>
            </a:p>
            <a:p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Linux/Windows</a:t>
              </a:r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en-US" altLang="ja-JP" b="1" dirty="0" smtClean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  <a:p>
              <a:r>
                <a:rPr kumimoji="1" lang="ja-JP" altLang="en-US" b="1" dirty="0" smtClean="0">
                  <a:latin typeface="Times New Roman" pitchFamily="18" charset="0"/>
                  <a:ea typeface="HG丸ｺﾞｼｯｸM-PRO" pitchFamily="50" charset="-128"/>
                </a:rPr>
                <a:t>　　　</a:t>
              </a:r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32</a:t>
              </a:r>
              <a:r>
                <a:rPr kumimoji="1" lang="ja-JP" altLang="en-US" b="1" dirty="0" smtClean="0">
                  <a:latin typeface="Times New Roman" pitchFamily="18" charset="0"/>
                  <a:ea typeface="HG丸ｺﾞｼｯｸM-PRO" pitchFamily="50" charset="-128"/>
                </a:rPr>
                <a:t>台</a:t>
              </a:r>
              <a:endParaRPr kumimoji="1" lang="ja-JP" altLang="en-US" b="1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  <p:pic>
          <p:nvPicPr>
            <p:cNvPr id="118806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" y="3543"/>
              <a:ext cx="567" cy="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31800" y="981075"/>
            <a:ext cx="2627313" cy="1908175"/>
            <a:chOff x="272" y="618"/>
            <a:chExt cx="1655" cy="1202"/>
          </a:xfrm>
        </p:grpSpPr>
        <p:sp>
          <p:nvSpPr>
            <p:cNvPr id="118809" name="AutoShape 24"/>
            <p:cNvSpPr>
              <a:spLocks noChangeArrowheads="1"/>
            </p:cNvSpPr>
            <p:nvPr/>
          </p:nvSpPr>
          <p:spPr bwMode="auto">
            <a:xfrm>
              <a:off x="272" y="618"/>
              <a:ext cx="1655" cy="1202"/>
            </a:xfrm>
            <a:prstGeom prst="wedgeRectCallout">
              <a:avLst>
                <a:gd name="adj1" fmla="val 22023"/>
                <a:gd name="adj2" fmla="val 61065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US" altLang="ja-JP" b="1" dirty="0" smtClean="0">
                  <a:latin typeface="Times New Roman" pitchFamily="18" charset="0"/>
                  <a:ea typeface="HG丸ｺﾞｼｯｸM-PRO" pitchFamily="50" charset="-128"/>
                </a:rPr>
                <a:t>Open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　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8:30</a:t>
              </a:r>
              <a:r>
                <a:rPr kumimoji="1" lang="ja-JP" altLang="en-US" b="1" dirty="0">
                  <a:latin typeface="Times New Roman" pitchFamily="18" charset="0"/>
                  <a:ea typeface="HG丸ｺﾞｼｯｸM-PRO" pitchFamily="50" charset="-128"/>
                </a:rPr>
                <a:t>～</a:t>
              </a:r>
              <a:r>
                <a:rPr kumimoji="1" lang="en-US" altLang="ja-JP" b="1" dirty="0">
                  <a:latin typeface="Times New Roman" pitchFamily="18" charset="0"/>
                  <a:ea typeface="HG丸ｺﾞｼｯｸM-PRO" pitchFamily="50" charset="-128"/>
                </a:rPr>
                <a:t>17:50</a:t>
              </a:r>
            </a:p>
            <a:p>
              <a:pPr algn="ctr"/>
              <a:r>
                <a:rPr kumimoji="1" lang="en-US" altLang="ja-JP" sz="2000" b="1" dirty="0" err="1" smtClean="0">
                  <a:latin typeface="Times New Roman" pitchFamily="18" charset="0"/>
                  <a:ea typeface="HG丸ｺﾞｼｯｸM-PRO" pitchFamily="50" charset="-128"/>
                </a:rPr>
                <a:t>MacOS</a:t>
              </a:r>
              <a:r>
                <a:rPr kumimoji="1" lang="ja-JP" altLang="en-US" sz="2000" b="1" dirty="0">
                  <a:latin typeface="Times New Roman" pitchFamily="18" charset="0"/>
                  <a:ea typeface="HG丸ｺﾞｼｯｸM-PRO" pitchFamily="50" charset="-128"/>
                </a:rPr>
                <a:t> </a:t>
              </a:r>
              <a:r>
                <a:rPr kumimoji="1" lang="en-US" altLang="ja-JP" sz="2000" b="1" dirty="0" smtClean="0">
                  <a:latin typeface="Times New Roman" pitchFamily="18" charset="0"/>
                  <a:ea typeface="HG丸ｺﾞｼｯｸM-PRO" pitchFamily="50" charset="-128"/>
                </a:rPr>
                <a:t>terminal</a:t>
              </a:r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  <a:p>
              <a:pPr algn="ctr"/>
              <a:r>
                <a:rPr kumimoji="1" lang="en-US" altLang="ja-JP" sz="2000" b="1" dirty="0" smtClean="0">
                  <a:latin typeface="Times New Roman" pitchFamily="18" charset="0"/>
                  <a:ea typeface="HG丸ｺﾞｼｯｸM-PRO" pitchFamily="50" charset="-128"/>
                </a:rPr>
                <a:t>20</a:t>
              </a:r>
              <a:endParaRPr kumimoji="1" lang="ja-JP" altLang="en-US" sz="2000" b="1" dirty="0">
                <a:latin typeface="Times New Roman" pitchFamily="18" charset="0"/>
                <a:ea typeface="HG丸ｺﾞｼｯｸM-PRO" pitchFamily="50" charset="-128"/>
              </a:endParaRPr>
            </a:p>
          </p:txBody>
        </p:sp>
        <p:pic>
          <p:nvPicPr>
            <p:cNvPr id="118810" name="Picture 25" descr="The display is the computer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2" y="1071"/>
              <a:ext cx="275" cy="4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863600" y="4005263"/>
            <a:ext cx="7453313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pic>
        <p:nvPicPr>
          <p:cNvPr id="1269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4362450"/>
            <a:ext cx="6907213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Oval 4"/>
          <p:cNvSpPr>
            <a:spLocks noChangeArrowheads="1"/>
          </p:cNvSpPr>
          <p:nvPr/>
        </p:nvSpPr>
        <p:spPr bwMode="auto">
          <a:xfrm>
            <a:off x="2124075" y="5903913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12775" y="1390020"/>
            <a:ext cx="5940425" cy="519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Technical </a:t>
            </a:r>
            <a:r>
              <a:rPr kumimoji="1"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Assitant</a:t>
            </a:r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(</a:t>
            </a:r>
            <a:r>
              <a:rPr kumimoji="1"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TechA</a:t>
            </a:r>
            <a:r>
              <a:rPr kumimoji="1"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)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152400"/>
            <a:ext cx="7272808" cy="609600"/>
          </a:xfrm>
        </p:spPr>
        <p:txBody>
          <a:bodyPr lIns="92075" tIns="46038" rIns="92075" bIns="46038"/>
          <a:lstStyle/>
          <a:p>
            <a:r>
              <a:rPr lang="en-US" altLang="ja-JP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Technical assistant</a:t>
            </a:r>
            <a:endParaRPr lang="ja-JP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6987" name="Text Box 10"/>
          <p:cNvSpPr txBox="1">
            <a:spLocks noChangeArrowheads="1"/>
          </p:cNvSpPr>
          <p:nvPr/>
        </p:nvSpPr>
        <p:spPr bwMode="auto">
          <a:xfrm>
            <a:off x="616841" y="2136641"/>
            <a:ext cx="78501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800" dirty="0" smtClean="0">
                <a:latin typeface="ＭＳ Ｐゴシック" pitchFamily="50" charset="-128"/>
              </a:rPr>
              <a:t>You can ask any questions to Technical Assistants (basically graduate students) staying the </a:t>
            </a:r>
          </a:p>
          <a:p>
            <a:r>
              <a:rPr kumimoji="1" lang="en-US" altLang="ja-JP" sz="2800" dirty="0" smtClean="0">
                <a:latin typeface="ＭＳ Ｐゴシック" pitchFamily="50" charset="-128"/>
              </a:rPr>
              <a:t>consulting room for information subjects.</a:t>
            </a:r>
            <a:endParaRPr kumimoji="1" lang="en-US" altLang="ja-JP" sz="2800" dirty="0">
              <a:latin typeface="ＭＳ Ｐゴシック" pitchFamily="50" charset="-128"/>
            </a:endParaRPr>
          </a:p>
        </p:txBody>
      </p:sp>
      <p:sp>
        <p:nvSpPr>
          <p:cNvPr id="126988" name="Text Box 11"/>
          <p:cNvSpPr txBox="1">
            <a:spLocks noChangeArrowheads="1"/>
          </p:cNvSpPr>
          <p:nvPr/>
        </p:nvSpPr>
        <p:spPr bwMode="auto">
          <a:xfrm>
            <a:off x="4716463" y="5111750"/>
            <a:ext cx="14049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演習室１</a:t>
            </a:r>
            <a:r>
              <a:rPr kumimoji="1" lang="ja-JP" altLang="en-US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89" name="Text Box 12"/>
          <p:cNvSpPr txBox="1">
            <a:spLocks noChangeArrowheads="1"/>
          </p:cNvSpPr>
          <p:nvPr/>
        </p:nvSpPr>
        <p:spPr bwMode="auto">
          <a:xfrm>
            <a:off x="1079500" y="4824413"/>
            <a:ext cx="10795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</a:p>
          <a:p>
            <a:pPr algn="ctr"/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0" name="Text Box 13"/>
          <p:cNvSpPr txBox="1">
            <a:spLocks noChangeArrowheads="1"/>
          </p:cNvSpPr>
          <p:nvPr/>
        </p:nvSpPr>
        <p:spPr bwMode="auto">
          <a:xfrm>
            <a:off x="1871663" y="4500563"/>
            <a:ext cx="1079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1600">
                <a:latin typeface="HG丸ｺﾞｼｯｸM-PRO" pitchFamily="50" charset="-128"/>
                <a:ea typeface="HG丸ｺﾞｼｯｸM-PRO" pitchFamily="50" charset="-128"/>
              </a:rPr>
              <a:t>ICL</a:t>
            </a:r>
          </a:p>
          <a:p>
            <a:pPr algn="ctr"/>
            <a:r>
              <a:rPr kumimoji="1" lang="ja-JP" altLang="en-US" sz="16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</a:p>
          <a:p>
            <a:pPr algn="ctr"/>
            <a:r>
              <a:rPr kumimoji="1" lang="en-US" altLang="ja-JP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1" name="Text Box 14"/>
          <p:cNvSpPr txBox="1">
            <a:spLocks noChangeArrowheads="1"/>
          </p:cNvSpPr>
          <p:nvPr/>
        </p:nvSpPr>
        <p:spPr bwMode="auto">
          <a:xfrm>
            <a:off x="6372225" y="5111750"/>
            <a:ext cx="1404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ICL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演習室</a:t>
            </a:r>
            <a:r>
              <a:rPr kumimoji="1" lang="en-US" altLang="ja-JP" sz="200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kumimoji="1" lang="en-US" altLang="ja-JP" sz="28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2" name="Text Box 15"/>
          <p:cNvSpPr txBox="1">
            <a:spLocks noChangeArrowheads="1"/>
          </p:cNvSpPr>
          <p:nvPr/>
        </p:nvSpPr>
        <p:spPr bwMode="auto">
          <a:xfrm>
            <a:off x="2951163" y="5373688"/>
            <a:ext cx="1368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ja-JP" altLang="en-US" sz="1400">
                <a:latin typeface="HG丸ｺﾞｼｯｸM-PRO" pitchFamily="50" charset="-128"/>
                <a:ea typeface="HG丸ｺﾞｼｯｸM-PRO" pitchFamily="50" charset="-128"/>
              </a:rPr>
              <a:t>エントランスホール</a:t>
            </a:r>
            <a:r>
              <a:rPr kumimoji="1" lang="ja-JP" altLang="en-US" sz="2000">
                <a:latin typeface="HG丸ｺﾞｼｯｸM-PRO" pitchFamily="50" charset="-128"/>
                <a:ea typeface="HG丸ｺﾞｼｯｸM-PRO" pitchFamily="50" charset="-128"/>
              </a:rPr>
              <a:t> </a:t>
            </a:r>
          </a:p>
        </p:txBody>
      </p:sp>
      <p:sp>
        <p:nvSpPr>
          <p:cNvPr id="126993" name="Text Box 16"/>
          <p:cNvSpPr txBox="1">
            <a:spLocks noChangeArrowheads="1"/>
          </p:cNvSpPr>
          <p:nvPr/>
        </p:nvSpPr>
        <p:spPr bwMode="auto">
          <a:xfrm>
            <a:off x="2051050" y="594995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ja-JP" altLang="en-US" sz="1000">
                <a:latin typeface="Times New Roman" pitchFamily="18" charset="0"/>
              </a:rPr>
              <a:t>情報科目相談室</a:t>
            </a:r>
          </a:p>
        </p:txBody>
      </p:sp>
      <p:sp>
        <p:nvSpPr>
          <p:cNvPr id="126994" name="Line 17"/>
          <p:cNvSpPr>
            <a:spLocks noChangeShapeType="1"/>
          </p:cNvSpPr>
          <p:nvPr/>
        </p:nvSpPr>
        <p:spPr bwMode="auto">
          <a:xfrm>
            <a:off x="827088" y="3465513"/>
            <a:ext cx="2519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 flipH="1" flipV="1">
            <a:off x="1943100" y="3500438"/>
            <a:ext cx="360363" cy="2520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26996" name="Text Box 19"/>
          <p:cNvSpPr txBox="1">
            <a:spLocks noChangeArrowheads="1"/>
          </p:cNvSpPr>
          <p:nvPr/>
        </p:nvSpPr>
        <p:spPr bwMode="auto">
          <a:xfrm>
            <a:off x="1871663" y="3933825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ja-JP" altLang="en-US" sz="2400">
                <a:latin typeface="Times New Roman" pitchFamily="18" charset="0"/>
              </a:rPr>
              <a:t>マルチメディア教育研究棟　１階平面図</a:t>
            </a:r>
          </a:p>
        </p:txBody>
      </p:sp>
      <p:sp>
        <p:nvSpPr>
          <p:cNvPr id="126997" name="Rectangle 20"/>
          <p:cNvSpPr>
            <a:spLocks noChangeArrowheads="1"/>
          </p:cNvSpPr>
          <p:nvPr/>
        </p:nvSpPr>
        <p:spPr bwMode="auto">
          <a:xfrm>
            <a:off x="4392613" y="5337175"/>
            <a:ext cx="107950" cy="5397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ja-JP" altLang="ja-JP">
              <a:latin typeface="Tahoma" pitchFamily="34" charset="0"/>
            </a:endParaRP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9224" y="394370"/>
            <a:ext cx="6156176" cy="533400"/>
          </a:xfrm>
        </p:spPr>
        <p:txBody>
          <a:bodyPr lIns="92075" tIns="46038" rIns="92075" bIns="46038"/>
          <a:lstStyle/>
          <a:p>
            <a:pPr algn="r"/>
            <a:r>
              <a:rPr lang="en-US" altLang="ja-JP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Act as a gentleman/lady  </a:t>
            </a:r>
            <a:endParaRPr lang="ja-JP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79463" y="1304925"/>
            <a:ext cx="6169025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1"/>
                </a:solidFill>
                <a:latin typeface="Times New Roman" pitchFamily="18" charset="0"/>
              </a:rPr>
              <a:t>Informatin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Times New Roman" pitchFamily="18" charset="0"/>
              </a:rPr>
              <a:t> Law and ethics</a:t>
            </a:r>
            <a:endParaRPr kumimoji="1" lang="ja-JP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8006" name="Text Box 5"/>
          <p:cNvSpPr txBox="1">
            <a:spLocks noChangeArrowheads="1"/>
          </p:cNvSpPr>
          <p:nvPr/>
        </p:nvSpPr>
        <p:spPr bwMode="auto">
          <a:xfrm>
            <a:off x="1160463" y="1976438"/>
            <a:ext cx="56783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itchFamily="18" charset="0"/>
              </a:rPr>
              <a:t>You should be aware of information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itchFamily="18" charset="0"/>
              </a:rPr>
              <a:t> laws and rules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！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8007" name="Text Box 6"/>
          <p:cNvSpPr txBox="1">
            <a:spLocks noChangeArrowheads="1"/>
          </p:cNvSpPr>
          <p:nvPr/>
        </p:nvSpPr>
        <p:spPr bwMode="auto">
          <a:xfrm>
            <a:off x="755650" y="3176588"/>
            <a:ext cx="2774950" cy="466725"/>
          </a:xfrm>
          <a:prstGeom prst="rect">
            <a:avLst/>
          </a:prstGeom>
          <a:solidFill>
            <a:srgbClr val="0000CC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ja-JP" altLang="en-US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不正アクセス禁止法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07950" y="3789363"/>
            <a:ext cx="681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3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1  </a:t>
            </a:r>
            <a:r>
              <a:rPr kumimoji="1" lang="ja-JP" altLang="en-US" sz="2400">
                <a:latin typeface="ＭＳ Ｐゴシック" pitchFamily="50" charset="-128"/>
              </a:rPr>
              <a:t>何人も</a:t>
            </a:r>
            <a:r>
              <a:rPr kumimoji="1" lang="en-US" altLang="ja-JP" sz="2400">
                <a:latin typeface="ＭＳ Ｐゴシック" pitchFamily="50" charset="-128"/>
              </a:rPr>
              <a:t>, </a:t>
            </a:r>
            <a:r>
              <a:rPr kumimoji="1" lang="ja-JP" altLang="en-US" sz="2400">
                <a:latin typeface="ＭＳ Ｐゴシック" pitchFamily="50" charset="-128"/>
              </a:rPr>
              <a:t>不正アクセス行為をしてはならない</a:t>
            </a:r>
            <a:r>
              <a:rPr kumimoji="1" lang="en-US" altLang="ja-JP" sz="2400">
                <a:latin typeface="ＭＳ Ｐゴシック" pitchFamily="50" charset="-128"/>
              </a:rPr>
              <a:t>.</a:t>
            </a:r>
          </a:p>
        </p:txBody>
      </p:sp>
      <p:sp>
        <p:nvSpPr>
          <p:cNvPr id="128009" name="Text Box 8"/>
          <p:cNvSpPr txBox="1">
            <a:spLocks noChangeArrowheads="1"/>
          </p:cNvSpPr>
          <p:nvPr/>
        </p:nvSpPr>
        <p:spPr bwMode="auto">
          <a:xfrm>
            <a:off x="107950" y="5157788"/>
            <a:ext cx="9078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8</a:t>
            </a:r>
            <a:r>
              <a:rPr kumimoji="1" lang="ja-JP" altLang="en-US" sz="2400">
                <a:latin typeface="ＭＳ Ｐゴシック" pitchFamily="50" charset="-128"/>
              </a:rPr>
              <a:t>条    次の各号の一に該当した者は</a:t>
            </a:r>
            <a:r>
              <a:rPr kumimoji="1" lang="en-US" altLang="ja-JP" sz="2400">
                <a:latin typeface="ＭＳ Ｐゴシック" pitchFamily="50" charset="-128"/>
              </a:rPr>
              <a:t>, 1</a:t>
            </a:r>
            <a:r>
              <a:rPr kumimoji="1" lang="ja-JP" altLang="en-US" sz="2400">
                <a:latin typeface="ＭＳ Ｐゴシック" pitchFamily="50" charset="-128"/>
              </a:rPr>
              <a:t>年以下の懲役または</a:t>
            </a:r>
            <a:r>
              <a:rPr kumimoji="1" lang="en-US" altLang="ja-JP" sz="2400">
                <a:latin typeface="ＭＳ Ｐゴシック" pitchFamily="50" charset="-128"/>
              </a:rPr>
              <a:t>50</a:t>
            </a:r>
            <a:r>
              <a:rPr kumimoji="1" lang="ja-JP" altLang="en-US" sz="2400">
                <a:latin typeface="ＭＳ Ｐゴシック" pitchFamily="50" charset="-128"/>
              </a:rPr>
              <a:t>万円</a:t>
            </a:r>
          </a:p>
          <a:p>
            <a:r>
              <a:rPr kumimoji="1" lang="ja-JP" altLang="en-US" sz="2400">
                <a:latin typeface="ＭＳ Ｐゴシック" pitchFamily="50" charset="-128"/>
              </a:rPr>
              <a:t>            以下の罰金に処する</a:t>
            </a:r>
            <a:r>
              <a:rPr kumimoji="1" lang="en-US" altLang="ja-JP" sz="2400">
                <a:latin typeface="ＭＳ Ｐゴシック" pitchFamily="50" charset="-128"/>
              </a:rPr>
              <a:t>. </a:t>
            </a:r>
          </a:p>
          <a:p>
            <a:r>
              <a:rPr kumimoji="1" lang="en-US" altLang="ja-JP" sz="2400">
                <a:latin typeface="ＭＳ Ｐゴシック" pitchFamily="50" charset="-128"/>
              </a:rPr>
              <a:t>            1.  </a:t>
            </a:r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3</a:t>
            </a:r>
            <a:r>
              <a:rPr kumimoji="1" lang="ja-JP" altLang="en-US" sz="2400">
                <a:latin typeface="ＭＳ Ｐゴシック" pitchFamily="50" charset="-128"/>
              </a:rPr>
              <a:t>条第</a:t>
            </a:r>
            <a:r>
              <a:rPr kumimoji="1" lang="en-US" altLang="ja-JP" sz="2400">
                <a:latin typeface="ＭＳ Ｐゴシック" pitchFamily="50" charset="-128"/>
              </a:rPr>
              <a:t>1</a:t>
            </a:r>
            <a:r>
              <a:rPr kumimoji="1" lang="ja-JP" altLang="en-US" sz="2400">
                <a:latin typeface="ＭＳ Ｐゴシック" pitchFamily="50" charset="-128"/>
              </a:rPr>
              <a:t>項の規定に違反した者</a:t>
            </a:r>
            <a:r>
              <a:rPr kumimoji="1" lang="en-US" altLang="ja-JP" sz="2400">
                <a:latin typeface="ＭＳ Ｐゴシック" pitchFamily="50" charset="-128"/>
              </a:rPr>
              <a:t>.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07950" y="4291013"/>
            <a:ext cx="8739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4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(</a:t>
            </a:r>
            <a:r>
              <a:rPr kumimoji="1" lang="ja-JP" altLang="en-US" sz="2400">
                <a:latin typeface="ＭＳ Ｐゴシック" pitchFamily="50" charset="-128"/>
              </a:rPr>
              <a:t>要約</a:t>
            </a:r>
            <a:r>
              <a:rPr kumimoji="1" lang="en-US" altLang="ja-JP" sz="2400">
                <a:latin typeface="ＭＳ Ｐゴシック" pitchFamily="50" charset="-128"/>
              </a:rPr>
              <a:t>)  </a:t>
            </a:r>
            <a:r>
              <a:rPr kumimoji="1" lang="ja-JP" altLang="en-US" sz="2400">
                <a:latin typeface="ＭＳ Ｐゴシック" pitchFamily="50" charset="-128"/>
              </a:rPr>
              <a:t>何人も</a:t>
            </a:r>
            <a:r>
              <a:rPr kumimoji="1" lang="en-US" altLang="ja-JP" sz="2400">
                <a:latin typeface="ＭＳ Ｐゴシック" pitchFamily="50" charset="-128"/>
              </a:rPr>
              <a:t>, </a:t>
            </a:r>
            <a:r>
              <a:rPr kumimoji="1" lang="ja-JP" altLang="en-US" sz="2400">
                <a:latin typeface="ＭＳ Ｐゴシック" pitchFamily="50" charset="-128"/>
              </a:rPr>
              <a:t>不正アクセス行為を助長または幇助する行為</a:t>
            </a:r>
          </a:p>
          <a:p>
            <a:r>
              <a:rPr kumimoji="1" lang="ja-JP" altLang="en-US" sz="2400">
                <a:latin typeface="ＭＳ Ｐゴシック" pitchFamily="50" charset="-128"/>
              </a:rPr>
              <a:t>                   をしてはならない</a:t>
            </a:r>
            <a:r>
              <a:rPr kumimoji="1" lang="en-US" altLang="ja-JP" sz="2400">
                <a:latin typeface="ＭＳ Ｐゴシック" pitchFamily="50" charset="-128"/>
              </a:rPr>
              <a:t>.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468313" y="3033713"/>
            <a:ext cx="803275" cy="466725"/>
          </a:xfrm>
          <a:prstGeom prst="rect">
            <a:avLst/>
          </a:prstGeom>
          <a:solidFill>
            <a:srgbClr val="0000CC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9933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ja-JP" altLang="en-US" sz="24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刑法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95288" y="3609975"/>
            <a:ext cx="721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161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2  </a:t>
            </a:r>
            <a:r>
              <a:rPr kumimoji="1" lang="ja-JP" altLang="en-US" sz="2400">
                <a:latin typeface="ＭＳ Ｐゴシック" pitchFamily="50" charset="-128"/>
              </a:rPr>
              <a:t>電磁的記録不正作出及び供用の罪・未遂罪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04813" y="4868863"/>
            <a:ext cx="661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234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2  </a:t>
            </a:r>
            <a:r>
              <a:rPr kumimoji="1" lang="ja-JP" altLang="en-US" sz="2400">
                <a:latin typeface="ＭＳ Ｐゴシック" pitchFamily="50" charset="-128"/>
              </a:rPr>
              <a:t>電子計算機損壊等業務妨害罪・未遂罪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898525" y="4040188"/>
            <a:ext cx="564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5</a:t>
            </a:r>
            <a:r>
              <a:rPr kumimoji="1" lang="ja-JP" altLang="en-US" sz="2400">
                <a:latin typeface="ＭＳ Ｐゴシック" pitchFamily="50" charset="-128"/>
              </a:rPr>
              <a:t>年以下の懲役 または </a:t>
            </a:r>
            <a:r>
              <a:rPr kumimoji="1" lang="en-US" altLang="ja-JP" sz="2400">
                <a:latin typeface="ＭＳ Ｐゴシック" pitchFamily="50" charset="-128"/>
              </a:rPr>
              <a:t>50</a:t>
            </a:r>
            <a:r>
              <a:rPr kumimoji="1" lang="ja-JP" altLang="en-US" sz="2400">
                <a:latin typeface="ＭＳ Ｐゴシック" pitchFamily="50" charset="-128"/>
              </a:rPr>
              <a:t>万円以下の罰金</a:t>
            </a: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890588" y="4400550"/>
            <a:ext cx="8367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10</a:t>
            </a:r>
            <a:r>
              <a:rPr kumimoji="1" lang="ja-JP" altLang="en-US" sz="2400">
                <a:latin typeface="ＭＳ Ｐゴシック" pitchFamily="50" charset="-128"/>
              </a:rPr>
              <a:t>年以下の懲役 または </a:t>
            </a:r>
            <a:r>
              <a:rPr kumimoji="1" lang="en-US" altLang="ja-JP" sz="2400">
                <a:latin typeface="ＭＳ Ｐゴシック" pitchFamily="50" charset="-128"/>
              </a:rPr>
              <a:t>100</a:t>
            </a:r>
            <a:r>
              <a:rPr kumimoji="1" lang="ja-JP" altLang="en-US" sz="2400">
                <a:latin typeface="ＭＳ Ｐゴシック" pitchFamily="50" charset="-128"/>
              </a:rPr>
              <a:t>万円以下の罰金 </a:t>
            </a:r>
            <a:r>
              <a:rPr kumimoji="1" lang="en-US" altLang="ja-JP" sz="2400">
                <a:latin typeface="ＭＳ Ｐゴシック" pitchFamily="50" charset="-128"/>
              </a:rPr>
              <a:t>(</a:t>
            </a:r>
            <a:r>
              <a:rPr kumimoji="1" lang="ja-JP" altLang="en-US" sz="2400">
                <a:latin typeface="ＭＳ Ｐゴシック" pitchFamily="50" charset="-128"/>
              </a:rPr>
              <a:t>公的記録の場合</a:t>
            </a:r>
            <a:r>
              <a:rPr kumimoji="1" lang="en-US" altLang="ja-JP" sz="2400">
                <a:latin typeface="ＭＳ Ｐゴシック" pitchFamily="50" charset="-128"/>
              </a:rPr>
              <a:t>)</a:t>
            </a:r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954088" y="5265738"/>
            <a:ext cx="580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5</a:t>
            </a:r>
            <a:r>
              <a:rPr kumimoji="1" lang="ja-JP" altLang="en-US" sz="2400">
                <a:latin typeface="ＭＳ Ｐゴシック" pitchFamily="50" charset="-128"/>
              </a:rPr>
              <a:t>年以下の懲役 または </a:t>
            </a:r>
            <a:r>
              <a:rPr kumimoji="1" lang="en-US" altLang="ja-JP" sz="2400">
                <a:latin typeface="ＭＳ Ｐゴシック" pitchFamily="50" charset="-128"/>
              </a:rPr>
              <a:t>100</a:t>
            </a:r>
            <a:r>
              <a:rPr kumimoji="1" lang="ja-JP" altLang="en-US" sz="2400">
                <a:latin typeface="ＭＳ Ｐゴシック" pitchFamily="50" charset="-128"/>
              </a:rPr>
              <a:t>万円以下の罰金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407988" y="5842000"/>
            <a:ext cx="463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ja-JP" altLang="en-US" sz="2400">
                <a:latin typeface="ＭＳ Ｐゴシック" pitchFamily="50" charset="-128"/>
              </a:rPr>
              <a:t>第</a:t>
            </a:r>
            <a:r>
              <a:rPr kumimoji="1" lang="en-US" altLang="ja-JP" sz="2400">
                <a:latin typeface="ＭＳ Ｐゴシック" pitchFamily="50" charset="-128"/>
              </a:rPr>
              <a:t>234</a:t>
            </a:r>
            <a:r>
              <a:rPr kumimoji="1" lang="ja-JP" altLang="en-US" sz="2400">
                <a:latin typeface="ＭＳ Ｐゴシック" pitchFamily="50" charset="-128"/>
              </a:rPr>
              <a:t>条</a:t>
            </a:r>
            <a:r>
              <a:rPr kumimoji="1" lang="en-US" altLang="ja-JP" sz="2400">
                <a:latin typeface="ＭＳ Ｐゴシック" pitchFamily="50" charset="-128"/>
              </a:rPr>
              <a:t>2  </a:t>
            </a:r>
            <a:r>
              <a:rPr kumimoji="1" lang="ja-JP" altLang="en-US" sz="2400">
                <a:latin typeface="ＭＳ Ｐゴシック" pitchFamily="50" charset="-128"/>
              </a:rPr>
              <a:t>電子計算機使用詐欺罪</a:t>
            </a:r>
          </a:p>
        </p:txBody>
      </p:sp>
      <p:sp>
        <p:nvSpPr>
          <p:cNvPr id="129034" name="Text Box 9"/>
          <p:cNvSpPr txBox="1">
            <a:spLocks noChangeArrowheads="1"/>
          </p:cNvSpPr>
          <p:nvPr/>
        </p:nvSpPr>
        <p:spPr bwMode="auto">
          <a:xfrm>
            <a:off x="958850" y="6202363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ＭＳ Ｐゴシック" pitchFamily="50" charset="-128"/>
              </a:rPr>
              <a:t>10</a:t>
            </a:r>
            <a:r>
              <a:rPr kumimoji="1" lang="ja-JP" altLang="en-US" sz="2400">
                <a:latin typeface="ＭＳ Ｐゴシック" pitchFamily="50" charset="-128"/>
              </a:rPr>
              <a:t>年以下の懲役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304800" y="381000"/>
            <a:ext cx="541932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defRPr/>
            </a:pPr>
            <a:r>
              <a:rPr kumimoji="1" lang="en-US" altLang="ja-JP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Compliance and ethics</a:t>
            </a:r>
            <a:endParaRPr kumimoji="1" lang="ja-JP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38174" y="1290637"/>
            <a:ext cx="6169025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  <a:latin typeface="Times New Roman" pitchFamily="18" charset="0"/>
              </a:rPr>
              <a:t>Information law and ethics</a:t>
            </a:r>
            <a:endParaRPr kumimoji="1" lang="ja-JP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9040" name="Text Box 5"/>
          <p:cNvSpPr txBox="1">
            <a:spLocks noChangeArrowheads="1"/>
          </p:cNvSpPr>
          <p:nvPr/>
        </p:nvSpPr>
        <p:spPr bwMode="auto">
          <a:xfrm>
            <a:off x="1160463" y="1976438"/>
            <a:ext cx="7850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itchFamily="18" charset="0"/>
              </a:rPr>
              <a:t>There will be punishment for a illegal/rude action.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Supplement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part is in Japanese, since I guess you have already leaned in th</a:t>
            </a:r>
            <a:r>
              <a:rPr lang="en-US" altLang="ja-JP" dirty="0" smtClean="0"/>
              <a:t>e  guidance, so this is just back 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0648"/>
            <a:ext cx="7127875" cy="1295400"/>
          </a:xfrm>
        </p:spPr>
        <p:txBody>
          <a:bodyPr anchor="ctr"/>
          <a:lstStyle/>
          <a:p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7338"/>
            <a:ext cx="7488832" cy="4625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3400" dirty="0"/>
              <a:t>TA</a:t>
            </a:r>
            <a:r>
              <a:rPr lang="ja-JP" altLang="en-US" sz="3400" dirty="0" smtClean="0"/>
              <a:t>（</a:t>
            </a:r>
            <a:r>
              <a:rPr lang="en-US" altLang="ja-JP" sz="3400" dirty="0" smtClean="0"/>
              <a:t>Teaching Assistant</a:t>
            </a:r>
            <a:r>
              <a:rPr lang="ja-JP" altLang="en-US" sz="3400" dirty="0" smtClean="0"/>
              <a:t>）</a:t>
            </a:r>
            <a:r>
              <a:rPr lang="ja-JP" altLang="en-US" sz="3400" dirty="0"/>
              <a:t>　</a:t>
            </a:r>
          </a:p>
          <a:p>
            <a:pPr lvl="1">
              <a:lnSpc>
                <a:spcPct val="80000"/>
              </a:lnSpc>
            </a:pPr>
            <a:r>
              <a:rPr lang="ja-JP" altLang="en-US" sz="3200" dirty="0"/>
              <a:t>　</a:t>
            </a:r>
            <a:r>
              <a:rPr lang="en-US" altLang="ja-JP" sz="3200" dirty="0" smtClean="0"/>
              <a:t>Yu Xiang (</a:t>
            </a:r>
            <a:r>
              <a:rPr lang="ja-JP" altLang="en-US" sz="3200" dirty="0" smtClean="0"/>
              <a:t>余　翔</a:t>
            </a:r>
            <a:r>
              <a:rPr lang="en-US" altLang="ja-JP" sz="3200" dirty="0" smtClean="0"/>
              <a:t>)</a:t>
            </a:r>
            <a:endParaRPr lang="ja-JP" altLang="en-US" sz="3200" dirty="0" smtClean="0"/>
          </a:p>
          <a:p>
            <a:pPr lvl="2">
              <a:lnSpc>
                <a:spcPct val="80000"/>
              </a:lnSpc>
            </a:pPr>
            <a:r>
              <a:rPr lang="en-US" altLang="ja-JP" sz="2400" dirty="0" smtClean="0"/>
              <a:t>GSIS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Ph. D student</a:t>
            </a:r>
          </a:p>
          <a:p>
            <a:pPr lvl="2">
              <a:lnSpc>
                <a:spcPct val="80000"/>
              </a:lnSpc>
            </a:pPr>
            <a:r>
              <a:rPr lang="en-US" altLang="ja-JP" sz="2400" dirty="0" smtClean="0"/>
              <a:t>Can speak Chinese, English, and Japanese</a:t>
            </a:r>
          </a:p>
          <a:p>
            <a:pPr lvl="2">
              <a:lnSpc>
                <a:spcPct val="80000"/>
              </a:lnSpc>
            </a:pPr>
            <a:endParaRPr lang="en-US" altLang="ja-JP" sz="1800" dirty="0" smtClean="0"/>
          </a:p>
          <a:p>
            <a:pPr lvl="1">
              <a:lnSpc>
                <a:spcPct val="80000"/>
              </a:lnSpc>
            </a:pPr>
            <a:r>
              <a:rPr lang="en-US" altLang="ja-JP" sz="3000" dirty="0"/>
              <a:t> </a:t>
            </a:r>
            <a:r>
              <a:rPr lang="en-US" altLang="ja-JP" sz="3000" dirty="0" smtClean="0"/>
              <a:t>  Huang  </a:t>
            </a:r>
            <a:r>
              <a:rPr lang="en-US" altLang="ja-JP" sz="3000" dirty="0" err="1" smtClean="0"/>
              <a:t>Yilun</a:t>
            </a:r>
            <a:r>
              <a:rPr lang="en-US" altLang="ja-JP" sz="3000" dirty="0" smtClean="0"/>
              <a:t> (</a:t>
            </a:r>
            <a:r>
              <a:rPr lang="ja-JP" altLang="en-US" sz="3200" dirty="0"/>
              <a:t>黄　軼倫</a:t>
            </a:r>
            <a:r>
              <a:rPr lang="en-US" altLang="ja-JP" sz="3000" dirty="0" smtClean="0"/>
              <a:t>)</a:t>
            </a:r>
            <a:endParaRPr lang="en-US" altLang="ja-JP" sz="3000" dirty="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altLang="ja-JP" sz="2400" dirty="0" smtClean="0"/>
              <a:t>GSIS,  Master course student</a:t>
            </a:r>
          </a:p>
          <a:p>
            <a:pPr lvl="2">
              <a:lnSpc>
                <a:spcPct val="80000"/>
              </a:lnSpc>
            </a:pPr>
            <a:r>
              <a:rPr lang="en-US" altLang="ja-JP" sz="2400" dirty="0" smtClean="0"/>
              <a:t>Can speak Chinese, English, and Japanese</a:t>
            </a:r>
            <a:endParaRPr lang="en-US" altLang="ja-JP" sz="2700" dirty="0" smtClean="0"/>
          </a:p>
          <a:p>
            <a:pPr lvl="2">
              <a:lnSpc>
                <a:spcPct val="80000"/>
              </a:lnSpc>
            </a:pPr>
            <a:endParaRPr lang="ja-JP" altLang="en-US" sz="1600" dirty="0"/>
          </a:p>
          <a:p>
            <a:pPr marL="693737" lvl="2" indent="0">
              <a:lnSpc>
                <a:spcPct val="80000"/>
              </a:lnSpc>
              <a:buNone/>
            </a:pPr>
            <a:endParaRPr lang="ja-JP" altLang="en-US" sz="16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4572000" y="980728"/>
            <a:ext cx="4248472" cy="512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6473" y="955327"/>
            <a:ext cx="4122204" cy="512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4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1" lang="en-US" altLang="ja-JP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usage 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sorry, this is in Japanese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08288" y="5638351"/>
            <a:ext cx="1528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クライアント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97152" y="1088450"/>
            <a:ext cx="187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学内</a:t>
            </a:r>
            <a:r>
              <a:rPr kumimoji="1" lang="en-US" altLang="ja-JP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LAN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75656" y="1088450"/>
            <a:ext cx="280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左右矢印 41"/>
          <p:cNvSpPr/>
          <p:nvPr/>
        </p:nvSpPr>
        <p:spPr>
          <a:xfrm>
            <a:off x="2991481" y="5042863"/>
            <a:ext cx="2714391" cy="44957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pic>
        <p:nvPicPr>
          <p:cNvPr id="23" name="Picture 2" descr="C:\Users\sakai\AppData\Local\Microsoft\Windows\Temporary Internet Files\Content.IE5\3KMRBNGB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82" y="4635680"/>
            <a:ext cx="1036754" cy="10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akai\AppData\Local\Microsoft\Windows\Temporary Internet Files\Content.IE5\GFDHP11R\MC9004241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30234" y="4582580"/>
            <a:ext cx="915912" cy="1045195"/>
          </a:xfrm>
          <a:prstGeom prst="rect">
            <a:avLst/>
          </a:prstGeom>
          <a:noFill/>
        </p:spPr>
      </p:pic>
      <p:sp>
        <p:nvSpPr>
          <p:cNvPr id="67" name="テキスト ボックス 66"/>
          <p:cNvSpPr txBox="1"/>
          <p:nvPr/>
        </p:nvSpPr>
        <p:spPr>
          <a:xfrm>
            <a:off x="6372200" y="411857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学内情報サービス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8" name="左右矢印 77"/>
          <p:cNvSpPr/>
          <p:nvPr/>
        </p:nvSpPr>
        <p:spPr>
          <a:xfrm rot="19040141">
            <a:off x="2585092" y="3914262"/>
            <a:ext cx="2726036" cy="42518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grpSp>
        <p:nvGrpSpPr>
          <p:cNvPr id="79" name="グループ化 47"/>
          <p:cNvGrpSpPr/>
          <p:nvPr/>
        </p:nvGrpSpPr>
        <p:grpSpPr>
          <a:xfrm>
            <a:off x="4689875" y="1768098"/>
            <a:ext cx="1560733" cy="1444878"/>
            <a:chOff x="4689875" y="1768098"/>
            <a:chExt cx="1560733" cy="1444878"/>
          </a:xfrm>
        </p:grpSpPr>
        <p:pic>
          <p:nvPicPr>
            <p:cNvPr id="80" name="Picture 3" descr="C:\Users\sakai\AppData\Local\Microsoft\Windows\Temporary Internet Files\Content.IE5\1R5G5D3E\MC90042897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135" y="2204864"/>
              <a:ext cx="689651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4689875" y="1768098"/>
              <a:ext cx="1560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SRP</a:t>
              </a: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サーバ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38" name="角丸四角形吹き出し 37"/>
          <p:cNvSpPr/>
          <p:nvPr/>
        </p:nvSpPr>
        <p:spPr>
          <a:xfrm>
            <a:off x="389479" y="1631494"/>
            <a:ext cx="3617540" cy="2739390"/>
          </a:xfrm>
          <a:prstGeom prst="wedgeRoundRectCallout">
            <a:avLst>
              <a:gd name="adj1" fmla="val 12761"/>
              <a:gd name="adj2" fmla="val 594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pic>
        <p:nvPicPr>
          <p:cNvPr id="85" name="Picture 4" descr="C:\Users\sakai\AppData\Local\Microsoft\Windows\Temporary Internet Files\Content.IE5\X4RQRHMO\MC90043162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400" y="4706401"/>
            <a:ext cx="852751" cy="852751"/>
          </a:xfrm>
          <a:prstGeom prst="rect">
            <a:avLst/>
          </a:prstGeom>
          <a:noFill/>
        </p:spPr>
      </p:pic>
      <p:sp>
        <p:nvSpPr>
          <p:cNvPr id="86" name="スライド番号プレースホルダ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8550" y="1769775"/>
            <a:ext cx="1898650" cy="17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正方形/長方形 29"/>
          <p:cNvSpPr/>
          <p:nvPr/>
        </p:nvSpPr>
        <p:spPr>
          <a:xfrm>
            <a:off x="552322" y="1734809"/>
            <a:ext cx="354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①自宅などから</a:t>
            </a:r>
            <a:endParaRPr kumimoji="1" lang="en-US" altLang="ja-JP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学内情報サービスに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接続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540207" y="2426830"/>
            <a:ext cx="3545532" cy="634937"/>
            <a:chOff x="540207" y="2379205"/>
            <a:chExt cx="3545532" cy="634937"/>
          </a:xfrm>
        </p:grpSpPr>
        <p:sp>
          <p:nvSpPr>
            <p:cNvPr id="32" name="正方形/長方形 31"/>
            <p:cNvSpPr/>
            <p:nvPr/>
          </p:nvSpPr>
          <p:spPr>
            <a:xfrm>
              <a:off x="540207" y="2379205"/>
              <a:ext cx="35455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②</a:t>
              </a:r>
              <a:r>
                <a:rPr kumimoji="1" lang="en-US" altLang="ja-JP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SRP</a:t>
              </a: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認証用ページに自動転送</a:t>
              </a:r>
              <a:endPara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11618" y="2737143"/>
              <a:ext cx="3346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（＊</a:t>
              </a:r>
              <a:r>
                <a:rPr kumimoji="1" lang="en-US" altLang="ja-JP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SRP</a:t>
              </a: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の解説ページを中継する場合あり）</a:t>
              </a:r>
              <a:endParaRPr kumimoji="1"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707864" y="4582579"/>
            <a:ext cx="1953834" cy="1326538"/>
            <a:chOff x="6707864" y="4582579"/>
            <a:chExt cx="1953834" cy="1326538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707864" y="4590167"/>
              <a:ext cx="1953834" cy="1318950"/>
              <a:chOff x="6707864" y="4590167"/>
              <a:chExt cx="1953834" cy="1318950"/>
            </a:xfrm>
          </p:grpSpPr>
          <p:grpSp>
            <p:nvGrpSpPr>
              <p:cNvPr id="68" name="グループ化 54"/>
              <p:cNvGrpSpPr/>
              <p:nvPr/>
            </p:nvGrpSpPr>
            <p:grpSpPr>
              <a:xfrm>
                <a:off x="6707864" y="4590167"/>
                <a:ext cx="1641525" cy="1318950"/>
                <a:chOff x="1183944" y="1634267"/>
                <a:chExt cx="2892074" cy="2323753"/>
              </a:xfrm>
            </p:grpSpPr>
            <p:pic>
              <p:nvPicPr>
                <p:cNvPr id="71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094863" y="3204678"/>
                  <a:ext cx="981155" cy="75334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73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3944" y="2398029"/>
                  <a:ext cx="1055011" cy="7737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4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6" t="9659" r="7290" b="59293"/>
                <a:stretch/>
              </p:blipFill>
              <p:spPr bwMode="auto">
                <a:xfrm>
                  <a:off x="1872384" y="3277006"/>
                  <a:ext cx="962391" cy="632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6" t="22384" r="4066" b="6746"/>
                <a:stretch/>
              </p:blipFill>
              <p:spPr bwMode="auto">
                <a:xfrm>
                  <a:off x="1889356" y="1634267"/>
                  <a:ext cx="854763" cy="69730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9" name="グループ化 38"/>
              <p:cNvGrpSpPr/>
              <p:nvPr/>
            </p:nvGrpSpPr>
            <p:grpSpPr>
              <a:xfrm>
                <a:off x="8037079" y="5036478"/>
                <a:ext cx="624619" cy="408580"/>
                <a:chOff x="5662677" y="1610044"/>
                <a:chExt cx="2117809" cy="1385317"/>
              </a:xfrm>
            </p:grpSpPr>
            <p:pic>
              <p:nvPicPr>
                <p:cNvPr id="40" name="図 39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662677" y="1610044"/>
                  <a:ext cx="2117809" cy="13853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41" name="正方形/長方形 40"/>
                <p:cNvSpPr/>
                <p:nvPr/>
              </p:nvSpPr>
              <p:spPr>
                <a:xfrm>
                  <a:off x="7477125" y="1921668"/>
                  <a:ext cx="147638" cy="4571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434" y="4582579"/>
              <a:ext cx="491354" cy="403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4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4572000" y="980728"/>
            <a:ext cx="4248472" cy="512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1769775"/>
            <a:ext cx="1898650" cy="17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正方形/長方形 36"/>
          <p:cNvSpPr/>
          <p:nvPr/>
        </p:nvSpPr>
        <p:spPr>
          <a:xfrm>
            <a:off x="246473" y="955327"/>
            <a:ext cx="4122204" cy="512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47" name="左右矢印 46"/>
          <p:cNvSpPr/>
          <p:nvPr/>
        </p:nvSpPr>
        <p:spPr>
          <a:xfrm rot="19040141">
            <a:off x="2585092" y="3914262"/>
            <a:ext cx="2726036" cy="42518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08288" y="5638351"/>
            <a:ext cx="1528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クライアント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97152" y="1088450"/>
            <a:ext cx="187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学内</a:t>
            </a:r>
            <a:r>
              <a:rPr kumimoji="1" lang="en-US" altLang="ja-JP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LAN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75656" y="1088450"/>
            <a:ext cx="280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</a:t>
            </a:r>
            <a:endParaRPr kumimoji="1" lang="ja-JP" altLang="en-US" sz="28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389479" y="1631494"/>
            <a:ext cx="3617540" cy="2739390"/>
          </a:xfrm>
          <a:prstGeom prst="wedgeRoundRectCallout">
            <a:avLst>
              <a:gd name="adj1" fmla="val 12761"/>
              <a:gd name="adj2" fmla="val 594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grpSp>
        <p:nvGrpSpPr>
          <p:cNvPr id="4" name="グループ化 47"/>
          <p:cNvGrpSpPr/>
          <p:nvPr/>
        </p:nvGrpSpPr>
        <p:grpSpPr>
          <a:xfrm>
            <a:off x="4689875" y="1768098"/>
            <a:ext cx="1560733" cy="1444878"/>
            <a:chOff x="4689875" y="1768098"/>
            <a:chExt cx="1560733" cy="1444878"/>
          </a:xfrm>
        </p:grpSpPr>
        <p:pic>
          <p:nvPicPr>
            <p:cNvPr id="49" name="Picture 3" descr="C:\Users\sakai\AppData\Local\Microsoft\Windows\Temporary Internet Files\Content.IE5\1R5G5D3E\MC90042897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135" y="2204864"/>
              <a:ext cx="689651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4689875" y="1768098"/>
              <a:ext cx="1560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SRP</a:t>
              </a:r>
              <a:r>
                <a:rPr kumimoji="1" lang="ja-JP" altLang="en-US" sz="1600" kern="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</a:rPr>
                <a:t>サーバ</a:t>
              </a:r>
              <a:endParaRPr kumimoji="1" lang="ja-JP" altLang="en-US" sz="1600" kern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540207" y="2426830"/>
            <a:ext cx="3545532" cy="634937"/>
            <a:chOff x="540207" y="2379205"/>
            <a:chExt cx="3545532" cy="634937"/>
          </a:xfrm>
        </p:grpSpPr>
        <p:sp>
          <p:nvSpPr>
            <p:cNvPr id="51" name="正方形/長方形 50"/>
            <p:cNvSpPr/>
            <p:nvPr/>
          </p:nvSpPr>
          <p:spPr>
            <a:xfrm>
              <a:off x="540207" y="2379205"/>
              <a:ext cx="35455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②</a:t>
              </a:r>
              <a:r>
                <a:rPr kumimoji="1" lang="en-US" altLang="ja-JP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SRP</a:t>
              </a:r>
              <a:r>
                <a:rPr kumimoji="1" lang="ja-JP" altLang="en-US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認証用ページに自動転送</a:t>
              </a:r>
              <a:endPara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611618" y="2737143"/>
              <a:ext cx="3346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（＊</a:t>
              </a:r>
              <a:r>
                <a:rPr kumimoji="1" lang="en-US" altLang="ja-JP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SRP</a:t>
              </a:r>
              <a:r>
                <a:rPr kumimoji="1" lang="ja-JP" altLang="en-US" sz="1200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の解説ページを中継する場合あり）</a:t>
              </a:r>
              <a:endParaRPr kumimoji="1"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23" name="Picture 2" descr="C:\Users\sakai\AppData\Local\Microsoft\Windows\Temporary Internet Files\Content.IE5\3KMRBNGB\MC9004348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82" y="4635680"/>
            <a:ext cx="1036754" cy="10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372200" y="411857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kern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学内情報サービス</a:t>
            </a:r>
            <a:endParaRPr kumimoji="1" lang="ja-JP" altLang="en-US" sz="1600" kern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8" name="Picture 2" descr="C:\Users\sakai\AppData\Local\Microsoft\Windows\Temporary Internet Files\Content.IE5\GFDHP11R\MC90042417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30234" y="4582580"/>
            <a:ext cx="915912" cy="1045195"/>
          </a:xfrm>
          <a:prstGeom prst="rect">
            <a:avLst/>
          </a:prstGeom>
          <a:noFill/>
        </p:spPr>
      </p:pic>
      <p:sp>
        <p:nvSpPr>
          <p:cNvPr id="31" name="正方形/長方形 30"/>
          <p:cNvSpPr/>
          <p:nvPr/>
        </p:nvSpPr>
        <p:spPr>
          <a:xfrm>
            <a:off x="557840" y="3137753"/>
            <a:ext cx="322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③</a:t>
            </a:r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SRP</a:t>
            </a: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認証（後述）に</a:t>
            </a:r>
            <a:r>
              <a:rPr kumimoji="1" lang="ja-JP" altLang="en-US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成功</a:t>
            </a:r>
            <a:endParaRPr kumimoji="1" lang="en-US" altLang="ja-JP" b="1" dirty="0" smtClean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32" name="左右矢印 31"/>
          <p:cNvSpPr/>
          <p:nvPr/>
        </p:nvSpPr>
        <p:spPr>
          <a:xfrm rot="3459900">
            <a:off x="5103188" y="3725293"/>
            <a:ext cx="1535288" cy="455557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698600" y="2535826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認証成功！</a:t>
            </a:r>
            <a:endParaRPr kumimoji="1"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6733" y="3647436"/>
            <a:ext cx="3328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④目的のサービスの画面を表示</a:t>
            </a:r>
            <a:endParaRPr kumimoji="1" lang="en-US" altLang="ja-JP" b="1" dirty="0" smtClean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pic>
        <p:nvPicPr>
          <p:cNvPr id="52" name="Picture 4" descr="C:\Users\sakai\AppData\Local\Microsoft\Windows\Temporary Internet Files\Content.IE5\X4RQRHMO\MC90043162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1400" y="4706401"/>
            <a:ext cx="852751" cy="852751"/>
          </a:xfrm>
          <a:prstGeom prst="rect">
            <a:avLst/>
          </a:prstGeom>
          <a:noFill/>
        </p:spPr>
      </p:pic>
      <p:sp>
        <p:nvSpPr>
          <p:cNvPr id="55" name="スライド番号プレースホルダ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52322" y="1734809"/>
            <a:ext cx="3545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①自宅などから</a:t>
            </a:r>
            <a:endParaRPr kumimoji="1" lang="en-US" altLang="ja-JP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学内情報サービスに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接続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6707864" y="4582579"/>
            <a:ext cx="1953834" cy="1326538"/>
            <a:chOff x="6707864" y="4582579"/>
            <a:chExt cx="1953834" cy="1326538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6707864" y="4590167"/>
              <a:ext cx="1953834" cy="1318950"/>
              <a:chOff x="6707864" y="4590167"/>
              <a:chExt cx="1953834" cy="1318950"/>
            </a:xfrm>
          </p:grpSpPr>
          <p:grpSp>
            <p:nvGrpSpPr>
              <p:cNvPr id="56" name="グループ化 54"/>
              <p:cNvGrpSpPr/>
              <p:nvPr/>
            </p:nvGrpSpPr>
            <p:grpSpPr>
              <a:xfrm>
                <a:off x="6707864" y="4590167"/>
                <a:ext cx="1641525" cy="1318950"/>
                <a:chOff x="1183944" y="1634267"/>
                <a:chExt cx="2892074" cy="2323753"/>
              </a:xfrm>
            </p:grpSpPr>
            <p:pic>
              <p:nvPicPr>
                <p:cNvPr id="65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094863" y="3204678"/>
                  <a:ext cx="981155" cy="75334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6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3944" y="2398029"/>
                  <a:ext cx="1055011" cy="7737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6" t="9659" r="7290" b="59293"/>
                <a:stretch/>
              </p:blipFill>
              <p:spPr bwMode="auto">
                <a:xfrm>
                  <a:off x="1872384" y="3277006"/>
                  <a:ext cx="962391" cy="632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6" t="22384" r="4066" b="6746"/>
                <a:stretch/>
              </p:blipFill>
              <p:spPr bwMode="auto">
                <a:xfrm>
                  <a:off x="1889356" y="1634267"/>
                  <a:ext cx="854763" cy="69730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7" name="グループ化 56"/>
              <p:cNvGrpSpPr/>
              <p:nvPr/>
            </p:nvGrpSpPr>
            <p:grpSpPr>
              <a:xfrm>
                <a:off x="8037079" y="5036478"/>
                <a:ext cx="624619" cy="408580"/>
                <a:chOff x="5662677" y="1610044"/>
                <a:chExt cx="2117809" cy="1385317"/>
              </a:xfrm>
            </p:grpSpPr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662677" y="1610044"/>
                  <a:ext cx="2117809" cy="13853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59" name="正方形/長方形 58"/>
                <p:cNvSpPr/>
                <p:nvPr/>
              </p:nvSpPr>
              <p:spPr>
                <a:xfrm>
                  <a:off x="7477125" y="1921668"/>
                  <a:ext cx="147638" cy="4571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434" y="4582579"/>
              <a:ext cx="491354" cy="403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79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090" y="2594960"/>
            <a:ext cx="3948255" cy="2127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9" y="2286752"/>
            <a:ext cx="3634885" cy="2952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1084" t="49389" r="2168" b="33252"/>
          <a:stretch>
            <a:fillRect/>
          </a:stretch>
        </p:blipFill>
        <p:spPr bwMode="auto">
          <a:xfrm>
            <a:off x="630326" y="5506436"/>
            <a:ext cx="7658882" cy="1014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from outside of Tohoku U.</a:t>
            </a:r>
            <a:endParaRPr kumimoji="1" lang="ja-JP" altLang="en-US" sz="2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9892" y="1117585"/>
            <a:ext cx="5064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①東北大学トップページにおいて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　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「在学生向け」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（または「教職員向け」）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をクリック</a:t>
            </a:r>
            <a:endParaRPr kumimoji="1" lang="ja-JP" altLang="en-US" sz="2400" b="1" dirty="0">
              <a:solidFill>
                <a:srgbClr val="3366FF"/>
              </a:solidFill>
              <a:latin typeface="Calibri"/>
              <a:ea typeface="ＭＳ Ｐゴシック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8254" y="4860979"/>
            <a:ext cx="4087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http</a:t>
            </a:r>
            <a:r>
              <a:rPr kumimoji="1" lang="en-US" altLang="ja-JP" sz="1200" dirty="0">
                <a:solidFill>
                  <a:prstClr val="black"/>
                </a:solidFill>
                <a:latin typeface="Calibri"/>
                <a:ea typeface="ＭＳ Ｐゴシック"/>
              </a:rPr>
              <a:t>://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www.tohoku.ac.jp/japanese/   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（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2015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年</a:t>
            </a:r>
            <a:r>
              <a:rPr kumimoji="1" lang="en-US" altLang="ja-JP" sz="1050" dirty="0">
                <a:solidFill>
                  <a:prstClr val="black"/>
                </a:solidFill>
                <a:latin typeface="Calibri"/>
                <a:ea typeface="ＭＳ Ｐゴシック"/>
              </a:rPr>
              <a:t>3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月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26</a:t>
            </a:r>
            <a:r>
              <a:rPr kumimoji="1" lang="ja-JP" altLang="en-US" sz="1050" dirty="0" smtClean="0">
                <a:solidFill>
                  <a:prstClr val="black"/>
                </a:solidFill>
                <a:latin typeface="Calibri"/>
                <a:ea typeface="ＭＳ Ｐゴシック"/>
              </a:rPr>
              <a:t>日に接続）</a:t>
            </a:r>
            <a:endParaRPr kumimoji="1" lang="ja-JP" altLang="en-US" sz="105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5" name="テキスト ボックス 9"/>
          <p:cNvSpPr txBox="1">
            <a:spLocks noChangeArrowheads="1"/>
          </p:cNvSpPr>
          <p:nvPr/>
        </p:nvSpPr>
        <p:spPr bwMode="auto">
          <a:xfrm>
            <a:off x="2942071" y="2039794"/>
            <a:ext cx="1513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srgbClr val="FF0000"/>
                </a:solidFill>
                <a:latin typeface="Calibri"/>
                <a:ea typeface="ＭＳ Ｐゴシック"/>
              </a:rPr>
              <a:t>ここをクリック</a:t>
            </a:r>
            <a:endParaRPr kumimoji="1" lang="ja-JP" altLang="en-US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399361" y="2980349"/>
            <a:ext cx="504056" cy="64807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51226" y="1066784"/>
            <a:ext cx="3584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② リンク集ページ上部の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 ＳＲＰ認証用バナーより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ログイン</a:t>
            </a:r>
            <a:endParaRPr kumimoji="1"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4" name="右矢印 13"/>
          <p:cNvSpPr/>
          <p:nvPr/>
        </p:nvSpPr>
        <p:spPr>
          <a:xfrm rot="6705502">
            <a:off x="3159262" y="2627029"/>
            <a:ext cx="732052" cy="22026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289570" y="3551194"/>
            <a:ext cx="3559155" cy="544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53495" y="5457322"/>
            <a:ext cx="7901107" cy="10937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  <p:bldP spid="30" grpId="0"/>
      <p:bldP spid="14" grpId="0" animBg="1"/>
      <p:bldP spid="17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/>
          <a:srcRect l="-1" r="81" b="30235"/>
          <a:stretch/>
        </p:blipFill>
        <p:spPr>
          <a:xfrm>
            <a:off x="771345" y="1427973"/>
            <a:ext cx="3240590" cy="4664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from outside Tohoku U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0650" y="908720"/>
            <a:ext cx="890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③</a:t>
            </a:r>
            <a:r>
              <a:rPr kumimoji="1" lang="en-US" altLang="ja-JP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2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認証（後述）成功後にポータルサイトのページを表示</a:t>
            </a:r>
            <a:endParaRPr kumimoji="1" lang="en-US" altLang="ja-JP" sz="2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3772" y="6214306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東北大学ポータルサイト（</a:t>
            </a:r>
            <a:r>
              <a:rPr kumimoji="1" lang="ja-JP" altLang="en-US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学生用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）のトップページ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（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2014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年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9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月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22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日に接続）</a:t>
            </a:r>
            <a:endParaRPr kumimoji="1" lang="ja-JP" altLang="en-US" sz="1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28866" y="1676400"/>
            <a:ext cx="42735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本学の主要な情報サービスへのリンク集を表示</a:t>
            </a: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（学生／教員／職員のユーザ種別で異なる）</a:t>
            </a:r>
            <a:endParaRPr kumimoji="1" lang="en-US" altLang="ja-JP" sz="1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1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14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1" lang="en-US" altLang="ja-JP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があるリンク先は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rgbClr val="00B05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シングルサインオン対応</a:t>
            </a:r>
            <a:endParaRPr kumimoji="1" lang="en-US" altLang="ja-JP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1094" y="3805495"/>
            <a:ext cx="641350" cy="355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white"/>
                </a:solidFill>
              </a:rPr>
              <a:t>SSO</a:t>
            </a:r>
            <a:endParaRPr kumimoji="1" lang="ja-JP" altLang="en-US" b="1" dirty="0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76494" y="4861126"/>
            <a:ext cx="3649936" cy="1250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本学情報サービスの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インターネットからの利用は</a:t>
            </a:r>
            <a:endParaRPr kumimoji="1" lang="en-US" altLang="ja-JP" sz="20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ポータルサイト経由を推奨</a:t>
            </a:r>
            <a:endParaRPr kumimoji="1" lang="ja-JP" altLang="en-US" sz="2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11107" y="266648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dirty="0" smtClean="0">
                <a:solidFill>
                  <a:srgbClr val="3366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ここから所望の</a:t>
            </a:r>
            <a:endParaRPr kumimoji="1" lang="en-US" altLang="ja-JP" sz="2000" b="1" dirty="0" smtClean="0">
              <a:solidFill>
                <a:srgbClr val="3366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dirty="0" smtClean="0">
                <a:solidFill>
                  <a:srgbClr val="3366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個々のサービスに移動可能</a:t>
            </a:r>
            <a:endParaRPr kumimoji="1" lang="ja-JP" altLang="en-US" sz="2400" b="1" dirty="0">
              <a:solidFill>
                <a:srgbClr val="3366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99210" y="1854684"/>
            <a:ext cx="475026" cy="1028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吹き出し 23"/>
          <p:cNvSpPr/>
          <p:nvPr/>
        </p:nvSpPr>
        <p:spPr bwMode="auto">
          <a:xfrm>
            <a:off x="4259580" y="1112520"/>
            <a:ext cx="4602480" cy="4206240"/>
          </a:xfrm>
          <a:prstGeom prst="wedgeRoundRectCallout">
            <a:avLst>
              <a:gd name="adj1" fmla="val -60319"/>
              <a:gd name="adj2" fmla="val 19258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dirty="0" smtClean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dirty="0" smtClean="0">
                <a:solidFill>
                  <a:prstClr val="white"/>
                </a:solidFill>
                <a:latin typeface="ヒラギノ角ゴ ProN W3"/>
                <a:ea typeface="ヒラギノ角ゴ ProN W3"/>
                <a:cs typeface="ヒラギノ角ゴ ProN W3"/>
              </a:rPr>
              <a:t>圧着ハガキで通知</a:t>
            </a:r>
            <a:endParaRPr kumimoji="1" lang="ja-JP" altLang="en-US" sz="2000" dirty="0">
              <a:solidFill>
                <a:prstClr val="white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03" y="3641692"/>
            <a:ext cx="3065313" cy="226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65" y="1057182"/>
            <a:ext cx="2588079" cy="2378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451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0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SRP</a:t>
            </a:r>
            <a:r>
              <a:rPr kumimoji="1" lang="ja-JP" altLang="en-US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認証とは</a:t>
            </a:r>
            <a:r>
              <a:rPr kumimoji="1" lang="en-US" altLang="ja-JP" sz="40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?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0026" y="6079586"/>
            <a:ext cx="724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32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学内</a:t>
            </a:r>
            <a:r>
              <a:rPr kumimoji="1" lang="en-US" altLang="ja-JP" sz="32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LAN</a:t>
            </a:r>
            <a:r>
              <a:rPr kumimoji="1" lang="ja-JP" altLang="en-US" sz="3200" b="1" dirty="0" smtClean="0">
                <a:solidFill>
                  <a:srgbClr val="00B050"/>
                </a:solidFill>
                <a:latin typeface="Calibri"/>
                <a:ea typeface="ＭＳ Ｐゴシック"/>
              </a:rPr>
              <a:t>からの接続時はこれで認証完了</a:t>
            </a:r>
            <a:endParaRPr kumimoji="1" lang="ja-JP" altLang="en-US" sz="3200" b="1" dirty="0">
              <a:solidFill>
                <a:srgbClr val="00B050"/>
              </a:solidFill>
              <a:latin typeface="Calibri"/>
              <a:ea typeface="ＭＳ Ｐゴシック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24150" y="4758475"/>
            <a:ext cx="2573763" cy="2705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47573" y="2194800"/>
            <a:ext cx="2496457" cy="5324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92933" y="2067579"/>
            <a:ext cx="3935773" cy="2768946"/>
            <a:chOff x="4655983" y="1428631"/>
            <a:chExt cx="3935773" cy="276894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5983" y="1428631"/>
              <a:ext cx="3935773" cy="2768946"/>
            </a:xfrm>
            <a:prstGeom prst="rect">
              <a:avLst/>
            </a:prstGeom>
          </p:spPr>
        </p:pic>
        <p:sp>
          <p:nvSpPr>
            <p:cNvPr id="23" name="円/楕円 20"/>
            <p:cNvSpPr>
              <a:spLocks noChangeArrowheads="1"/>
            </p:cNvSpPr>
            <p:nvPr/>
          </p:nvSpPr>
          <p:spPr bwMode="auto">
            <a:xfrm>
              <a:off x="6030414" y="1544967"/>
              <a:ext cx="1038705" cy="359163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" name="円/楕円 20"/>
            <p:cNvSpPr>
              <a:spLocks noChangeArrowheads="1"/>
            </p:cNvSpPr>
            <p:nvPr/>
          </p:nvSpPr>
          <p:spPr bwMode="auto">
            <a:xfrm>
              <a:off x="6047216" y="1885092"/>
              <a:ext cx="1038705" cy="359163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541991" y="3302216"/>
            <a:ext cx="2986715" cy="2604633"/>
            <a:chOff x="5541991" y="3302216"/>
            <a:chExt cx="2986715" cy="2604633"/>
          </a:xfrm>
        </p:grpSpPr>
        <p:sp>
          <p:nvSpPr>
            <p:cNvPr id="14" name="円/楕円 20"/>
            <p:cNvSpPr>
              <a:spLocks noChangeArrowheads="1"/>
            </p:cNvSpPr>
            <p:nvPr/>
          </p:nvSpPr>
          <p:spPr bwMode="auto">
            <a:xfrm>
              <a:off x="5967363" y="3302216"/>
              <a:ext cx="1196925" cy="702848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endParaRPr kumimoji="1" lang="ja-JP" altLang="en-US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541991" y="5537517"/>
              <a:ext cx="2986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イメージマトリックスの初期値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直線矢印コネクタ 4"/>
            <p:cNvCxnSpPr/>
            <p:nvPr/>
          </p:nvCxnSpPr>
          <p:spPr>
            <a:xfrm flipH="1" flipV="1">
              <a:off x="6565825" y="4005064"/>
              <a:ext cx="166415" cy="15324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0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SRP</a:t>
            </a:r>
            <a:r>
              <a:rPr kumimoji="1" lang="ja-JP" altLang="en-US" dirty="0" smtClean="0"/>
              <a:t>認証の流れ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/>
          <a:lstStyle/>
          <a:p>
            <a:r>
              <a:rPr kumimoji="1" lang="ja-JP" altLang="en-US" dirty="0" smtClean="0"/>
              <a:t>学内からのアクセス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学外からのアクセス</a:t>
            </a:r>
            <a:r>
              <a:rPr lang="ja-JP" altLang="en-US" dirty="0"/>
              <a:t>（</a:t>
            </a:r>
            <a:r>
              <a:rPr kumimoji="1" lang="ja-JP" altLang="en-US" dirty="0" smtClean="0"/>
              <a:t>イメージマトリックス認証）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www.dc.tohoku.ac.jp/guide/SRP/images/SRP_offcamp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3" y="4267918"/>
            <a:ext cx="76485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2" name="Picture 2" descr="http://www.dc.tohoku.ac.jp/guide/SRP/images/SRP_lo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1" y="1268760"/>
            <a:ext cx="7648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円形吹き出し 53"/>
          <p:cNvSpPr/>
          <p:nvPr/>
        </p:nvSpPr>
        <p:spPr bwMode="auto">
          <a:xfrm>
            <a:off x="233772" y="4552951"/>
            <a:ext cx="1489340" cy="1203242"/>
          </a:xfrm>
          <a:prstGeom prst="wedgeEllipseCallout">
            <a:avLst>
              <a:gd name="adj1" fmla="val 61199"/>
              <a:gd name="adj2" fmla="val -20844"/>
            </a:avLst>
          </a:prstGeom>
          <a:solidFill>
            <a:srgbClr val="00B050"/>
          </a:solidFill>
          <a:ln w="9525" cap="flat" cmpd="sng" algn="ctr">
            <a:solidFill>
              <a:srgbClr val="AA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kumimoji="1" lang="ja-JP" altLang="en-US" sz="2000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直接</a:t>
            </a:r>
            <a:endParaRPr kumimoji="1" lang="en-US" altLang="ja-JP" sz="2000" kern="0" dirty="0" smtClean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kumimoji="1" lang="ja-JP" altLang="en-US" sz="2000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キー入力</a:t>
            </a:r>
            <a:endParaRPr kumimoji="1" lang="en-US" altLang="ja-JP" sz="2000" kern="0" dirty="0" smtClean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kumimoji="1" lang="ja-JP" altLang="en-US" sz="2000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でも可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円形吹き出し 51"/>
          <p:cNvSpPr/>
          <p:nvPr/>
        </p:nvSpPr>
        <p:spPr bwMode="auto">
          <a:xfrm>
            <a:off x="5337175" y="3363941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クリック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2157412" y="1929924"/>
            <a:ext cx="2935605" cy="2167255"/>
            <a:chOff x="2157412" y="1929924"/>
            <a:chExt cx="2935605" cy="2167255"/>
          </a:xfrm>
        </p:grpSpPr>
        <p:sp>
          <p:nvSpPr>
            <p:cNvPr id="26" name="円/楕円 25"/>
            <p:cNvSpPr/>
            <p:nvPr/>
          </p:nvSpPr>
          <p:spPr bwMode="auto">
            <a:xfrm>
              <a:off x="4778692" y="1929924"/>
              <a:ext cx="314325" cy="31432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" name="円/楕円 26"/>
            <p:cNvSpPr/>
            <p:nvPr/>
          </p:nvSpPr>
          <p:spPr bwMode="auto">
            <a:xfrm>
              <a:off x="2157412" y="3782854"/>
              <a:ext cx="314325" cy="31432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7" name="直線矢印コネクタ 6"/>
          <p:cNvCxnSpPr/>
          <p:nvPr/>
        </p:nvCxnSpPr>
        <p:spPr>
          <a:xfrm flipV="1">
            <a:off x="4935854" y="2244249"/>
            <a:ext cx="1" cy="16957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506982" y="4032824"/>
            <a:ext cx="221741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26" idx="3"/>
            <a:endCxn id="45" idx="1"/>
          </p:cNvCxnSpPr>
          <p:nvPr/>
        </p:nvCxnSpPr>
        <p:spPr>
          <a:xfrm flipH="1">
            <a:off x="2305047" y="2198217"/>
            <a:ext cx="2519677" cy="252657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endCxn id="59" idx="1"/>
          </p:cNvCxnSpPr>
          <p:nvPr/>
        </p:nvCxnSpPr>
        <p:spPr>
          <a:xfrm flipH="1">
            <a:off x="2065700" y="4097179"/>
            <a:ext cx="233864" cy="6226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/>
          <p:cNvGrpSpPr/>
          <p:nvPr/>
        </p:nvGrpSpPr>
        <p:grpSpPr>
          <a:xfrm>
            <a:off x="1973989" y="4719834"/>
            <a:ext cx="422770" cy="128793"/>
            <a:chOff x="1973989" y="4719834"/>
            <a:chExt cx="422770" cy="128793"/>
          </a:xfrm>
        </p:grpSpPr>
        <p:sp>
          <p:nvSpPr>
            <p:cNvPr id="59" name="左中かっこ 58"/>
            <p:cNvSpPr/>
            <p:nvPr/>
          </p:nvSpPr>
          <p:spPr bwMode="auto">
            <a:xfrm rot="5400000">
              <a:off x="2003785" y="4690038"/>
              <a:ext cx="123831" cy="183423"/>
            </a:xfrm>
            <a:prstGeom prst="leftBrac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左中かっこ 44"/>
            <p:cNvSpPr/>
            <p:nvPr/>
          </p:nvSpPr>
          <p:spPr bwMode="auto">
            <a:xfrm rot="5400000">
              <a:off x="2243132" y="4695000"/>
              <a:ext cx="123831" cy="183423"/>
            </a:xfrm>
            <a:prstGeom prst="leftBrac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1" lang="ja-JP" altLang="en-US" sz="2400" kern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32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37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33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34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9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6042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円形吹き出し 28"/>
          <p:cNvSpPr/>
          <p:nvPr/>
        </p:nvSpPr>
        <p:spPr bwMode="auto">
          <a:xfrm>
            <a:off x="3605212" y="2968272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クリック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92689" y="481751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7 0 3 5</a:t>
            </a: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19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2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20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21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20187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sz="40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92689" y="481751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7 0 3 5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11815" y="481518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900" b="1" kern="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7 6 9</a:t>
            </a:r>
            <a:endParaRPr kumimoji="1" lang="ja-JP" altLang="en-US" sz="900" b="1" kern="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 bwMode="auto">
          <a:xfrm>
            <a:off x="4500562" y="2053872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クリック</a:t>
            </a: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20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25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21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22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37782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9070" r="20375" b="11362"/>
          <a:stretch/>
        </p:blipFill>
        <p:spPr bwMode="auto">
          <a:xfrm>
            <a:off x="1873250" y="1977866"/>
            <a:ext cx="5254625" cy="377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3772" y="116632"/>
            <a:ext cx="891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4000" dirty="0"/>
              <a:t>学外からのアクセス</a:t>
            </a:r>
            <a:endParaRPr kumimoji="1" lang="ja-JP" altLang="en-US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866165" y="4815087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０８９３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61126" y="824518"/>
            <a:ext cx="3291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イメージマトリックス認証</a:t>
            </a:r>
            <a:endParaRPr kumimoji="1" lang="en-US" altLang="ja-JP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92689" y="481751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7 0 3 5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11815" y="4815189"/>
            <a:ext cx="700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900" b="1" kern="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7 6 9</a:t>
            </a:r>
            <a:endParaRPr kumimoji="1" lang="ja-JP" altLang="en-US" sz="900" b="1" kern="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 bwMode="auto">
          <a:xfrm>
            <a:off x="4837924" y="4534834"/>
            <a:ext cx="1790700" cy="791337"/>
          </a:xfrm>
          <a:prstGeom prst="wedgeEllipseCallout">
            <a:avLst>
              <a:gd name="adj1" fmla="val -63685"/>
              <a:gd name="adj2" fmla="val 35827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 クリック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15225" y="4817519"/>
            <a:ext cx="1162050" cy="95410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dirty="0" smtClean="0">
                <a:solidFill>
                  <a:prstClr val="white"/>
                </a:solidFill>
              </a:rPr>
              <a:t>認証</a:t>
            </a:r>
            <a:endParaRPr kumimoji="1" lang="en-US" altLang="ja-JP" sz="28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dirty="0" smtClean="0">
                <a:solidFill>
                  <a:prstClr val="white"/>
                </a:solidFill>
              </a:rPr>
              <a:t>完了</a:t>
            </a:r>
            <a:endParaRPr kumimoji="1"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グループ化 3"/>
          <p:cNvGrpSpPr/>
          <p:nvPr/>
        </p:nvGrpSpPr>
        <p:grpSpPr>
          <a:xfrm>
            <a:off x="720248" y="6011819"/>
            <a:ext cx="7646532" cy="579437"/>
            <a:chOff x="115708" y="5906250"/>
            <a:chExt cx="7646532" cy="579437"/>
          </a:xfrm>
        </p:grpSpPr>
        <p:grpSp>
          <p:nvGrpSpPr>
            <p:cNvPr id="21" name="グループ化 32"/>
            <p:cNvGrpSpPr/>
            <p:nvPr/>
          </p:nvGrpSpPr>
          <p:grpSpPr>
            <a:xfrm>
              <a:off x="115708" y="6006191"/>
              <a:ext cx="7646532" cy="404408"/>
              <a:chOff x="73461" y="5477597"/>
              <a:chExt cx="7646532" cy="404408"/>
            </a:xfrm>
          </p:grpSpPr>
          <p:sp>
            <p:nvSpPr>
              <p:cNvPr id="26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02893" y="5513705"/>
                <a:ext cx="7117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ワンタイムパスワード生成キー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　　　　</a:t>
                </a:r>
                <a:r>
                  <a:rPr lang="ja-JP" altLang="en-US" kern="0" dirty="0" smtClean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　　　</a:t>
                </a:r>
                <a:r>
                  <a:rPr lang="ja-JP" altLang="en-US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　の場合</a:t>
                </a:r>
                <a:r>
                  <a:rPr lang="en-US" altLang="ja-JP" kern="0" dirty="0">
                    <a:solidFill>
                      <a:prstClr val="black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       </a:t>
                </a:r>
                <a:endParaRPr lang="ja-JP" altLang="en-US" kern="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73461" y="5477597"/>
                <a:ext cx="415498" cy="369332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2D5CE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bliqueTopRigh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ja-JP" altLang="en-US" kern="0" dirty="0">
                    <a:solidFill>
                      <a:srgbClr val="FFFF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例</a:t>
                </a:r>
              </a:p>
            </p:txBody>
          </p:sp>
        </p:grpSp>
        <p:grpSp>
          <p:nvGrpSpPr>
            <p:cNvPr id="22" name="グループ化 1"/>
            <p:cNvGrpSpPr/>
            <p:nvPr/>
          </p:nvGrpSpPr>
          <p:grpSpPr>
            <a:xfrm>
              <a:off x="4241006" y="5906250"/>
              <a:ext cx="1952238" cy="579437"/>
              <a:chOff x="3568699" y="7218363"/>
              <a:chExt cx="2535237" cy="752475"/>
            </a:xfrm>
          </p:grpSpPr>
          <p:pic>
            <p:nvPicPr>
              <p:cNvPr id="23" name="Picture 2" descr="M:\scansnap\winshot\srp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699" y="7275513"/>
                <a:ext cx="971550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" descr="M:\scansnap\winshot\srp3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11" y="7275513"/>
                <a:ext cx="885825" cy="63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M:\scansnap\winshot\srp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4211" y="7218363"/>
                <a:ext cx="723900" cy="752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テキスト ボックス 13"/>
          <p:cNvSpPr txBox="1">
            <a:spLocks noChangeArrowheads="1"/>
          </p:cNvSpPr>
          <p:nvPr/>
        </p:nvSpPr>
        <p:spPr bwMode="auto">
          <a:xfrm>
            <a:off x="776703" y="1054904"/>
            <a:ext cx="812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                                              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事前登録済みのワンタイムパスワード生成キー（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kumimoji="1" lang="ja-JP" altLang="en-US" sz="1600" dirty="0" err="1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つの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絵柄とその順序）に従い</a:t>
            </a:r>
            <a:endParaRPr kumimoji="1"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３つ</a:t>
            </a:r>
            <a:r>
              <a:rPr kumimoji="1"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の絵柄を正しい順序で選択する。</a:t>
            </a:r>
          </a:p>
        </p:txBody>
      </p:sp>
    </p:spTree>
    <p:extLst>
      <p:ext uri="{BB962C8B-B14F-4D97-AF65-F5344CB8AC3E}">
        <p14:creationId xmlns:p14="http://schemas.microsoft.com/office/powerpoint/2010/main" val="24910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8947"/>
            <a:ext cx="3484959" cy="244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543800" cy="1295400"/>
          </a:xfrm>
        </p:spPr>
        <p:txBody>
          <a:bodyPr anchor="ctr"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 note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83568" y="5871875"/>
            <a:ext cx="6408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3200" b="1" dirty="0" smtClean="0">
                <a:solidFill>
                  <a:srgbClr val="FF0000"/>
                </a:solidFill>
                <a:latin typeface="Times New Roman" pitchFamily="18" charset="0"/>
                <a:ea typeface="HG丸ｺﾞｼｯｸM-PRO" pitchFamily="50" charset="-128"/>
              </a:rPr>
              <a:t>You </a:t>
            </a:r>
            <a:r>
              <a:rPr kumimoji="1" lang="en-US" altLang="ja-JP" sz="3200" b="1" smtClean="0">
                <a:solidFill>
                  <a:srgbClr val="FF0000"/>
                </a:solidFill>
                <a:latin typeface="Times New Roman" pitchFamily="18" charset="0"/>
                <a:ea typeface="HG丸ｺﾞｼｯｸM-PRO" pitchFamily="50" charset="-128"/>
              </a:rPr>
              <a:t>can </a:t>
            </a:r>
            <a:r>
              <a:rPr kumimoji="1" lang="en-US" altLang="ja-JP" sz="3200" b="1" smtClean="0">
                <a:solidFill>
                  <a:srgbClr val="FF0000"/>
                </a:solidFill>
                <a:latin typeface="Times New Roman" pitchFamily="18" charset="0"/>
                <a:ea typeface="HG丸ｺﾞｼｯｸM-PRO" pitchFamily="50" charset="-128"/>
              </a:rPr>
              <a:t>print 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Times New Roman" pitchFamily="18" charset="0"/>
                <a:ea typeface="HG丸ｺﾞｼｯｸM-PRO" pitchFamily="50" charset="-128"/>
              </a:rPr>
              <a:t>200 pages free/year</a:t>
            </a:r>
            <a:endParaRPr kumimoji="1" lang="ja-JP" altLang="en-US" sz="3200" b="1" dirty="0">
              <a:solidFill>
                <a:srgbClr val="FF0000"/>
              </a:solidFill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101379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504825" y="4005263"/>
            <a:ext cx="8604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1" lang="en-US" altLang="ja-JP" sz="3000" dirty="0" smtClean="0"/>
              <a:t>Lecture note </a:t>
            </a:r>
            <a:endParaRPr kumimoji="1" lang="ja-JP" altLang="en-US" sz="3000" dirty="0"/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kumimoji="1" lang="en-US" altLang="ja-JP" sz="2200" dirty="0" smtClean="0"/>
              <a:t>Post in my web page occasionally 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kumimoji="1" lang="en-US" altLang="ja-JP" sz="2200" dirty="0" smtClean="0"/>
              <a:t>The old version is there </a:t>
            </a:r>
            <a:r>
              <a:rPr kumimoji="1" lang="ja-JP" altLang="en-US" sz="2200" dirty="0" smtClean="0"/>
              <a:t>　</a:t>
            </a:r>
            <a:endParaRPr kumimoji="1" lang="en-US" altLang="ja-JP" sz="2200" dirty="0"/>
          </a:p>
        </p:txBody>
      </p:sp>
      <p:sp>
        <p:nvSpPr>
          <p:cNvPr id="2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539750" y="1988840"/>
            <a:ext cx="8604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kumimoji="1" lang="en-US" altLang="ja-JP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guidance resume</a:t>
            </a:r>
            <a:endParaRPr kumimoji="1" lang="ja-JP" altLang="en-US" sz="3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kumimoji="1" lang="en-US" altLang="ja-JP" sz="2600" dirty="0" smtClean="0"/>
              <a:t>Unfortunately, in Japanese</a:t>
            </a:r>
            <a:endParaRPr kumimoji="1" lang="en-US" altLang="ja-JP" sz="2600" dirty="0" smtClean="0">
              <a:solidFill>
                <a:srgbClr val="FFFF00"/>
              </a:solidFill>
            </a:endParaRPr>
          </a:p>
          <a:p>
            <a:pPr marL="344487" lvl="1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kumimoji="1" lang="ja-JP" altLang="en-US" sz="2600" dirty="0">
                <a:solidFill>
                  <a:srgbClr val="FFFF00"/>
                </a:solidFill>
              </a:rPr>
              <a:t>　</a:t>
            </a:r>
            <a:r>
              <a:rPr kumimoji="1" lang="ja-JP" altLang="en-US" sz="2600" dirty="0" smtClean="0">
                <a:solidFill>
                  <a:srgbClr val="FFFF00"/>
                </a:solidFill>
              </a:rPr>
              <a:t>　</a:t>
            </a:r>
            <a:r>
              <a:rPr kumimoji="1" lang="en-US" altLang="ja-JP" sz="2600" dirty="0" smtClean="0"/>
              <a:t>http</a:t>
            </a:r>
            <a:r>
              <a:rPr kumimoji="1" lang="en-US" altLang="ja-JP" sz="2600" dirty="0"/>
              <a:t>://</a:t>
            </a:r>
            <a:r>
              <a:rPr kumimoji="1" lang="en-US" altLang="ja-JP" sz="2600" dirty="0" smtClean="0"/>
              <a:t>www.cite.tohoku.ac.jp/icl/kiso.html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4716016" y="2243402"/>
            <a:ext cx="485131" cy="216024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flipH="1" flipV="1">
            <a:off x="5201147" y="2351414"/>
            <a:ext cx="3043261" cy="2134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26203" y="1124744"/>
            <a:ext cx="9083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4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44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sz="440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Log out </a:t>
            </a:r>
            <a:endParaRPr kumimoji="1" lang="ja-JP" altLang="en-US" sz="28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F26-AA3B-491E-964F-E7B335A6269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143156" y="2538462"/>
            <a:ext cx="6097587" cy="1782647"/>
            <a:chOff x="1077913" y="1530350"/>
            <a:chExt cx="6097587" cy="17826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7913" y="1530350"/>
              <a:ext cx="6097587" cy="17826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正方形/長方形 10"/>
            <p:cNvSpPr/>
            <p:nvPr/>
          </p:nvSpPr>
          <p:spPr>
            <a:xfrm>
              <a:off x="2047735" y="2560313"/>
              <a:ext cx="670065" cy="138437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円形吹き出し 30"/>
          <p:cNvSpPr/>
          <p:nvPr/>
        </p:nvSpPr>
        <p:spPr bwMode="auto">
          <a:xfrm>
            <a:off x="6611497" y="1947838"/>
            <a:ext cx="1391426" cy="791337"/>
          </a:xfrm>
          <a:prstGeom prst="wedgeEllipseCallout">
            <a:avLst>
              <a:gd name="adj1" fmla="val -22683"/>
              <a:gd name="adj2" fmla="val 89220"/>
            </a:avLst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ja-JP" altLang="en-US" kern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56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Course Overview</a:t>
            </a:r>
            <a:endParaRPr lang="ja-JP" altLang="en-US" dirty="0" smtClean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719263"/>
            <a:ext cx="8856984" cy="4411662"/>
          </a:xfrm>
        </p:spPr>
        <p:txBody>
          <a:bodyPr/>
          <a:lstStyle/>
          <a:p>
            <a:r>
              <a:rPr lang="en-US" altLang="ja-JP" sz="2800" dirty="0" smtClean="0"/>
              <a:t>Contents</a:t>
            </a:r>
          </a:p>
          <a:p>
            <a:pPr lvl="1"/>
            <a:r>
              <a:rPr lang="en-US" altLang="ja-JP" sz="2400" dirty="0"/>
              <a:t>Fundamental usage of </a:t>
            </a:r>
            <a:r>
              <a:rPr lang="en-US" altLang="ja-JP" sz="2400" dirty="0" smtClean="0"/>
              <a:t>our computer system </a:t>
            </a:r>
            <a:r>
              <a:rPr lang="en-US" altLang="ja-JP" sz="2400" dirty="0"/>
              <a:t>(Today’s goal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400" dirty="0" smtClean="0"/>
              <a:t>Basic knowledge on information technology</a:t>
            </a:r>
          </a:p>
          <a:p>
            <a:pPr lvl="1"/>
            <a:r>
              <a:rPr lang="en-US" altLang="ja-JP" sz="2400" dirty="0"/>
              <a:t>Information society and information </a:t>
            </a:r>
            <a:r>
              <a:rPr lang="en-US" altLang="ja-JP" sz="2400" dirty="0" smtClean="0"/>
              <a:t>ethics</a:t>
            </a:r>
          </a:p>
          <a:p>
            <a:pPr lvl="1"/>
            <a:r>
              <a:rPr lang="en-US" altLang="ja-JP" sz="2400" dirty="0" smtClean="0"/>
              <a:t>Document writing and data-handling exercises</a:t>
            </a:r>
          </a:p>
          <a:p>
            <a:pPr lvl="1"/>
            <a:r>
              <a:rPr lang="en-US" altLang="ja-JP" sz="2400" dirty="0" smtClean="0"/>
              <a:t>Idea of Programming (using </a:t>
            </a:r>
            <a:r>
              <a:rPr lang="en-US" altLang="ja-JP" sz="2400" dirty="0" err="1" smtClean="0"/>
              <a:t>Exel</a:t>
            </a:r>
            <a:r>
              <a:rPr lang="en-US" altLang="ja-JP" sz="2400" dirty="0" smtClean="0"/>
              <a:t> and VBA)</a:t>
            </a:r>
          </a:p>
          <a:p>
            <a:r>
              <a:rPr lang="en-US" altLang="ja-JP" sz="2800" dirty="0" smtClean="0"/>
              <a:t>Evaluation</a:t>
            </a:r>
          </a:p>
          <a:p>
            <a:pPr lvl="1"/>
            <a:r>
              <a:rPr lang="en-US" altLang="ja-JP" sz="2400" dirty="0" smtClean="0"/>
              <a:t>Assignments (and Attendance)</a:t>
            </a:r>
            <a:endParaRPr lang="ja-JP" altLang="en-US" sz="2400" dirty="0" smtClean="0"/>
          </a:p>
          <a:p>
            <a:pPr lvl="1">
              <a:buFont typeface="Wingdings 2" panose="05020102010507070707" pitchFamily="18" charset="2"/>
              <a:buNone/>
            </a:pPr>
            <a:endParaRPr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665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5"/>
          <p:cNvSpPr txBox="1">
            <a:spLocks noGrp="1"/>
          </p:cNvSpPr>
          <p:nvPr/>
        </p:nvSpPr>
        <p:spPr bwMode="auto">
          <a:xfrm>
            <a:off x="6948264" y="6237312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EF263EB-297A-4068-A6C9-8DD83CE89722}" type="slidenum">
              <a:rPr lang="en-US" altLang="ja-JP"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pPr algn="r"/>
              <a:t>6</a:t>
            </a:fld>
            <a:endParaRPr lang="en-US" altLang="ja-JP" sz="1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4932" name="AutoShape 3"/>
          <p:cNvSpPr>
            <a:spLocks noChangeArrowheads="1"/>
          </p:cNvSpPr>
          <p:nvPr/>
        </p:nvSpPr>
        <p:spPr bwMode="auto">
          <a:xfrm>
            <a:off x="684213" y="4541540"/>
            <a:ext cx="3168650" cy="1079500"/>
          </a:xfrm>
          <a:prstGeom prst="cube">
            <a:avLst>
              <a:gd name="adj" fmla="val 25000"/>
            </a:avLst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IT basic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4933" name="AutoShape 4"/>
          <p:cNvSpPr>
            <a:spLocks noChangeArrowheads="1"/>
          </p:cNvSpPr>
          <p:nvPr/>
        </p:nvSpPr>
        <p:spPr bwMode="auto">
          <a:xfrm>
            <a:off x="752674" y="2453977"/>
            <a:ext cx="1226939" cy="2351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Information Processing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4934" name="AutoShape 5"/>
          <p:cNvSpPr>
            <a:spLocks noChangeArrowheads="1"/>
          </p:cNvSpPr>
          <p:nvPr/>
        </p:nvSpPr>
        <p:spPr bwMode="auto">
          <a:xfrm>
            <a:off x="1574999" y="2469554"/>
            <a:ext cx="1226939" cy="2351088"/>
          </a:xfrm>
          <a:prstGeom prst="cube">
            <a:avLst>
              <a:gd name="adj" fmla="val 25000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Information Applications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4935" name="AutoShape 6"/>
          <p:cNvSpPr>
            <a:spLocks noChangeArrowheads="1"/>
          </p:cNvSpPr>
          <p:nvPr/>
        </p:nvSpPr>
        <p:spPr bwMode="auto">
          <a:xfrm>
            <a:off x="2397324" y="2478634"/>
            <a:ext cx="1226939" cy="2351088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Information Ethics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1331913" y="5765502"/>
            <a:ext cx="6840537" cy="831850"/>
          </a:xfrm>
          <a:prstGeom prst="wedgeRectCallout">
            <a:avLst>
              <a:gd name="adj1" fmla="val -38028"/>
              <a:gd name="adj2" fmla="val -87065"/>
            </a:avLst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Basic Knowledge on computer and networks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Basic of Computer/Information Science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3779838" y="3749377"/>
            <a:ext cx="4536578" cy="1196975"/>
          </a:xfrm>
          <a:prstGeom prst="wedgeRectCallout">
            <a:avLst>
              <a:gd name="adj1" fmla="val -71250"/>
              <a:gd name="adj2" fmla="val 22009"/>
            </a:avLst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Ethics in IT society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Informtion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rules and laws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Cyber security </a:t>
            </a:r>
            <a:endParaRPr kumimoji="1" lang="en-US" altLang="ja-JP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3276600" y="2380952"/>
            <a:ext cx="5576664" cy="1200329"/>
          </a:xfrm>
          <a:prstGeom prst="wedgeRectCallout">
            <a:avLst>
              <a:gd name="adj1" fmla="val -71625"/>
              <a:gd name="adj2" fmla="val -3074"/>
            </a:avLst>
          </a:prstGeom>
          <a:solidFill>
            <a:srgbClr val="808000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Statistics and Data Aggregation </a:t>
            </a:r>
          </a:p>
          <a:p>
            <a:pPr>
              <a:buFontTx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Visualization of Information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Tx/>
              <a:buChar char="•"/>
            </a:pP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Documentation and Presentation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84213" y="1336377"/>
            <a:ext cx="1258887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G丸ｺﾞｼｯｸM-PRO" pitchFamily="50" charset="-128"/>
              </a:rPr>
              <a:t>Aim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88"/>
            <a:ext cx="5364088" cy="838201"/>
          </a:xfrm>
        </p:spPr>
        <p:txBody>
          <a:bodyPr lIns="92075" tIns="46038" rIns="92075" bIns="46038" anchor="ctr"/>
          <a:lstStyle/>
          <a:p>
            <a:r>
              <a:rPr lang="en-US" altLang="ja-JP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The idea of what you learn</a:t>
            </a:r>
            <a:endParaRPr lang="ja-JP" altLang="en-US" sz="2600" dirty="0"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auto">
          <a:xfrm>
            <a:off x="2136721" y="1148091"/>
            <a:ext cx="3083351" cy="830997"/>
          </a:xfrm>
          <a:prstGeom prst="wedgeRectCallout">
            <a:avLst>
              <a:gd name="adj1" fmla="val -65931"/>
              <a:gd name="adj2" fmla="val 134556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BottomRight"/>
            <a:lightRig rig="legacyFlat2" dir="t"/>
          </a:scene3d>
          <a:sp3d extrusionH="49200" prstMaterial="legacyPlastic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Char char="•"/>
            </a:pPr>
            <a:r>
              <a:rPr kumimoji="1"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Problem solution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Tx/>
              <a:buChar char="•"/>
            </a:pPr>
            <a:r>
              <a:rPr kumimoji="1"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Programming 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  <p:bldP spid="89096" grpId="0" animBg="1"/>
      <p:bldP spid="89097" grpId="0" animBg="1"/>
      <p:bldP spid="89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498"/>
          </a:xfrm>
        </p:spPr>
        <p:txBody>
          <a:bodyPr/>
          <a:lstStyle/>
          <a:p>
            <a:r>
              <a:rPr kumimoji="1" lang="ja-JP" altLang="en-US" dirty="0" smtClean="0"/>
              <a:t>　　</a:t>
            </a:r>
            <a:r>
              <a:rPr lang="en-US" altLang="ja-JP" dirty="0" smtClean="0"/>
              <a:t>Lecture</a:t>
            </a:r>
            <a:r>
              <a:rPr lang="ja-JP" altLang="en-US" dirty="0"/>
              <a:t> </a:t>
            </a:r>
            <a:r>
              <a:rPr lang="en-US" altLang="ja-JP" dirty="0" smtClean="0"/>
              <a:t>pla</a:t>
            </a:r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3725961"/>
          </a:xfrm>
        </p:spPr>
        <p:txBody>
          <a:bodyPr/>
          <a:lstStyle/>
          <a:p>
            <a:r>
              <a:rPr lang="en-US" altLang="ja-JP" dirty="0" smtClean="0"/>
              <a:t>User's</a:t>
            </a:r>
            <a:r>
              <a:rPr lang="ja-JP" altLang="en-US" dirty="0"/>
              <a:t> </a:t>
            </a:r>
            <a:r>
              <a:rPr lang="en-US" altLang="ja-JP" dirty="0" smtClean="0"/>
              <a:t>guidance</a:t>
            </a:r>
            <a:r>
              <a:rPr lang="ja-JP" altLang="en-US" dirty="0"/>
              <a:t> </a:t>
            </a:r>
            <a:r>
              <a:rPr lang="en-US" altLang="ja-JP" dirty="0" smtClean="0"/>
              <a:t>of</a:t>
            </a:r>
            <a:r>
              <a:rPr lang="ja-JP" altLang="en-US" dirty="0"/>
              <a:t> </a:t>
            </a:r>
            <a:r>
              <a:rPr lang="en-US" altLang="ja-JP" dirty="0" smtClean="0"/>
              <a:t>our</a:t>
            </a:r>
            <a:r>
              <a:rPr lang="ja-JP" altLang="en-US" dirty="0"/>
              <a:t> </a:t>
            </a:r>
            <a:r>
              <a:rPr lang="en-US" altLang="ja-JP" dirty="0" smtClean="0"/>
              <a:t>system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(10/5)</a:t>
            </a:r>
            <a:endParaRPr lang="en-US" altLang="ja-JP" dirty="0"/>
          </a:p>
          <a:p>
            <a:r>
              <a:rPr lang="en-US" altLang="ja-JP" dirty="0" smtClean="0"/>
              <a:t>History and Basic of Information (10/5 or later)</a:t>
            </a:r>
            <a:endParaRPr lang="en-US" altLang="ja-JP" dirty="0"/>
          </a:p>
          <a:p>
            <a:r>
              <a:rPr lang="en-US" altLang="ja-JP" dirty="0" smtClean="0"/>
              <a:t>Information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Literacy (10/19)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Report</a:t>
            </a:r>
            <a:r>
              <a:rPr lang="ja-JP" altLang="en-US" dirty="0"/>
              <a:t> </a:t>
            </a:r>
            <a:r>
              <a:rPr lang="en-US" altLang="ja-JP" dirty="0" smtClean="0"/>
              <a:t>on</a:t>
            </a:r>
            <a:r>
              <a:rPr lang="ja-JP" altLang="en-US" dirty="0"/>
              <a:t> </a:t>
            </a:r>
            <a:r>
              <a:rPr lang="en-US" altLang="ja-JP" dirty="0" smtClean="0"/>
              <a:t>Information Literacy (by 11/2)</a:t>
            </a:r>
          </a:p>
          <a:p>
            <a:pPr lvl="1"/>
            <a:r>
              <a:rPr kumimoji="1" lang="en-US" altLang="ja-JP" dirty="0" smtClean="0"/>
              <a:t>Presentation on your report (11/2, 11/9)</a:t>
            </a:r>
          </a:p>
          <a:p>
            <a:r>
              <a:rPr lang="en-US" altLang="ja-JP" dirty="0" smtClean="0"/>
              <a:t>Database and </a:t>
            </a:r>
            <a:r>
              <a:rPr lang="en-US" altLang="ja-JP" smtClean="0"/>
              <a:t>spreadsheet </a:t>
            </a:r>
            <a:r>
              <a:rPr lang="en-US" altLang="ja-JP"/>
              <a:t>(</a:t>
            </a:r>
            <a:r>
              <a:rPr lang="en-US" altLang="ja-JP" smtClean="0"/>
              <a:t>EXCEL) </a:t>
            </a:r>
            <a:r>
              <a:rPr lang="en-US" altLang="ja-JP" dirty="0" smtClean="0"/>
              <a:t>(11/16,30)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Programming VBA+EXEL (11/30, 12/7, 14,2</a:t>
            </a:r>
            <a:r>
              <a:rPr lang="ja-JP" altLang="en-US" dirty="0" smtClean="0"/>
              <a:t>１）</a:t>
            </a:r>
            <a:endParaRPr lang="en-US" altLang="ja-JP" dirty="0" smtClean="0"/>
          </a:p>
          <a:p>
            <a:r>
              <a:rPr lang="en-US" altLang="ja-JP" dirty="0" smtClean="0"/>
              <a:t>Invitation to Computer Science (1/18,25)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Supplementary lectures (2/1,8 if necessary)</a:t>
            </a:r>
          </a:p>
          <a:p>
            <a:r>
              <a:rPr lang="en-US" altLang="ja-JP" dirty="0" smtClean="0"/>
              <a:t>No lecture on holidays and 10/26.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FAEA-B769-4B51-BE5B-995EA375F20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743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714474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Assessment and grade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112568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2400" dirty="0" smtClean="0"/>
              <a:t>No term-end examination.  Training-based lecture.</a:t>
            </a:r>
          </a:p>
          <a:p>
            <a:r>
              <a:rPr lang="en-US" altLang="ja-JP" sz="2400" dirty="0" smtClean="0"/>
              <a:t>Evaluation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Attendance to the class </a:t>
            </a:r>
          </a:p>
          <a:p>
            <a:pPr lvl="2"/>
            <a:r>
              <a:rPr lang="en-US" altLang="ja-JP" sz="1700" dirty="0" smtClean="0"/>
              <a:t>At most 3 absence will be allowed to obtain the credit </a:t>
            </a:r>
          </a:p>
          <a:p>
            <a:pPr lvl="2"/>
            <a:r>
              <a:rPr lang="en-US" altLang="ja-JP" sz="1700" dirty="0" smtClean="0"/>
              <a:t>Attendance score = 40%</a:t>
            </a:r>
          </a:p>
          <a:p>
            <a:pPr lvl="2"/>
            <a:r>
              <a:rPr lang="en-US" altLang="ja-JP" sz="1700" dirty="0" smtClean="0"/>
              <a:t>If you have special reason, please consult us.</a:t>
            </a:r>
          </a:p>
          <a:p>
            <a:pPr lvl="2"/>
            <a:r>
              <a:rPr lang="en-US" altLang="ja-JP" sz="1700" dirty="0" smtClean="0"/>
              <a:t>If you got sick, pleas send email to us, and also show a hospital receipt etc.</a:t>
            </a:r>
          </a:p>
          <a:p>
            <a:pPr lvl="1"/>
            <a:r>
              <a:rPr kumimoji="1" lang="en-US" altLang="ja-JP" sz="2000" dirty="0" smtClean="0"/>
              <a:t>Submission of report </a:t>
            </a:r>
          </a:p>
          <a:p>
            <a:pPr lvl="2"/>
            <a:r>
              <a:rPr kumimoji="1" lang="en-US" altLang="ja-JP" sz="1700" dirty="0" smtClean="0"/>
              <a:t>You should submit all the reports ( 3 or 4 reports in total)</a:t>
            </a:r>
          </a:p>
          <a:p>
            <a:pPr lvl="2"/>
            <a:r>
              <a:rPr lang="en-US" altLang="ja-JP" sz="1800" dirty="0" smtClean="0"/>
              <a:t>Delayed submission will get some penalty </a:t>
            </a:r>
            <a:endParaRPr kumimoji="1" lang="en-US" altLang="ja-JP" sz="1800" dirty="0" smtClean="0"/>
          </a:p>
          <a:p>
            <a:pPr lvl="1"/>
            <a:r>
              <a:rPr lang="en-US" altLang="ja-JP" sz="2000" dirty="0" smtClean="0"/>
              <a:t>Presentation and Q&amp;A</a:t>
            </a:r>
          </a:p>
          <a:p>
            <a:pPr lvl="2"/>
            <a:r>
              <a:rPr lang="en-US" altLang="ja-JP" sz="1700" dirty="0" smtClean="0"/>
              <a:t>Presentation on information ethics </a:t>
            </a:r>
          </a:p>
          <a:p>
            <a:pPr lvl="2"/>
            <a:r>
              <a:rPr lang="en-US" altLang="ja-JP" sz="1700" dirty="0" smtClean="0"/>
              <a:t>We may give some exercise.  </a:t>
            </a:r>
          </a:p>
          <a:p>
            <a:pPr lvl="2"/>
            <a:r>
              <a:rPr lang="en-US" altLang="ja-JP" sz="1700" dirty="0" smtClean="0"/>
              <a:t>For nice answers to teacher’s question, we may give some additional score.</a:t>
            </a:r>
          </a:p>
          <a:p>
            <a:pPr lvl="2"/>
            <a:endParaRPr kumimoji="1" lang="en-US" altLang="ja-JP" sz="17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A47E-F1E4-4EBA-9038-F2DF13F238A4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-180528" y="503312"/>
            <a:ext cx="7524328" cy="2133600"/>
          </a:xfrm>
        </p:spPr>
        <p:txBody>
          <a:bodyPr/>
          <a:lstStyle/>
          <a:p>
            <a:pPr lvl="0"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Guidance to our Educational 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omputer System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BDC602-150C-4F0E-802D-AE9AF2B9711D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oManyFilesDesignTemplate_TP01159441">
  <a:themeElements>
    <a:clrScheme name="TooManyFilesDesignTemplate_TP0115944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oManyFilesDesignTemplate_TP0115944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TooManyFilesDesignTemplate_TP011594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ManyFilesDesignTemplate_TP0115944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ManyFilesDesignTemplate_TP0115944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ckingClockDesignTemplate_TP01159442">
  <a:themeElements>
    <a:clrScheme name="TickingClockDesignTemplate_TP0115944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ckingClockDesignTemplate_TP0115944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TickingClockDesignTemplate_TP011594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ClockDesignTemplate_TP0115944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ClockDesignTemplate_TP0115944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Words>1512</Words>
  <Application>Microsoft Office PowerPoint</Application>
  <PresentationFormat>画面に合わせる (4:3)</PresentationFormat>
  <Paragraphs>428</Paragraphs>
  <Slides>40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40</vt:i4>
      </vt:variant>
    </vt:vector>
  </HeadingPairs>
  <TitlesOfParts>
    <vt:vector size="58" baseType="lpstr">
      <vt:lpstr>HGP創英角ｺﾞｼｯｸUB</vt:lpstr>
      <vt:lpstr>HG丸ｺﾞｼｯｸM-PRO</vt:lpstr>
      <vt:lpstr>ＭＳ Ｐゴシック</vt:lpstr>
      <vt:lpstr>ＭＳ Ｐ明朝</vt:lpstr>
      <vt:lpstr>ヒラギノ角ゴ ProN W3</vt:lpstr>
      <vt:lpstr>メイリオ</vt:lpstr>
      <vt:lpstr>Arial</vt:lpstr>
      <vt:lpstr>Calibri</vt:lpstr>
      <vt:lpstr>Tahoma</vt:lpstr>
      <vt:lpstr>Times New Roman</vt:lpstr>
      <vt:lpstr>Trebuchet MS</vt:lpstr>
      <vt:lpstr>Verdana</vt:lpstr>
      <vt:lpstr>Wingdings</vt:lpstr>
      <vt:lpstr>Wingdings 2</vt:lpstr>
      <vt:lpstr>TooManyFilesDesignTemplate_TP01159441</vt:lpstr>
      <vt:lpstr>TickingClockDesignTemplate_TP01159442</vt:lpstr>
      <vt:lpstr>Network</vt:lpstr>
      <vt:lpstr>Office ​​テーマ</vt:lpstr>
      <vt:lpstr>Information Literacy B　　 Day 1: Orientation</vt:lpstr>
      <vt:lpstr>Staff</vt:lpstr>
      <vt:lpstr>PowerPoint プレゼンテーション</vt:lpstr>
      <vt:lpstr>Lecture note</vt:lpstr>
      <vt:lpstr>Course Overview</vt:lpstr>
      <vt:lpstr> The idea of what you learn</vt:lpstr>
      <vt:lpstr>　　Lecture plan</vt:lpstr>
      <vt:lpstr> Assessment and grade</vt:lpstr>
      <vt:lpstr>Guidance to our Educational Computer System</vt:lpstr>
      <vt:lpstr>Use of university computers</vt:lpstr>
      <vt:lpstr>PowerPoint プレゼンテーション</vt:lpstr>
      <vt:lpstr>PowerPoint プレゼンテーション</vt:lpstr>
      <vt:lpstr>Your user IDs</vt:lpstr>
      <vt:lpstr>ICL　Classroom　User ID and Initial Password</vt:lpstr>
      <vt:lpstr>Change the password</vt:lpstr>
      <vt:lpstr> Change password</vt:lpstr>
      <vt:lpstr>Change PWD</vt:lpstr>
      <vt:lpstr>PowerPoint プレゼンテーション</vt:lpstr>
      <vt:lpstr>PowerPoint プレゼンテーション</vt:lpstr>
      <vt:lpstr> Password management</vt:lpstr>
      <vt:lpstr>SRP</vt:lpstr>
      <vt:lpstr>SRP（Secure Reverse Proxy）system</vt:lpstr>
      <vt:lpstr>PowerPoint プレゼンテーション</vt:lpstr>
      <vt:lpstr>MISC</vt:lpstr>
      <vt:lpstr>You can use classrooms (except lecture hours)</vt:lpstr>
      <vt:lpstr> Technical assistant</vt:lpstr>
      <vt:lpstr>Act as a gentleman/lady  </vt:lpstr>
      <vt:lpstr>PowerPoint プレゼンテーション</vt:lpstr>
      <vt:lpstr> Supplement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SRP認証の流れ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GSIS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情報基礎A　　 第1回</dc:title>
  <dc:creator>Jinhee</dc:creator>
  <cp:lastModifiedBy>徳山豪</cp:lastModifiedBy>
  <cp:revision>79</cp:revision>
  <cp:lastPrinted>2015-04-13T09:06:17Z</cp:lastPrinted>
  <dcterms:created xsi:type="dcterms:W3CDTF">2010-04-11T06:36:35Z</dcterms:created>
  <dcterms:modified xsi:type="dcterms:W3CDTF">2015-10-04T10:25:37Z</dcterms:modified>
</cp:coreProperties>
</file>