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6" r:id="rId17"/>
    <p:sldId id="275" r:id="rId18"/>
    <p:sldId id="277" r:id="rId19"/>
    <p:sldId id="278" r:id="rId20"/>
    <p:sldId id="258" r:id="rId21"/>
    <p:sldId id="259" r:id="rId22"/>
    <p:sldId id="257" r:id="rId23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463AB-D947-442C-B7C2-307D2378C8D6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1C2FA-F5E4-4D7A-83FF-AD9B4CEEEB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12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30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01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63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8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60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09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0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27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98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0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2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C130B-99B9-4789-9FF4-31D4BE887797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5CAC6-306F-4682-98F0-3ADEB3B7D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44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vOsb9vNIW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amedesign.jp/flash/nim/nim_jp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Code and detection</a:t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Cryptography and Data hiding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en-US" altLang="ja-JP" sz="2800">
                <a:solidFill>
                  <a:prstClr val="black"/>
                </a:solidFill>
                <a:hlinkClick r:id="rId2"/>
              </a:rPr>
              <a:t>http://www.youtube.com/watch?v=mvOsb9vNIWM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find </a:t>
            </a:r>
            <a:r>
              <a:rPr lang="en-US" altLang="ja-JP" dirty="0" smtClean="0"/>
              <a:t>the decryption key x’ for x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 Reduce to find inverse mod p-1 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Find x’ such that xx’= 1 mod p-1</a:t>
            </a:r>
          </a:p>
          <a:p>
            <a:pPr lvl="2"/>
            <a:r>
              <a:rPr kumimoji="1" lang="en-US" altLang="ja-JP" dirty="0"/>
              <a:t> </a:t>
            </a:r>
            <a:r>
              <a:rPr kumimoji="1" lang="en-US" altLang="ja-JP" dirty="0" smtClean="0"/>
              <a:t>We assume that we select x so that GCD (x, p-1) = 1.</a:t>
            </a:r>
          </a:p>
          <a:p>
            <a:pPr lvl="1"/>
            <a:r>
              <a:rPr lang="en-US" altLang="ja-JP" dirty="0" smtClean="0"/>
              <a:t>We use g</a:t>
            </a:r>
            <a:r>
              <a:rPr lang="en-US" altLang="ja-JP" baseline="30000" dirty="0" smtClean="0"/>
              <a:t>p-1</a:t>
            </a:r>
            <a:r>
              <a:rPr lang="en-US" altLang="ja-JP" dirty="0" smtClean="0"/>
              <a:t> = 1 mod p   if g is not zero mod p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 g </a:t>
            </a:r>
            <a:r>
              <a:rPr lang="en-US" altLang="ja-JP" baseline="30000" dirty="0" smtClean="0"/>
              <a:t>xx’</a:t>
            </a:r>
            <a:r>
              <a:rPr lang="en-US" altLang="ja-JP" dirty="0" smtClean="0"/>
              <a:t> = g </a:t>
            </a:r>
            <a:r>
              <a:rPr lang="en-US" altLang="ja-JP" baseline="30000" dirty="0" smtClean="0"/>
              <a:t>1+k(p-1) </a:t>
            </a:r>
            <a:r>
              <a:rPr lang="en-US" altLang="ja-JP" dirty="0" smtClean="0"/>
              <a:t>= g</a:t>
            </a:r>
            <a:endParaRPr kumimoji="1" lang="en-US" altLang="ja-JP" dirty="0" smtClean="0"/>
          </a:p>
          <a:p>
            <a:r>
              <a:rPr kumimoji="1" lang="en-US" altLang="ja-JP" dirty="0" smtClean="0"/>
              <a:t>Computation of x’  (say, x=1137 and p-1= 3928)</a:t>
            </a:r>
          </a:p>
          <a:p>
            <a:r>
              <a:rPr lang="en-US" altLang="ja-JP" dirty="0" smtClean="0"/>
              <a:t>Use Euclid’s algorithm to compute </a:t>
            </a:r>
            <a:r>
              <a:rPr kumimoji="1" lang="en-US" altLang="ja-JP" dirty="0" smtClean="0"/>
              <a:t>the </a:t>
            </a:r>
            <a:r>
              <a:rPr kumimoji="1" lang="en-US" altLang="ja-JP" dirty="0" smtClean="0"/>
              <a:t>largest common divisor of 1137 and </a:t>
            </a:r>
            <a:r>
              <a:rPr lang="en-US" altLang="ja-JP" dirty="0" smtClean="0"/>
              <a:t>3928.</a:t>
            </a:r>
            <a:endParaRPr kumimoji="1"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2046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find inverse mod </a:t>
            </a:r>
            <a:r>
              <a:rPr kumimoji="1" lang="en-US" altLang="ja-JP" dirty="0" smtClean="0"/>
              <a:t>p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Find the largest common divisor of 1137 and </a:t>
            </a:r>
            <a:r>
              <a:rPr lang="en-US" altLang="ja-JP" dirty="0" smtClean="0"/>
              <a:t>3928</a:t>
            </a:r>
            <a:r>
              <a:rPr kumimoji="1" lang="en-US" altLang="ja-JP" dirty="0" smtClean="0"/>
              <a:t>?</a:t>
            </a:r>
          </a:p>
          <a:p>
            <a:pPr lvl="1"/>
            <a:r>
              <a:rPr lang="en-US" altLang="ja-JP" dirty="0" smtClean="0"/>
              <a:t> 3928 = 3*1137 + 517</a:t>
            </a:r>
          </a:p>
          <a:p>
            <a:pPr lvl="1"/>
            <a:r>
              <a:rPr kumimoji="1" lang="en-US" altLang="ja-JP" dirty="0" smtClean="0"/>
              <a:t>1137=  2*517 + 103</a:t>
            </a:r>
          </a:p>
          <a:p>
            <a:pPr lvl="1"/>
            <a:r>
              <a:rPr lang="en-US" altLang="ja-JP" dirty="0" smtClean="0"/>
              <a:t>517= 5*103 +2 </a:t>
            </a:r>
          </a:p>
          <a:p>
            <a:pPr lvl="1"/>
            <a:r>
              <a:rPr kumimoji="1" lang="en-US" altLang="ja-JP" dirty="0" smtClean="0"/>
              <a:t>103 = 51*2+ 1 </a:t>
            </a:r>
          </a:p>
          <a:p>
            <a:pPr lvl="1"/>
            <a:r>
              <a:rPr lang="en-US" altLang="ja-JP" dirty="0" smtClean="0"/>
              <a:t>GCD(1137, </a:t>
            </a:r>
            <a:r>
              <a:rPr lang="en-US" altLang="ja-JP" dirty="0" smtClean="0"/>
              <a:t>3928</a:t>
            </a:r>
            <a:r>
              <a:rPr lang="en-US" altLang="ja-JP" dirty="0" smtClean="0"/>
              <a:t>)=</a:t>
            </a:r>
            <a:r>
              <a:rPr lang="en-US" altLang="ja-JP" dirty="0" smtClean="0"/>
              <a:t>1</a:t>
            </a:r>
          </a:p>
          <a:p>
            <a:r>
              <a:rPr lang="en-US" altLang="ja-JP" dirty="0" smtClean="0"/>
              <a:t>Euclid’s algorithm (2300 years ago)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379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find inverse mod (p-1)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23999" y="1428737"/>
            <a:ext cx="9655969" cy="469742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 Find inverse of </a:t>
            </a:r>
            <a:r>
              <a:rPr kumimoji="1" lang="en-US" altLang="ja-JP" dirty="0" smtClean="0"/>
              <a:t>1137  mod 3928</a:t>
            </a:r>
          </a:p>
          <a:p>
            <a:pPr lvl="1"/>
            <a:r>
              <a:rPr lang="en-US" altLang="ja-JP" dirty="0" smtClean="0"/>
              <a:t>GCD(1137, 2791)=1 </a:t>
            </a:r>
          </a:p>
          <a:p>
            <a:pPr lvl="1"/>
            <a:r>
              <a:rPr lang="en-US" altLang="ja-JP" dirty="0" smtClean="0"/>
              <a:t>103 = 51*2+ 1     </a:t>
            </a:r>
            <a:r>
              <a:rPr lang="en-US" altLang="ja-JP" dirty="0" smtClean="0">
                <a:sym typeface="Wingdings" pitchFamily="2" charset="2"/>
              </a:rPr>
              <a:t> 103- 51*2=1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517= 5*103 +2  </a:t>
            </a:r>
            <a:r>
              <a:rPr lang="en-US" altLang="ja-JP" dirty="0" smtClean="0">
                <a:sym typeface="Wingdings" pitchFamily="2" charset="2"/>
              </a:rPr>
              <a:t> 103 – 51*(517-5*103)=1</a:t>
            </a:r>
          </a:p>
          <a:p>
            <a:pPr lvl="1">
              <a:buNone/>
            </a:pPr>
            <a:r>
              <a:rPr lang="en-US" altLang="ja-JP" dirty="0" smtClean="0">
                <a:sym typeface="Wingdings" pitchFamily="2" charset="2"/>
              </a:rPr>
              <a:t>                                      256*103 - 51*517 =1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1137=  2*517 + 103 </a:t>
            </a:r>
            <a:r>
              <a:rPr lang="en-US" altLang="ja-JP" dirty="0" smtClean="0">
                <a:sym typeface="Wingdings" pitchFamily="2" charset="2"/>
              </a:rPr>
              <a:t> 256*(1137-2*517)-51*517=1</a:t>
            </a:r>
          </a:p>
          <a:p>
            <a:pPr lvl="1">
              <a:buNone/>
            </a:pPr>
            <a:r>
              <a:rPr lang="en-US" altLang="ja-JP" dirty="0" smtClean="0">
                <a:sym typeface="Wingdings" pitchFamily="2" charset="2"/>
              </a:rPr>
              <a:t>                                         256*1137 – 563*517=1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2791 = 3*1137 + 517 </a:t>
            </a:r>
            <a:r>
              <a:rPr lang="en-US" altLang="ja-JP" dirty="0" smtClean="0">
                <a:sym typeface="Wingdings" pitchFamily="2" charset="2"/>
              </a:rPr>
              <a:t> 256*1137-563(2791-2*1137)=1</a:t>
            </a:r>
          </a:p>
          <a:p>
            <a:pPr lvl="1">
              <a:buNone/>
            </a:pPr>
            <a:r>
              <a:rPr lang="en-US" altLang="ja-JP" dirty="0" smtClean="0">
                <a:sym typeface="Wingdings" pitchFamily="2" charset="2"/>
              </a:rPr>
              <a:t>                               1382*1137 – 563*2791=1</a:t>
            </a:r>
          </a:p>
          <a:p>
            <a:r>
              <a:rPr lang="en-US" altLang="ja-JP" dirty="0" smtClean="0">
                <a:sym typeface="Wingdings" pitchFamily="2" charset="2"/>
              </a:rPr>
              <a:t>1382*1137 mod 3928= 1, thus 1382 is the “inverse” </a:t>
            </a:r>
            <a:r>
              <a:rPr lang="en-US" altLang="ja-JP" dirty="0" smtClean="0">
                <a:sym typeface="Wingdings" pitchFamily="2" charset="2"/>
              </a:rPr>
              <a:t>mod p-1</a:t>
            </a:r>
            <a:endParaRPr lang="en-US" altLang="ja-JP" dirty="0" smtClean="0">
              <a:sym typeface="Wingdings" pitchFamily="2" charset="2"/>
            </a:endParaRPr>
          </a:p>
          <a:p>
            <a:r>
              <a:rPr lang="en-US" altLang="ja-JP" dirty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Thus </a:t>
            </a:r>
            <a:r>
              <a:rPr lang="en-US" altLang="ja-JP" dirty="0" err="1" smtClean="0">
                <a:sym typeface="Wingdings" pitchFamily="2" charset="2"/>
              </a:rPr>
              <a:t>M</a:t>
            </a:r>
            <a:r>
              <a:rPr lang="en-US" altLang="ja-JP" baseline="30000" dirty="0" err="1" smtClean="0">
                <a:sym typeface="Wingdings" pitchFamily="2" charset="2"/>
              </a:rPr>
              <a:t>xx</a:t>
            </a:r>
            <a:r>
              <a:rPr lang="en-US" altLang="ja-JP" baseline="30000" dirty="0" smtClean="0">
                <a:sym typeface="Wingdings" pitchFamily="2" charset="2"/>
              </a:rPr>
              <a:t>’ </a:t>
            </a:r>
            <a:r>
              <a:rPr lang="en-US" altLang="ja-JP" dirty="0" smtClean="0">
                <a:sym typeface="Wingdings" pitchFamily="2" charset="2"/>
              </a:rPr>
              <a:t>= M </a:t>
            </a:r>
            <a:r>
              <a:rPr lang="en-US" altLang="ja-JP" baseline="30000" dirty="0" smtClean="0">
                <a:sym typeface="Wingdings" pitchFamily="2" charset="2"/>
              </a:rPr>
              <a:t>1+k(p-1) </a:t>
            </a:r>
            <a:r>
              <a:rPr lang="en-US" altLang="ja-JP" baseline="30000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mod </a:t>
            </a:r>
            <a:r>
              <a:rPr lang="en-US" altLang="ja-JP" dirty="0" smtClean="0">
                <a:sym typeface="Wingdings" pitchFamily="2" charset="2"/>
              </a:rPr>
              <a:t>p   </a:t>
            </a:r>
            <a:r>
              <a:rPr lang="en-US" altLang="ja-JP" dirty="0" smtClean="0">
                <a:sym typeface="Wingdings" pitchFamily="2" charset="2"/>
              </a:rPr>
              <a:t>= M mod p  (Why?)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838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compute large power?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Compute 3 </a:t>
            </a:r>
            <a:r>
              <a:rPr kumimoji="1" lang="en-US" altLang="ja-JP" baseline="30000" dirty="0" smtClean="0"/>
              <a:t>92</a:t>
            </a:r>
            <a:r>
              <a:rPr kumimoji="1" lang="en-US" altLang="ja-JP" dirty="0" smtClean="0"/>
              <a:t> mod 317</a:t>
            </a:r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989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compute large power?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Compute 3 </a:t>
            </a:r>
            <a:r>
              <a:rPr lang="en-US" altLang="ja-JP" baseline="30000" dirty="0" smtClean="0"/>
              <a:t>5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 mod 61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 = 9 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 = 81= 20 mod 61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8</a:t>
            </a:r>
            <a:r>
              <a:rPr lang="en-US" altLang="ja-JP" dirty="0" smtClean="0"/>
              <a:t> =  20*20=400 = 34 mod 61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16</a:t>
            </a:r>
            <a:r>
              <a:rPr lang="en-US" altLang="ja-JP" dirty="0" smtClean="0"/>
              <a:t> = 34*34= 1156 = 58 = -3 mod 61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32</a:t>
            </a:r>
            <a:r>
              <a:rPr lang="en-US" altLang="ja-JP" dirty="0" smtClean="0"/>
              <a:t> = (-3)*(-3)= 9 mod  61</a:t>
            </a:r>
          </a:p>
          <a:p>
            <a:r>
              <a:rPr lang="en-US" altLang="ja-JP" dirty="0" smtClean="0"/>
              <a:t>3</a:t>
            </a:r>
            <a:r>
              <a:rPr lang="en-US" altLang="ja-JP" baseline="30000" dirty="0" smtClean="0"/>
              <a:t>52</a:t>
            </a:r>
            <a:r>
              <a:rPr lang="en-US" altLang="ja-JP" dirty="0" smtClean="0"/>
              <a:t> = 3</a:t>
            </a:r>
            <a:r>
              <a:rPr lang="en-US" altLang="ja-JP" baseline="30000" dirty="0" smtClean="0"/>
              <a:t>32</a:t>
            </a:r>
            <a:r>
              <a:rPr lang="en-US" altLang="ja-JP" dirty="0" smtClean="0"/>
              <a:t> * 3</a:t>
            </a:r>
            <a:r>
              <a:rPr lang="en-US" altLang="ja-JP" baseline="30000" dirty="0" smtClean="0"/>
              <a:t>16</a:t>
            </a:r>
            <a:r>
              <a:rPr lang="en-US" altLang="ja-JP" dirty="0" smtClean="0"/>
              <a:t> * 3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 = 9* (-3) *20 =  9*(-60) = 9 mod 61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1149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check primarily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24034" y="1500175"/>
            <a:ext cx="8229600" cy="4525963"/>
          </a:xfrm>
        </p:spPr>
        <p:txBody>
          <a:bodyPr/>
          <a:lstStyle/>
          <a:p>
            <a:r>
              <a:rPr kumimoji="1" lang="en-US" altLang="ja-JP" dirty="0" smtClean="0"/>
              <a:t>If P is a prime number, then</a:t>
            </a:r>
          </a:p>
          <a:p>
            <a:pPr lvl="1"/>
            <a:r>
              <a:rPr lang="en-US" altLang="ja-JP" dirty="0" smtClean="0"/>
              <a:t>For any number x,  x </a:t>
            </a:r>
            <a:r>
              <a:rPr lang="en-US" altLang="ja-JP" baseline="30000" dirty="0" smtClean="0"/>
              <a:t>p </a:t>
            </a:r>
            <a:r>
              <a:rPr lang="en-US" altLang="ja-JP" dirty="0" smtClean="0"/>
              <a:t>= x mod p  </a:t>
            </a:r>
          </a:p>
          <a:p>
            <a:pPr lvl="1"/>
            <a:r>
              <a:rPr lang="en-US" altLang="ja-JP" dirty="0" smtClean="0"/>
              <a:t>Fermat’s little theorem (but great theorem)</a:t>
            </a:r>
          </a:p>
          <a:p>
            <a:r>
              <a:rPr kumimoji="1" lang="en-US" altLang="ja-JP" dirty="0" smtClean="0"/>
              <a:t>We need a little more mathematics, but the current primarily check is based on it.</a:t>
            </a:r>
          </a:p>
          <a:p>
            <a:pPr lvl="1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449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Better protocol: RSA </a:t>
            </a:r>
            <a:r>
              <a:rPr kumimoji="1" lang="en-US" altLang="ja-JP" dirty="0" err="1" smtClean="0"/>
              <a:t>encription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Bob</a:t>
            </a:r>
            <a:r>
              <a:rPr kumimoji="1" lang="en-US" altLang="ja-JP" dirty="0" smtClean="0"/>
              <a:t> picks two large prime p and q, and compute n = </a:t>
            </a:r>
            <a:r>
              <a:rPr kumimoji="1" lang="en-US" altLang="ja-JP" dirty="0" err="1" smtClean="0"/>
              <a:t>pq</a:t>
            </a:r>
            <a:endParaRPr kumimoji="1" lang="en-US" altLang="ja-JP" dirty="0" smtClean="0"/>
          </a:p>
          <a:p>
            <a:r>
              <a:rPr lang="en-US" altLang="ja-JP" dirty="0" smtClean="0"/>
              <a:t>Bob picks a number e such that GCD(e, (p-1)(q-1))= 1</a:t>
            </a:r>
          </a:p>
          <a:p>
            <a:r>
              <a:rPr lang="en-US" altLang="ja-JP" dirty="0" smtClean="0"/>
              <a:t>Bob computes a number d such that de = 1 mod (p-1)(q-1)</a:t>
            </a:r>
          </a:p>
          <a:p>
            <a:r>
              <a:rPr lang="en-US" altLang="ja-JP" dirty="0" smtClean="0"/>
              <a:t>Bob publishes n and e in public </a:t>
            </a:r>
          </a:p>
          <a:p>
            <a:r>
              <a:rPr kumimoji="1" lang="en-US" altLang="ja-JP" dirty="0" smtClean="0"/>
              <a:t>Alice (or anyone) want to send M &lt; n  to Bob</a:t>
            </a:r>
          </a:p>
          <a:p>
            <a:r>
              <a:rPr lang="en-US" altLang="ja-JP" dirty="0" smtClean="0"/>
              <a:t>Alice computes A = M</a:t>
            </a:r>
            <a:r>
              <a:rPr lang="en-US" altLang="ja-JP" baseline="30000" dirty="0" smtClean="0"/>
              <a:t>e </a:t>
            </a:r>
            <a:r>
              <a:rPr lang="en-US" altLang="ja-JP" dirty="0" smtClean="0"/>
              <a:t>mod n and send to Bob</a:t>
            </a:r>
          </a:p>
          <a:p>
            <a:r>
              <a:rPr lang="en-US" altLang="ja-JP" dirty="0" smtClean="0"/>
              <a:t>Bob computes A</a:t>
            </a:r>
            <a:r>
              <a:rPr lang="en-US" altLang="ja-JP" baseline="30000" dirty="0" smtClean="0"/>
              <a:t>d</a:t>
            </a:r>
            <a:r>
              <a:rPr lang="en-US" altLang="ja-JP" dirty="0" smtClean="0"/>
              <a:t> mod n, which is indeed M.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Story about RSA cryptosystem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RSA (</a:t>
            </a:r>
            <a:r>
              <a:rPr kumimoji="1" lang="en-US" altLang="ja-JP" dirty="0" err="1" smtClean="0"/>
              <a:t>Rivest</a:t>
            </a:r>
            <a:r>
              <a:rPr lang="en-US" altLang="ja-JP" dirty="0" smtClean="0"/>
              <a:t>-Shamir-Adelman)  invented in 1977, following the idea of </a:t>
            </a:r>
            <a:r>
              <a:rPr lang="en-US" altLang="ja-JP" dirty="0" err="1" smtClean="0"/>
              <a:t>Diffie</a:t>
            </a:r>
            <a:r>
              <a:rPr lang="en-US" altLang="ja-JP" dirty="0" smtClean="0"/>
              <a:t>-Hellman in 1976.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But, it is believed that it was invented before.</a:t>
            </a:r>
          </a:p>
          <a:p>
            <a:pPr lvl="1"/>
            <a:r>
              <a:rPr lang="en-US" altLang="ja-JP" dirty="0" smtClean="0"/>
              <a:t>James Ellis found the idea in 1969 inspired by an old (1944?) paper</a:t>
            </a:r>
          </a:p>
          <a:p>
            <a:pPr lvl="1"/>
            <a:r>
              <a:rPr lang="en-US" altLang="ja-JP" dirty="0" smtClean="0"/>
              <a:t>Clifford Cocks found a protocol equivalent to RSA in 1973</a:t>
            </a:r>
          </a:p>
          <a:p>
            <a:pPr lvl="1"/>
            <a:r>
              <a:rPr lang="en-US" altLang="ja-JP" dirty="0" err="1" smtClean="0"/>
              <a:t>Diffie</a:t>
            </a:r>
            <a:r>
              <a:rPr lang="en-US" altLang="ja-JP" dirty="0" smtClean="0"/>
              <a:t>-Hellman protocol was also found earlier.</a:t>
            </a:r>
          </a:p>
          <a:p>
            <a:pPr lvl="1"/>
            <a:r>
              <a:rPr lang="en-US" altLang="ja-JP" dirty="0" smtClean="0"/>
              <a:t>But, they could not publish it, since they worked in GCHQ</a:t>
            </a:r>
          </a:p>
          <a:p>
            <a:r>
              <a:rPr lang="en-US" altLang="ja-JP" dirty="0" smtClean="0"/>
              <a:t>I did not know until late 90’s ……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47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133611" y="-144463"/>
            <a:ext cx="12325611" cy="13255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　</a:t>
            </a:r>
            <a:r>
              <a:rPr lang="en-US" altLang="ja-JP" dirty="0" smtClean="0"/>
              <a:t>How to distribute a secret (Reed-Solomon code)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560583" y="1011856"/>
            <a:ext cx="11341230" cy="4351338"/>
          </a:xfrm>
        </p:spPr>
        <p:txBody>
          <a:bodyPr/>
          <a:lstStyle/>
          <a:p>
            <a:r>
              <a:rPr kumimoji="1" lang="en-US" altLang="ja-JP" dirty="0" smtClean="0"/>
              <a:t>Captain Flint will be arrested next morning, and would like to </a:t>
            </a:r>
            <a:r>
              <a:rPr lang="en-US" altLang="ja-JP" dirty="0" smtClean="0"/>
              <a:t>send letters to his followers to teach the secret location of treasure island.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However, he consider the risk of someone will steal the treasure (or someone will be arrested to confess the secret).</a:t>
            </a:r>
          </a:p>
          <a:p>
            <a:pPr marL="0" indent="0">
              <a:buNone/>
            </a:pPr>
            <a:r>
              <a:rPr lang="en-US" altLang="ja-JP" dirty="0" smtClean="0"/>
              <a:t>He wants that the secret will be revealed if any of five among seven followers will gather and share their letters.   </a:t>
            </a:r>
            <a:r>
              <a:rPr lang="en-US" altLang="ja-JP" dirty="0"/>
              <a:t>N</a:t>
            </a:r>
            <a:r>
              <a:rPr lang="en-US" altLang="ja-JP" dirty="0" smtClean="0"/>
              <a:t>o clue should be revealed if less than five followers meet</a:t>
            </a:r>
            <a:r>
              <a:rPr lang="en-US" altLang="ja-JP" dirty="0"/>
              <a:t> </a:t>
            </a:r>
            <a:r>
              <a:rPr lang="en-US" altLang="ja-JP" dirty="0" smtClean="0"/>
              <a:t>(or are arrested)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Give your advice to the captain.  </a:t>
            </a:r>
            <a:endParaRPr kumimoji="1" lang="en-US" altLang="ja-JP" dirty="0"/>
          </a:p>
        </p:txBody>
      </p:sp>
      <p:sp>
        <p:nvSpPr>
          <p:cNvPr id="12" name="AutoShape 2" descr="「treasure island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193" y="3732657"/>
            <a:ext cx="5721460" cy="290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Reed Solomon code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ja-JP" dirty="0" smtClean="0"/>
                  <a:t> Let a</a:t>
                </a:r>
                <a:r>
                  <a:rPr kumimoji="1" lang="en-US" altLang="ja-JP" baseline="-25000" dirty="0" smtClean="0"/>
                  <a:t>0</a:t>
                </a:r>
                <a:r>
                  <a:rPr kumimoji="1" lang="en-US" altLang="ja-JP" dirty="0" smtClean="0"/>
                  <a:t>, a</a:t>
                </a:r>
                <a:r>
                  <a:rPr kumimoji="1" lang="en-US" altLang="ja-JP" baseline="-25000" dirty="0" smtClean="0"/>
                  <a:t>1</a:t>
                </a:r>
                <a:r>
                  <a:rPr kumimoji="1" lang="en-US" altLang="ja-JP" dirty="0" smtClean="0"/>
                  <a:t>, a</a:t>
                </a:r>
                <a:r>
                  <a:rPr kumimoji="1" lang="en-US" altLang="ja-JP" baseline="-25000" dirty="0" smtClean="0"/>
                  <a:t>2</a:t>
                </a:r>
                <a:r>
                  <a:rPr kumimoji="1" lang="en-US" altLang="ja-JP" dirty="0" smtClean="0"/>
                  <a:t>,…,a</a:t>
                </a:r>
                <a:r>
                  <a:rPr kumimoji="1" lang="en-US" altLang="ja-JP" baseline="-25000" dirty="0" smtClean="0"/>
                  <a:t>n-1</a:t>
                </a:r>
                <a:r>
                  <a:rPr kumimoji="1" lang="en-US" altLang="ja-JP" dirty="0" smtClean="0"/>
                  <a:t>  be n numbers (each has k bits length)</a:t>
                </a:r>
              </a:p>
              <a:p>
                <a:r>
                  <a:rPr lang="en-US" altLang="ja-JP" dirty="0" smtClean="0"/>
                  <a:t>Consider the function  </a:t>
                </a:r>
                <a:r>
                  <a:rPr lang="ja-JP" altLang="en-US" dirty="0" smtClean="0"/>
                  <a:t>　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ja-JP" altLang="en-US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r>
                  <a:rPr kumimoji="1" lang="en-US" altLang="ja-JP" dirty="0" smtClean="0"/>
                  <a:t>Make pair ( t,  F(t)) for t= 1,2,3,…, m   (m &gt; n)</a:t>
                </a:r>
              </a:p>
              <a:p>
                <a:r>
                  <a:rPr lang="en-US" altLang="ja-JP" dirty="0" smtClean="0"/>
                  <a:t>If we have n pairs, we can retrieve a</a:t>
                </a:r>
                <a:r>
                  <a:rPr lang="en-US" altLang="ja-JP" baseline="-25000" dirty="0" smtClean="0"/>
                  <a:t>0</a:t>
                </a:r>
                <a:r>
                  <a:rPr lang="en-US" altLang="ja-JP" dirty="0" smtClean="0"/>
                  <a:t>,..,a</a:t>
                </a:r>
                <a:r>
                  <a:rPr lang="en-US" altLang="ja-JP" baseline="-25000" dirty="0" smtClean="0"/>
                  <a:t>n-1</a:t>
                </a:r>
              </a:p>
              <a:p>
                <a:pPr marL="0" indent="0">
                  <a:buNone/>
                </a:pPr>
                <a:endParaRPr lang="en-US" altLang="ja-JP" baseline="-25000" dirty="0" smtClean="0"/>
              </a:p>
              <a:p>
                <a:pPr marL="0" indent="0">
                  <a:buNone/>
                </a:pPr>
                <a:r>
                  <a:rPr kumimoji="1" lang="en-US" altLang="ja-JP" dirty="0" smtClean="0"/>
                  <a:t>You can do computation in “finite field” (mod p for large p)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28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Secure mail; Engage ring exchange</a:t>
            </a:r>
            <a:endParaRPr lang="ja-JP" altLang="en-US" dirty="0" smtClean="0"/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Bob want to send engage ring to Alice. </a:t>
            </a:r>
            <a:r>
              <a:rPr lang="ja-JP" altLang="en-US" dirty="0" smtClean="0"/>
              <a:t> </a:t>
            </a:r>
            <a:r>
              <a:rPr lang="en-US" altLang="ja-JP" dirty="0" smtClean="0"/>
              <a:t>But they live far away, and he need to mail it.  Unfortunately, in their country , mail is always stolen unless  it is in a box locked by a padlock. </a:t>
            </a:r>
          </a:p>
          <a:p>
            <a:r>
              <a:rPr lang="en-US" altLang="ja-JP" dirty="0" smtClean="0"/>
              <a:t>Each of Bob and Alice has many padlocks, but has no key for padlocks of each other.</a:t>
            </a:r>
          </a:p>
          <a:p>
            <a:r>
              <a:rPr lang="en-US" altLang="ja-JP" dirty="0" smtClean="0"/>
              <a:t>How Bob safely send the ring (or a pair of his padlock and key) to Alice??  </a:t>
            </a:r>
          </a:p>
        </p:txBody>
      </p:sp>
    </p:spTree>
    <p:extLst>
      <p:ext uri="{BB962C8B-B14F-4D97-AF65-F5344CB8AC3E}">
        <p14:creationId xmlns:p14="http://schemas.microsoft.com/office/powerpoint/2010/main" val="132555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</a:t>
            </a:r>
            <a:r>
              <a:rPr lang="en-US" altLang="ja-JP" dirty="0" smtClean="0"/>
              <a:t>Coin flipping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3059" y="1690688"/>
            <a:ext cx="1053921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・</a:t>
            </a:r>
            <a:r>
              <a:rPr lang="en-US" altLang="ja-JP" dirty="0" smtClean="0"/>
              <a:t> 64  coins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 located on  a chess board choosing “face” or “tail”</a:t>
            </a:r>
            <a:endParaRPr lang="en-US" altLang="ja-JP" dirty="0"/>
          </a:p>
          <a:p>
            <a:r>
              <a:rPr lang="en-US" altLang="ja-JP" dirty="0" smtClean="0"/>
              <a:t>Alice tells Bob a cell (say, D7) of the chessboard</a:t>
            </a:r>
            <a:endParaRPr lang="en-US" altLang="ja-JP" dirty="0"/>
          </a:p>
          <a:p>
            <a:r>
              <a:rPr lang="en-US" altLang="ja-JP" dirty="0" smtClean="0"/>
              <a:t>Bob is allowed to flip one coin (he may do nothing) </a:t>
            </a:r>
          </a:p>
          <a:p>
            <a:r>
              <a:rPr lang="en-US" altLang="ja-JP" dirty="0" smtClean="0"/>
              <a:t>Bob leaves the room. </a:t>
            </a:r>
          </a:p>
          <a:p>
            <a:r>
              <a:rPr lang="en-US" altLang="ja-JP" dirty="0" smtClean="0"/>
              <a:t>Alice can align, but  cannot flip any coin</a:t>
            </a:r>
          </a:p>
          <a:p>
            <a:r>
              <a:rPr kumimoji="1" lang="en-US" altLang="ja-JP" dirty="0" smtClean="0"/>
              <a:t>Charlie comes in,  sees the coins on the board</a:t>
            </a:r>
          </a:p>
          <a:p>
            <a:r>
              <a:rPr lang="en-US" altLang="ja-JP" dirty="0" smtClean="0"/>
              <a:t>If Charlie can answer the location (D7), Bob-Charlie win</a:t>
            </a:r>
          </a:p>
          <a:p>
            <a:r>
              <a:rPr kumimoji="1" lang="en-US" altLang="ja-JP" dirty="0" smtClean="0"/>
              <a:t>Otherwise, they fail</a:t>
            </a:r>
          </a:p>
          <a:p>
            <a:r>
              <a:rPr lang="en-US" altLang="ja-JP" dirty="0" smtClean="0"/>
              <a:t>Give a strategy for </a:t>
            </a:r>
            <a:r>
              <a:rPr lang="en-US" altLang="ja-JP" dirty="0" err="1" smtClean="0"/>
              <a:t>Bob&amp;Charlie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674" y="274273"/>
            <a:ext cx="3043589" cy="1228849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9284979" y="2828685"/>
            <a:ext cx="2827362" cy="3015853"/>
            <a:chOff x="8855901" y="3735401"/>
            <a:chExt cx="2827362" cy="3015853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55901" y="3735401"/>
              <a:ext cx="2827362" cy="3015853"/>
            </a:xfrm>
            <a:prstGeom prst="rect">
              <a:avLst/>
            </a:prstGeom>
          </p:spPr>
        </p:pic>
        <p:sp>
          <p:nvSpPr>
            <p:cNvPr id="8" name="円/楕円 7"/>
            <p:cNvSpPr/>
            <p:nvPr/>
          </p:nvSpPr>
          <p:spPr>
            <a:xfrm>
              <a:off x="10065645" y="4149484"/>
              <a:ext cx="254041" cy="237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45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Nim</a:t>
            </a:r>
            <a:r>
              <a:rPr kumimoji="1" lang="en-US" altLang="ja-JP" dirty="0" smtClean="0"/>
              <a:t> game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Two player changes </a:t>
            </a:r>
            <a:r>
              <a:rPr kumimoji="1" lang="en-US" altLang="ja-JP" dirty="0" smtClean="0"/>
              <a:t>three piles of stones  (say, 6,2,4) in turn</a:t>
            </a:r>
          </a:p>
          <a:p>
            <a:r>
              <a:rPr lang="en-US" altLang="ja-JP" dirty="0" smtClean="0"/>
              <a:t>Each player subtract any number of stones from one pile.</a:t>
            </a:r>
          </a:p>
          <a:p>
            <a:r>
              <a:rPr kumimoji="1" lang="en-US" altLang="ja-JP" dirty="0" smtClean="0"/>
              <a:t>The player clears the stones wins  (there is a version that he loses)</a:t>
            </a:r>
          </a:p>
          <a:p>
            <a:r>
              <a:rPr lang="en-US" altLang="ja-JP" dirty="0" smtClean="0"/>
              <a:t>What is your tactics 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Do you want to play first for (6,2,4)?</a:t>
            </a:r>
          </a:p>
          <a:p>
            <a:pPr lvl="1"/>
            <a:r>
              <a:rPr lang="en-US" altLang="ja-JP" dirty="0" smtClean="0">
                <a:hlinkClick r:id="rId2"/>
              </a:rPr>
              <a:t>Flash game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endParaRPr lang="en-US" altLang="ja-JP" dirty="0"/>
          </a:p>
          <a:p>
            <a:pPr lvl="1"/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899" y="324411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  Red-blue hat again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3752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 You are a team of N students.</a:t>
            </a:r>
          </a:p>
          <a:p>
            <a:r>
              <a:rPr kumimoji="1" lang="en-US" altLang="ja-JP" dirty="0" smtClean="0"/>
              <a:t>Each student are given  red or blue hats randomly (with probability 0.5 red)</a:t>
            </a:r>
          </a:p>
          <a:p>
            <a:r>
              <a:rPr lang="en-US" altLang="ja-JP" dirty="0" smtClean="0"/>
              <a:t>All the students shout “red” or “blue” or “pass” simultaneously.</a:t>
            </a:r>
          </a:p>
          <a:p>
            <a:r>
              <a:rPr lang="en-US" altLang="ja-JP" dirty="0" smtClean="0"/>
              <a:t>If any student says wrong color, the team fails.</a:t>
            </a:r>
          </a:p>
          <a:p>
            <a:r>
              <a:rPr kumimoji="1" lang="en-US" altLang="ja-JP" dirty="0" smtClean="0"/>
              <a:t>If all students say “pass”, the team fails.</a:t>
            </a:r>
          </a:p>
          <a:p>
            <a:r>
              <a:rPr lang="en-US" altLang="ja-JP" dirty="0" smtClean="0"/>
              <a:t>In other words, at least one student says a color, and all students saying a color are correct, the team wins.</a:t>
            </a:r>
          </a:p>
          <a:p>
            <a:r>
              <a:rPr lang="en-US" altLang="ja-JP" dirty="0" smtClean="0"/>
              <a:t>If N = 3,  can you imagine a good strategy of the team?</a:t>
            </a:r>
          </a:p>
          <a:p>
            <a:r>
              <a:rPr lang="en-US" altLang="ja-JP" dirty="0" smtClean="0"/>
              <a:t>If N = 7,  what to do?</a:t>
            </a:r>
          </a:p>
          <a:p>
            <a:r>
              <a:rPr lang="en-US" altLang="ja-JP" dirty="0" smtClean="0"/>
              <a:t>Hint: Perfect win is not possible. Please increase the winning probability.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717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Diffie</a:t>
            </a:r>
            <a:r>
              <a:rPr lang="en-US" altLang="ja-JP" dirty="0" smtClean="0"/>
              <a:t>-Hellman system</a:t>
            </a:r>
            <a:endParaRPr lang="ja-JP" altLang="en-US" dirty="0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Whitfield </a:t>
            </a:r>
            <a:r>
              <a:rPr lang="en-US" altLang="ja-JP" dirty="0" err="1" smtClean="0"/>
              <a:t>Diffie</a:t>
            </a:r>
            <a:r>
              <a:rPr lang="en-US" altLang="ja-JP" dirty="0" smtClean="0"/>
              <a:t> was captured the idea of the secure key exchange</a:t>
            </a:r>
          </a:p>
          <a:p>
            <a:pPr lvl="1"/>
            <a:r>
              <a:rPr lang="en-US" altLang="ja-JP" dirty="0" smtClean="0"/>
              <a:t>He want to turn the Alice-Bob puzzle to the secure network protocol</a:t>
            </a:r>
          </a:p>
          <a:p>
            <a:r>
              <a:rPr lang="en-US" altLang="ja-JP" dirty="0" smtClean="0"/>
              <a:t>Martin Hellman joined him, and find a  way by using elementary number theory.</a:t>
            </a:r>
          </a:p>
          <a:p>
            <a:pPr lvl="1"/>
            <a:r>
              <a:rPr lang="en-US" altLang="ja-JP" dirty="0" err="1" smtClean="0"/>
              <a:t>Diffie</a:t>
            </a:r>
            <a:r>
              <a:rPr lang="en-US" altLang="ja-JP" dirty="0" smtClean="0"/>
              <a:t> was a kind of hippy -type researcher and </a:t>
            </a:r>
            <a:r>
              <a:rPr lang="en-US" altLang="ja-JP" dirty="0" err="1" smtClean="0"/>
              <a:t>Helman</a:t>
            </a:r>
            <a:r>
              <a:rPr lang="en-US" altLang="ja-JP" dirty="0" smtClean="0"/>
              <a:t> was  a professor of Stanford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12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Secure mail quiz: A solution</a:t>
            </a:r>
            <a:endParaRPr lang="ja-JP" altLang="en-US" dirty="0" smtClean="0"/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Bob send the ring in a box with his padlock</a:t>
            </a:r>
          </a:p>
          <a:p>
            <a:r>
              <a:rPr lang="en-US" altLang="ja-JP" dirty="0" smtClean="0"/>
              <a:t>Alice receive it, set her padlock too, and send back to Bob </a:t>
            </a:r>
          </a:p>
          <a:p>
            <a:r>
              <a:rPr lang="en-US" altLang="ja-JP" dirty="0" smtClean="0"/>
              <a:t>Bob unlock his padlock and send back to Alice</a:t>
            </a:r>
          </a:p>
          <a:p>
            <a:r>
              <a:rPr lang="en-US" altLang="ja-JP" dirty="0" smtClean="0"/>
              <a:t>Alice unlock her padlock.  Smile!    </a:t>
            </a:r>
          </a:p>
          <a:p>
            <a:endParaRPr lang="en-US" altLang="ja-JP" dirty="0"/>
          </a:p>
          <a:p>
            <a:pPr>
              <a:buNone/>
            </a:pPr>
            <a:r>
              <a:rPr lang="en-US" altLang="ja-JP" dirty="0" smtClean="0"/>
              <a:t>          Easy (if once shown), but very inspiring.  </a:t>
            </a:r>
          </a:p>
        </p:txBody>
      </p:sp>
    </p:spTree>
    <p:extLst>
      <p:ext uri="{BB962C8B-B14F-4D97-AF65-F5344CB8AC3E}">
        <p14:creationId xmlns:p14="http://schemas.microsoft.com/office/powerpoint/2010/main" val="8667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  Use </a:t>
            </a:r>
            <a:r>
              <a:rPr lang="en-US" altLang="ja-JP" dirty="0" err="1" smtClean="0"/>
              <a:t>Caeser</a:t>
            </a:r>
            <a:r>
              <a:rPr lang="en-US" altLang="ja-JP" dirty="0" smtClean="0"/>
              <a:t> method?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52596" y="128586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Apply key exchange</a:t>
            </a:r>
          </a:p>
          <a:p>
            <a:r>
              <a:rPr lang="en-US" altLang="ja-JP" dirty="0" smtClean="0"/>
              <a:t>Alice want to send M =“ILOVEYOU” </a:t>
            </a:r>
          </a:p>
          <a:p>
            <a:r>
              <a:rPr lang="en-US" altLang="ja-JP" dirty="0" smtClean="0"/>
              <a:t>Her  key is “14312431” ,and send  A=“JORWGCRV” to Bob </a:t>
            </a:r>
          </a:p>
          <a:p>
            <a:r>
              <a:rPr lang="en-US" altLang="ja-JP" dirty="0" smtClean="0"/>
              <a:t>Bob </a:t>
            </a:r>
            <a:r>
              <a:rPr kumimoji="1" lang="en-US" altLang="ja-JP" dirty="0" smtClean="0"/>
              <a:t>use his key “21121141” and send B=“LPSYHDVW” to </a:t>
            </a:r>
            <a:r>
              <a:rPr lang="en-US" altLang="ja-JP" dirty="0" smtClean="0"/>
              <a:t>Alice</a:t>
            </a:r>
            <a:endParaRPr kumimoji="1" lang="en-US" altLang="ja-JP" dirty="0" smtClean="0"/>
          </a:p>
          <a:p>
            <a:r>
              <a:rPr lang="en-US" altLang="ja-JP" dirty="0" smtClean="0"/>
              <a:t>Alice unlock her key by “-1,-4,-3,-1,-2,-4,-3,-1” to send  C= “KMPXFZSW” to Bob</a:t>
            </a:r>
          </a:p>
          <a:p>
            <a:r>
              <a:rPr lang="en-US" altLang="ja-JP" dirty="0" smtClean="0"/>
              <a:t>Bob</a:t>
            </a:r>
            <a:r>
              <a:rPr kumimoji="1" lang="en-US" altLang="ja-JP" dirty="0" smtClean="0"/>
              <a:t> unlock </a:t>
            </a:r>
            <a:r>
              <a:rPr lang="en-US" altLang="ja-JP" dirty="0" smtClean="0"/>
              <a:t>is</a:t>
            </a:r>
            <a:r>
              <a:rPr kumimoji="1" lang="en-US" altLang="ja-JP" dirty="0" smtClean="0"/>
              <a:t> key to have  D=“ILOVEYOU”. </a:t>
            </a:r>
          </a:p>
          <a:p>
            <a:r>
              <a:rPr kumimoji="1" lang="en-US" altLang="ja-JP" dirty="0" smtClean="0"/>
              <a:t>Smile??  What is wrong??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93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Breaking the protocol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r>
              <a:rPr kumimoji="1" lang="en-US" altLang="ja-JP" dirty="0" smtClean="0"/>
              <a:t>Takeshi knows A, B, and C</a:t>
            </a:r>
          </a:p>
          <a:p>
            <a:r>
              <a:rPr lang="en-US" altLang="ja-JP" dirty="0" smtClean="0"/>
              <a:t> k and k’ are keys of Alice and Bob</a:t>
            </a:r>
          </a:p>
          <a:p>
            <a:r>
              <a:rPr kumimoji="1" lang="en-US" altLang="ja-JP" dirty="0" smtClean="0"/>
              <a:t>A = M </a:t>
            </a:r>
            <a:r>
              <a:rPr kumimoji="1" lang="ja-JP" altLang="en-US" dirty="0" smtClean="0"/>
              <a:t>★ </a:t>
            </a:r>
            <a:r>
              <a:rPr lang="en-US" altLang="ja-JP" dirty="0" smtClean="0"/>
              <a:t>k, </a:t>
            </a:r>
            <a:r>
              <a:rPr lang="ja-JP" altLang="en-US" dirty="0" smtClean="0"/>
              <a:t>　　（★</a:t>
            </a:r>
            <a:r>
              <a:rPr lang="en-US" altLang="ja-JP" dirty="0" smtClean="0"/>
              <a:t>: component-wise summation)</a:t>
            </a:r>
          </a:p>
          <a:p>
            <a:r>
              <a:rPr lang="en-US" altLang="ja-JP" dirty="0" smtClean="0"/>
              <a:t> B = A </a:t>
            </a:r>
            <a:r>
              <a:rPr lang="ja-JP" altLang="en-US" dirty="0" smtClean="0"/>
              <a:t>★</a:t>
            </a:r>
            <a:r>
              <a:rPr lang="en-US" altLang="ja-JP" dirty="0" smtClean="0"/>
              <a:t>k’ = M </a:t>
            </a:r>
            <a:r>
              <a:rPr lang="ja-JP" altLang="en-US" dirty="0" smtClean="0"/>
              <a:t>★</a:t>
            </a:r>
            <a:r>
              <a:rPr lang="en-US" altLang="ja-JP" dirty="0" smtClean="0"/>
              <a:t>k</a:t>
            </a:r>
            <a:r>
              <a:rPr lang="ja-JP" altLang="en-US" dirty="0" smtClean="0"/>
              <a:t>★</a:t>
            </a:r>
            <a:r>
              <a:rPr lang="en-US" altLang="ja-JP" dirty="0" smtClean="0"/>
              <a:t> k’</a:t>
            </a:r>
          </a:p>
          <a:p>
            <a:r>
              <a:rPr kumimoji="1" lang="en-US" altLang="ja-JP" dirty="0" smtClean="0"/>
              <a:t>C= B </a:t>
            </a:r>
            <a:r>
              <a:rPr lang="ja-JP" altLang="en-US" dirty="0" smtClean="0"/>
              <a:t>★ </a:t>
            </a:r>
            <a:r>
              <a:rPr lang="en-US" altLang="ja-JP" dirty="0" smtClean="0"/>
              <a:t>(-k) = M </a:t>
            </a:r>
            <a:r>
              <a:rPr lang="ja-JP" altLang="en-US" dirty="0" smtClean="0"/>
              <a:t>★　</a:t>
            </a:r>
            <a:r>
              <a:rPr lang="en-US" altLang="ja-JP" dirty="0" smtClean="0"/>
              <a:t>k’</a:t>
            </a:r>
          </a:p>
          <a:p>
            <a:r>
              <a:rPr kumimoji="1" lang="en-US" altLang="ja-JP" dirty="0" smtClean="0"/>
              <a:t>Takeshi can compute M = A </a:t>
            </a:r>
            <a:r>
              <a:rPr kumimoji="1" lang="ja-JP" altLang="en-US" dirty="0" smtClean="0"/>
              <a:t>★</a:t>
            </a:r>
            <a:r>
              <a:rPr lang="en-US" altLang="ja-JP" dirty="0" smtClean="0"/>
              <a:t>C</a:t>
            </a:r>
            <a:r>
              <a:rPr kumimoji="1" lang="ja-JP" altLang="en-US" dirty="0" smtClean="0"/>
              <a:t>★</a:t>
            </a:r>
            <a:r>
              <a:rPr kumimoji="1" lang="en-US" altLang="ja-JP" dirty="0" smtClean="0"/>
              <a:t>(-B) ,breaking the protocol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81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Mathematics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God  blessed </a:t>
            </a:r>
            <a:r>
              <a:rPr lang="en-US" altLang="ja-JP" dirty="0" err="1" smtClean="0"/>
              <a:t>Diffie</a:t>
            </a:r>
            <a:r>
              <a:rPr lang="en-US" altLang="ja-JP" dirty="0" smtClean="0"/>
              <a:t> and Hellman</a:t>
            </a:r>
            <a:r>
              <a:rPr kumimoji="1" lang="en-US" altLang="ja-JP" dirty="0" smtClean="0"/>
              <a:t> </a:t>
            </a:r>
          </a:p>
          <a:p>
            <a:pPr lvl="1"/>
            <a:r>
              <a:rPr lang="en-US" altLang="ja-JP" dirty="0" smtClean="0"/>
              <a:t> Never give up, then god will help you.</a:t>
            </a:r>
            <a:endParaRPr kumimoji="1" lang="en-US" altLang="ja-JP" dirty="0" smtClean="0"/>
          </a:p>
          <a:p>
            <a:r>
              <a:rPr kumimoji="1" lang="en-US" altLang="ja-JP" dirty="0" smtClean="0"/>
              <a:t>Mod 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 computation for a “large prime” p</a:t>
            </a:r>
          </a:p>
          <a:p>
            <a:r>
              <a:rPr lang="en-US" altLang="ja-JP" dirty="0" smtClean="0"/>
              <a:t>We use the following facts (proofs later):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Given an n bit number x and a number g &lt; p, we can compute g </a:t>
            </a:r>
            <a:r>
              <a:rPr lang="en-US" altLang="ja-JP" baseline="30000" dirty="0" smtClean="0"/>
              <a:t>x</a:t>
            </a:r>
            <a:r>
              <a:rPr lang="en-US" altLang="ja-JP" dirty="0" smtClean="0"/>
              <a:t> mod p efficiently .</a:t>
            </a:r>
          </a:p>
          <a:p>
            <a:pPr lvl="1"/>
            <a:r>
              <a:rPr lang="en-US" altLang="ja-JP" dirty="0" smtClean="0"/>
              <a:t>Given an n bit number x , we can compute x’ such that g</a:t>
            </a:r>
            <a:r>
              <a:rPr lang="en-US" altLang="ja-JP" baseline="30000" dirty="0" smtClean="0"/>
              <a:t> xx’ </a:t>
            </a:r>
            <a:r>
              <a:rPr lang="en-US" altLang="ja-JP" dirty="0" smtClean="0"/>
              <a:t>= g mod p  efficiently.</a:t>
            </a:r>
          </a:p>
          <a:p>
            <a:pPr lvl="1"/>
            <a:r>
              <a:rPr kumimoji="1" lang="en-US" altLang="ja-JP" dirty="0" smtClean="0"/>
              <a:t>But, given g and h, it is difficult to find z such that h=</a:t>
            </a:r>
            <a:r>
              <a:rPr kumimoji="1" lang="en-US" altLang="ja-JP" dirty="0" err="1" smtClean="0"/>
              <a:t>g</a:t>
            </a:r>
            <a:r>
              <a:rPr kumimoji="1" lang="en-US" altLang="ja-JP" baseline="30000" dirty="0" err="1" smtClean="0"/>
              <a:t>z</a:t>
            </a:r>
            <a:endParaRPr kumimoji="1" lang="en-US" altLang="ja-JP" baseline="30000" dirty="0" smtClean="0"/>
          </a:p>
          <a:p>
            <a:r>
              <a:rPr lang="en-US" altLang="ja-JP" dirty="0" smtClean="0"/>
              <a:t>How to use it??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52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52596" y="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Bob send M=“I Love You”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81158" y="1214423"/>
            <a:ext cx="8472518" cy="4525963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Alice</a:t>
            </a:r>
            <a:r>
              <a:rPr kumimoji="1" lang="en-US" altLang="ja-JP" dirty="0" smtClean="0"/>
              <a:t> and Bob agrees a prime number p</a:t>
            </a:r>
          </a:p>
          <a:p>
            <a:pPr lvl="1"/>
            <a:r>
              <a:rPr lang="en-US" altLang="ja-JP" dirty="0" smtClean="0"/>
              <a:t> p is known in public, and it is larger than 2</a:t>
            </a:r>
            <a:r>
              <a:rPr lang="en-US" altLang="ja-JP" baseline="30000" dirty="0" smtClean="0"/>
              <a:t>500</a:t>
            </a:r>
          </a:p>
          <a:p>
            <a:pPr lvl="1"/>
            <a:r>
              <a:rPr kumimoji="1" lang="en-US" altLang="ja-JP" dirty="0" smtClean="0"/>
              <a:t>The message M is a k-bite number  &lt; p</a:t>
            </a:r>
            <a:endParaRPr lang="en-US" altLang="ja-JP" dirty="0" smtClean="0"/>
          </a:p>
          <a:p>
            <a:r>
              <a:rPr lang="en-US" altLang="ja-JP" dirty="0" smtClean="0"/>
              <a:t> Alice and Bob has keys x and y, respectively.</a:t>
            </a:r>
          </a:p>
          <a:p>
            <a:pPr lvl="1"/>
            <a:r>
              <a:rPr lang="en-US" altLang="ja-JP" dirty="0" smtClean="0"/>
              <a:t>Both are  private.</a:t>
            </a:r>
          </a:p>
          <a:p>
            <a:r>
              <a:rPr lang="en-US" altLang="ja-JP" dirty="0" smtClean="0"/>
              <a:t>Protocol </a:t>
            </a:r>
          </a:p>
          <a:p>
            <a:pPr lvl="1"/>
            <a:r>
              <a:rPr lang="en-US" altLang="ja-JP" dirty="0" smtClean="0"/>
              <a:t>Alice  sends A= M </a:t>
            </a:r>
            <a:r>
              <a:rPr lang="en-US" altLang="ja-JP" baseline="30000" dirty="0" smtClean="0"/>
              <a:t>x </a:t>
            </a:r>
            <a:r>
              <a:rPr lang="en-US" altLang="ja-JP" dirty="0" smtClean="0"/>
              <a:t> to Bob</a:t>
            </a:r>
          </a:p>
          <a:p>
            <a:pPr lvl="1"/>
            <a:r>
              <a:rPr lang="en-US" altLang="ja-JP" dirty="0" smtClean="0"/>
              <a:t>Bob </a:t>
            </a:r>
            <a:r>
              <a:rPr kumimoji="1" lang="en-US" altLang="ja-JP" dirty="0" smtClean="0"/>
              <a:t>reply B = A </a:t>
            </a:r>
            <a:r>
              <a:rPr kumimoji="1" lang="en-US" altLang="ja-JP" baseline="30000" dirty="0" smtClean="0"/>
              <a:t>y </a:t>
            </a:r>
            <a:r>
              <a:rPr kumimoji="1" lang="en-US" altLang="ja-JP" dirty="0" smtClean="0"/>
              <a:t> to Alice</a:t>
            </a:r>
          </a:p>
          <a:p>
            <a:pPr lvl="1"/>
            <a:r>
              <a:rPr lang="en-US" altLang="ja-JP" dirty="0" smtClean="0"/>
              <a:t>Alice compute C= C </a:t>
            </a:r>
            <a:r>
              <a:rPr lang="en-US" altLang="ja-JP" baseline="30000" dirty="0" smtClean="0"/>
              <a:t>x’   </a:t>
            </a:r>
            <a:r>
              <a:rPr lang="en-US" altLang="ja-JP" dirty="0" smtClean="0"/>
              <a:t>and send it to Bob</a:t>
            </a:r>
          </a:p>
          <a:p>
            <a:pPr lvl="1"/>
            <a:r>
              <a:rPr lang="en-US" altLang="ja-JP" dirty="0" smtClean="0"/>
              <a:t>Bob</a:t>
            </a:r>
            <a:r>
              <a:rPr kumimoji="1" lang="en-US" altLang="ja-JP" dirty="0" smtClean="0"/>
              <a:t> compute  D = C </a:t>
            </a:r>
            <a:r>
              <a:rPr kumimoji="1" lang="en-US" altLang="ja-JP" baseline="30000" dirty="0" smtClean="0"/>
              <a:t>y’</a:t>
            </a:r>
            <a:r>
              <a:rPr kumimoji="1" lang="en-US" altLang="ja-JP" dirty="0" smtClean="0"/>
              <a:t>,  which is indeed M</a:t>
            </a:r>
          </a:p>
          <a:p>
            <a:r>
              <a:rPr lang="en-US" altLang="ja-JP" dirty="0" smtClean="0"/>
              <a:t>Takeshi knows A,B, and C  but cannot compute M….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2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Algorithmic </a:t>
            </a:r>
            <a:r>
              <a:rPr kumimoji="1" lang="en-US" altLang="ja-JP" dirty="0" smtClean="0"/>
              <a:t>problems we assumed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How to compute a large power (mod </a:t>
            </a:r>
            <a:r>
              <a:rPr kumimoji="1" lang="en-US" altLang="ja-JP" smtClean="0"/>
              <a:t>p)</a:t>
            </a:r>
            <a:endParaRPr kumimoji="1" lang="en-US" altLang="ja-JP" dirty="0" smtClean="0"/>
          </a:p>
          <a:p>
            <a:r>
              <a:rPr kumimoji="1" lang="en-US" altLang="ja-JP" dirty="0" smtClean="0"/>
              <a:t>How to find  inverse mod p? </a:t>
            </a:r>
          </a:p>
          <a:p>
            <a:pPr lvl="1"/>
            <a:r>
              <a:rPr lang="en-US" altLang="ja-JP" dirty="0" smtClean="0"/>
              <a:t>Euclid’s algorithm for largest common divisor</a:t>
            </a:r>
            <a:endParaRPr kumimoji="1" lang="en-US" altLang="ja-JP" dirty="0" smtClean="0"/>
          </a:p>
          <a:p>
            <a:r>
              <a:rPr lang="en-US" altLang="ja-JP" dirty="0" smtClean="0"/>
              <a:t>How  to find  a large prime number?</a:t>
            </a:r>
          </a:p>
          <a:p>
            <a:pPr lvl="1"/>
            <a:r>
              <a:rPr lang="en-US" altLang="ja-JP" dirty="0" smtClean="0"/>
              <a:t>Prime number theorem: distribution of random numbers</a:t>
            </a:r>
          </a:p>
          <a:p>
            <a:pPr lvl="1"/>
            <a:r>
              <a:rPr kumimoji="1" lang="en-US" altLang="ja-JP" dirty="0" err="1" smtClean="0"/>
              <a:t>Primarity</a:t>
            </a:r>
            <a:r>
              <a:rPr kumimoji="1" lang="en-US" altLang="ja-JP" dirty="0" smtClean="0"/>
              <a:t> check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23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1548</Words>
  <Application>Microsoft Office PowerPoint</Application>
  <PresentationFormat>ワイド画面</PresentationFormat>
  <Paragraphs>164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Cambria Math</vt:lpstr>
      <vt:lpstr>Wingdings</vt:lpstr>
      <vt:lpstr>Office テーマ</vt:lpstr>
      <vt:lpstr>Code and detection  Cryptography and Data hiding</vt:lpstr>
      <vt:lpstr>Secure mail; Engage ring exchange</vt:lpstr>
      <vt:lpstr>Diffie-Hellman system</vt:lpstr>
      <vt:lpstr>Secure mail quiz: A solution</vt:lpstr>
      <vt:lpstr>  Use Caeser method?</vt:lpstr>
      <vt:lpstr>Breaking the protocol</vt:lpstr>
      <vt:lpstr>Mathematics</vt:lpstr>
      <vt:lpstr>Bob send M=“I Love You”</vt:lpstr>
      <vt:lpstr>Algorithmic problems we assumed</vt:lpstr>
      <vt:lpstr>How to find the decryption key x’ for x </vt:lpstr>
      <vt:lpstr>How to find inverse mod p </vt:lpstr>
      <vt:lpstr>How to find inverse mod (p-1) </vt:lpstr>
      <vt:lpstr>How to compute large power?</vt:lpstr>
      <vt:lpstr>How to compute large power?</vt:lpstr>
      <vt:lpstr>How to check primarily</vt:lpstr>
      <vt:lpstr> Better protocol: RSA encription</vt:lpstr>
      <vt:lpstr>Story about RSA cryptosystem </vt:lpstr>
      <vt:lpstr>　　How to distribute a secret (Reed-Solomon code)</vt:lpstr>
      <vt:lpstr> Reed Solomon code</vt:lpstr>
      <vt:lpstr>  Coin flipping</vt:lpstr>
      <vt:lpstr> Nim game</vt:lpstr>
      <vt:lpstr>    Red-blue hat again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correcting code</dc:title>
  <dc:creator>徳山豪</dc:creator>
  <cp:lastModifiedBy>徳山豪</cp:lastModifiedBy>
  <cp:revision>17</cp:revision>
  <cp:lastPrinted>2017-12-04T00:53:17Z</cp:lastPrinted>
  <dcterms:created xsi:type="dcterms:W3CDTF">2016-10-26T09:07:22Z</dcterms:created>
  <dcterms:modified xsi:type="dcterms:W3CDTF">2017-12-04T08:46:12Z</dcterms:modified>
</cp:coreProperties>
</file>