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3" r:id="rId3"/>
    <p:sldId id="294" r:id="rId4"/>
    <p:sldId id="296" r:id="rId5"/>
    <p:sldId id="259" r:id="rId6"/>
    <p:sldId id="298" r:id="rId7"/>
    <p:sldId id="257" r:id="rId8"/>
    <p:sldId id="300" r:id="rId9"/>
    <p:sldId id="260" r:id="rId10"/>
    <p:sldId id="261" r:id="rId11"/>
    <p:sldId id="286" r:id="rId12"/>
    <p:sldId id="288" r:id="rId13"/>
    <p:sldId id="291" r:id="rId14"/>
    <p:sldId id="287" r:id="rId15"/>
    <p:sldId id="297" r:id="rId16"/>
    <p:sldId id="285" r:id="rId17"/>
    <p:sldId id="263" r:id="rId18"/>
    <p:sldId id="264" r:id="rId19"/>
    <p:sldId id="265" r:id="rId20"/>
    <p:sldId id="266" r:id="rId21"/>
    <p:sldId id="268" r:id="rId22"/>
    <p:sldId id="269" r:id="rId23"/>
    <p:sldId id="270" r:id="rId24"/>
    <p:sldId id="295" r:id="rId25"/>
    <p:sldId id="299" r:id="rId26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3666D-F09D-4508-996A-7562C6FF9AFA}" type="datetimeFigureOut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0EE33-2F7B-4B5A-ACC6-E383CD67F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5913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D2EFF-1E04-4C54-8A93-3A10A6683A2D}" type="datetimeFigureOut">
              <a:rPr kumimoji="1" lang="ja-JP" altLang="en-US" smtClean="0"/>
              <a:pPr/>
              <a:t>2017/10/30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22DA9-0914-4F92-BEDB-A1DDA0EE86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294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334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162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80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559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563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269218C-6344-410C-A5DF-0A2D641DEE79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9A9C-CF09-4320-AA8C-4A401AF2702F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A9AB-16D7-4A54-9402-D07A7C9E4BF4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7FA626F-B016-4304-BBEC-AA24F01D39CD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1511-0ECE-4AD8-B1A1-ADCD8AC886B6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B26-8B3D-47D1-9321-206AC6E05DE6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2092-A400-4657-970F-1713E694E82C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299E-AD03-4D1A-8264-41F59A8574BC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825A-68A7-46BC-ABF0-62C93C5D9DF6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85E3-45B9-499E-8048-E37B2D755CB7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9E3070-4FA3-4BFA-B36D-A81422F8682E}" type="datetime1">
              <a:rPr kumimoji="1" lang="ja-JP" altLang="en-US" smtClean="0"/>
              <a:t>2017/10/30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code_breaking/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BkaG-XIa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31157" y="702439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4000" dirty="0" smtClean="0"/>
              <a:t>Invitation to theoretical computer science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1157" y="1930752"/>
            <a:ext cx="6858000" cy="720080"/>
          </a:xfrm>
        </p:spPr>
        <p:txBody>
          <a:bodyPr>
            <a:normAutofit/>
          </a:bodyPr>
          <a:lstStyle/>
          <a:p>
            <a:pPr algn="ctr"/>
            <a:r>
              <a:rPr lang="en-US" altLang="ja-JP" sz="3200" i="1" dirty="0" smtClean="0"/>
              <a:t>Innovation by using mathematics</a:t>
            </a:r>
            <a:endParaRPr kumimoji="1" lang="en-US" altLang="ja-JP" sz="3200" i="1" dirty="0" smtClean="0"/>
          </a:p>
          <a:p>
            <a:pPr algn="ctr"/>
            <a:endParaRPr lang="en-US" altLang="ja-JP" sz="3200" i="1" dirty="0" smtClean="0"/>
          </a:p>
          <a:p>
            <a:pPr algn="ctr"/>
            <a:endParaRPr kumimoji="1" lang="ja-JP" altLang="en-US" sz="32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6056" y="10468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写真等は講義のみに使用する目的で、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などから転載しています。</a:t>
            </a:r>
            <a:endParaRPr kumimoji="1" lang="ja-JP" altLang="en-US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587628" y="5562943"/>
            <a:ext cx="7833331" cy="10926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rtlCol="0">
            <a:sp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1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 most painful thing about mathematics is how far away you are from being able to use it after you have learned it.   </a:t>
            </a:r>
          </a:p>
          <a:p>
            <a:r>
              <a:rPr lang="ja-JP" altLang="en-US" dirty="0" smtClean="0"/>
              <a:t>　　　　　　　        </a:t>
            </a:r>
            <a:r>
              <a:rPr lang="en-US" altLang="ja-JP" dirty="0" smtClean="0"/>
              <a:t>James Newman (mathematical historian)</a:t>
            </a:r>
            <a:endParaRPr lang="en-US" altLang="ja-JP" dirty="0"/>
          </a:p>
        </p:txBody>
      </p:sp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912118" y="3449250"/>
            <a:ext cx="7123762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rtlCol="0">
            <a:sp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1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God used beautiful mathematics in creating the world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 </a:t>
            </a:r>
            <a:r>
              <a:rPr lang="en-US" altLang="ja-JP" dirty="0"/>
              <a:t>Paul Dirac</a:t>
            </a:r>
          </a:p>
        </p:txBody>
      </p:sp>
      <p:sp>
        <p:nvSpPr>
          <p:cNvPr id="13" name="コンテンツ プレースホルダー 3"/>
          <p:cNvSpPr txBox="1">
            <a:spLocks/>
          </p:cNvSpPr>
          <p:nvPr/>
        </p:nvSpPr>
        <p:spPr>
          <a:xfrm>
            <a:off x="663351" y="4352208"/>
            <a:ext cx="7621296" cy="10926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rtlCol="0">
            <a:sp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1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Without mathematics, there's nothing you can do. Everything around you is mathematics. </a:t>
            </a:r>
          </a:p>
          <a:p>
            <a:r>
              <a:rPr lang="en-US" altLang="ja-JP" dirty="0" err="1" smtClean="0"/>
              <a:t>Shakuntala</a:t>
            </a:r>
            <a:r>
              <a:rPr lang="en-US" altLang="ja-JP" dirty="0" smtClean="0"/>
              <a:t> Devi (Writer)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2" grpId="0" build="allAtOnce" animBg="1"/>
      <p:bldP spid="1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Indexing and Searching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82919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Can we apply the card-finding trick?</a:t>
            </a:r>
            <a:endParaRPr kumimoji="1" lang="en-US" altLang="ja-JP" dirty="0" smtClean="0"/>
          </a:p>
          <a:p>
            <a:r>
              <a:rPr lang="en-US" altLang="ja-JP" dirty="0" smtClean="0"/>
              <a:t>Collect all the web page, and give an index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Index</a:t>
            </a:r>
            <a:r>
              <a:rPr kumimoji="1" lang="ja-JP" altLang="en-US" dirty="0" smtClean="0"/>
              <a:t>：　</a:t>
            </a:r>
            <a:r>
              <a:rPr lang="en-US" altLang="ja-JP" dirty="0"/>
              <a:t>A</a:t>
            </a:r>
            <a:r>
              <a:rPr lang="en-US" altLang="ja-JP" dirty="0" smtClean="0"/>
              <a:t> table to indicate the appearance of each word</a:t>
            </a:r>
          </a:p>
          <a:p>
            <a:pPr lvl="1"/>
            <a:r>
              <a:rPr lang="en-US" altLang="ja-JP" dirty="0" smtClean="0"/>
              <a:t>How to order the index?  How to handle a general search?</a:t>
            </a:r>
          </a:p>
          <a:p>
            <a:pPr lvl="1"/>
            <a:r>
              <a:rPr kumimoji="1" lang="en-US" altLang="ja-JP" dirty="0" smtClean="0"/>
              <a:t>ALTAVISTA system (1995)</a:t>
            </a:r>
          </a:p>
          <a:p>
            <a:r>
              <a:rPr lang="en-US" altLang="ja-JP" dirty="0" smtClean="0"/>
              <a:t>How to select “good” candidates to show to the user</a:t>
            </a:r>
          </a:p>
          <a:p>
            <a:pPr lvl="1"/>
            <a:r>
              <a:rPr lang="en-US" altLang="ja-JP" dirty="0" smtClean="0"/>
              <a:t>PageRank Algorithm,  which </a:t>
            </a:r>
            <a:r>
              <a:rPr lang="en-US" altLang="ja-JP" dirty="0"/>
              <a:t>l</a:t>
            </a:r>
            <a:r>
              <a:rPr lang="en-US" altLang="ja-JP" dirty="0" smtClean="0"/>
              <a:t>aunched Google(1998)</a:t>
            </a:r>
            <a:endParaRPr kumimoji="1" lang="en-US" altLang="ja-JP" dirty="0" smtClean="0"/>
          </a:p>
        </p:txBody>
      </p:sp>
      <p:pic>
        <p:nvPicPr>
          <p:cNvPr id="7" name="Picture 8" descr="brin-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30905"/>
            <a:ext cx="2664296" cy="18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otwa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30905"/>
            <a:ext cx="11541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Ullma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99" y="4849069"/>
            <a:ext cx="11049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560" y="6339030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 </a:t>
            </a:r>
            <a:r>
              <a:rPr lang="en-US" altLang="ja-JP" dirty="0" smtClean="0"/>
              <a:t>Sergey </a:t>
            </a:r>
            <a:r>
              <a:rPr lang="en-US" altLang="ja-JP" dirty="0" err="1" smtClean="0"/>
              <a:t>Brin</a:t>
            </a:r>
            <a:r>
              <a:rPr lang="ja-JP" altLang="en-US" dirty="0"/>
              <a:t>　</a:t>
            </a:r>
            <a:r>
              <a:rPr lang="en-US" altLang="ja-JP" dirty="0" smtClean="0"/>
              <a:t>Larry Page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008" y="62237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Supervisors:</a:t>
            </a:r>
            <a:endParaRPr kumimoji="1" lang="en-US" altLang="ja-JP" dirty="0" smtClean="0"/>
          </a:p>
          <a:p>
            <a:r>
              <a:rPr lang="en-US" altLang="ja-JP" dirty="0" smtClean="0"/>
              <a:t>Rajeev </a:t>
            </a:r>
            <a:r>
              <a:rPr lang="en-US" altLang="ja-JP" dirty="0" err="1" smtClean="0"/>
              <a:t>Motwani</a:t>
            </a:r>
            <a:r>
              <a:rPr lang="en-US" altLang="ja-JP" dirty="0" smtClean="0"/>
              <a:t>,  Jeff </a:t>
            </a:r>
            <a:r>
              <a:rPr lang="en-US" altLang="ja-JP" dirty="0" err="1" smtClean="0"/>
              <a:t>Ulmann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-78081"/>
            <a:ext cx="8229600" cy="62676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　　</a:t>
            </a:r>
            <a:r>
              <a:rPr lang="en-US" altLang="ja-JP" dirty="0"/>
              <a:t>I</a:t>
            </a:r>
            <a:r>
              <a:rPr lang="en-US" altLang="ja-JP" dirty="0" smtClean="0"/>
              <a:t>nformation changes history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8229600" cy="630932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Decision based on information gave surprise in history</a:t>
            </a:r>
          </a:p>
          <a:p>
            <a:r>
              <a:rPr lang="en-US" altLang="ja-JP" dirty="0" smtClean="0"/>
              <a:t>The war at </a:t>
            </a:r>
            <a:r>
              <a:rPr lang="en-US" altLang="ja-JP" dirty="0" err="1" smtClean="0"/>
              <a:t>Okehazama</a:t>
            </a:r>
            <a:r>
              <a:rPr lang="en-US" altLang="ja-JP" dirty="0" smtClean="0"/>
              <a:t> (Turning point of Japanese history)</a:t>
            </a:r>
          </a:p>
          <a:p>
            <a:pPr lvl="1"/>
            <a:r>
              <a:rPr lang="en-US" altLang="ja-JP" dirty="0" smtClean="0"/>
              <a:t>2 thousand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25 thousand (Oda vs </a:t>
            </a:r>
            <a:r>
              <a:rPr lang="en-US" altLang="ja-JP" dirty="0" err="1" smtClean="0"/>
              <a:t>Imagawa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Novel use of information by Nobunaga Oda </a:t>
            </a:r>
          </a:p>
          <a:p>
            <a:pPr lvl="2"/>
            <a:r>
              <a:rPr lang="en-US" altLang="ja-JP" dirty="0" smtClean="0"/>
              <a:t>Find the location of </a:t>
            </a:r>
            <a:r>
              <a:rPr lang="en-US" altLang="ja-JP" dirty="0" err="1" smtClean="0"/>
              <a:t>Imagawa</a:t>
            </a:r>
            <a:r>
              <a:rPr lang="en-US" altLang="ja-JP" dirty="0" smtClean="0"/>
              <a:t> headquarter, and immediately attacked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World War 2 </a:t>
            </a:r>
            <a:r>
              <a:rPr lang="en-US" altLang="ja-JP" dirty="0" smtClean="0">
                <a:hlinkClick r:id="rId3"/>
              </a:rPr>
              <a:t>(War of Science and Information</a:t>
            </a:r>
            <a:r>
              <a:rPr lang="en-US" altLang="ja-JP" dirty="0" smtClean="0"/>
              <a:t>) </a:t>
            </a:r>
            <a:r>
              <a:rPr kumimoji="1" lang="ja-JP" altLang="en-US" dirty="0"/>
              <a:t>　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Cracking Enigma code was vital to win.</a:t>
            </a:r>
          </a:p>
          <a:p>
            <a:pPr lvl="1"/>
            <a:r>
              <a:rPr lang="en-US" altLang="ja-JP" dirty="0" smtClean="0"/>
              <a:t>Winston Churchill summoned  scholars to Bletchley Park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Alan Turing:  </a:t>
            </a:r>
            <a:r>
              <a:rPr lang="ja-JP" altLang="en-US" dirty="0"/>
              <a:t> </a:t>
            </a:r>
            <a:r>
              <a:rPr lang="en-US" altLang="ja-JP" dirty="0" smtClean="0"/>
              <a:t>Founder of the concept of </a:t>
            </a:r>
            <a:r>
              <a:rPr lang="en-US" altLang="ja-JP" dirty="0" err="1" smtClean="0"/>
              <a:t>computatability</a:t>
            </a:r>
            <a:endParaRPr lang="en-US" altLang="ja-JP" dirty="0" smtClean="0"/>
          </a:p>
          <a:p>
            <a:pPr lvl="3"/>
            <a:r>
              <a:rPr kumimoji="1" lang="en-US" altLang="ja-JP" dirty="0" smtClean="0"/>
              <a:t>Decoding by using math and machine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Bombe)</a:t>
            </a:r>
          </a:p>
          <a:p>
            <a:pPr lvl="3"/>
            <a:r>
              <a:rPr lang="en-US" altLang="ja-JP" dirty="0" smtClean="0"/>
              <a:t>The Imitation Game:  Academy award winning movie story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U boats were destroyed by the code breaking</a:t>
            </a:r>
          </a:p>
          <a:p>
            <a:pPr lvl="1"/>
            <a:r>
              <a:rPr lang="en-US" altLang="ja-JP" dirty="0" smtClean="0"/>
              <a:t>Another interesting story: Operation “Mincemeat”</a:t>
            </a:r>
          </a:p>
          <a:p>
            <a:r>
              <a:rPr lang="en-US" altLang="ja-JP" dirty="0" smtClean="0"/>
              <a:t>Data Science and Cyber Security</a:t>
            </a:r>
          </a:p>
          <a:p>
            <a:pPr lvl="1"/>
            <a:r>
              <a:rPr lang="en-US" altLang="ja-JP" dirty="0" smtClean="0"/>
              <a:t>Keywords for the future </a:t>
            </a:r>
          </a:p>
          <a:p>
            <a:pPr lvl="2"/>
            <a:r>
              <a:rPr lang="en-US" altLang="ja-JP" dirty="0" smtClean="0"/>
              <a:t>E-commerce</a:t>
            </a:r>
          </a:p>
          <a:p>
            <a:pPr lvl="2"/>
            <a:r>
              <a:rPr lang="en-US" altLang="ja-JP" dirty="0" smtClean="0"/>
              <a:t>Financial Engineering</a:t>
            </a:r>
          </a:p>
          <a:p>
            <a:pPr lvl="2"/>
            <a:r>
              <a:rPr lang="en-US" altLang="ja-JP" dirty="0" smtClean="0"/>
              <a:t> Weather/Disaster Prediction</a:t>
            </a:r>
            <a:endParaRPr lang="en-US" altLang="ja-JP" dirty="0"/>
          </a:p>
        </p:txBody>
      </p:sp>
      <p:pic>
        <p:nvPicPr>
          <p:cNvPr id="8196" name="Picture 4" descr="ファイル:Bombe-rebui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10" y="3697458"/>
            <a:ext cx="2086975" cy="15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525" y="5167695"/>
            <a:ext cx="2598755" cy="15255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352" y="47410"/>
            <a:ext cx="1310204" cy="1965305"/>
          </a:xfrm>
          <a:prstGeom prst="rect">
            <a:avLst/>
          </a:prstGeom>
        </p:spPr>
      </p:pic>
      <p:pic>
        <p:nvPicPr>
          <p:cNvPr id="8198" name="Picture 6" descr="https://encrypted-tbn1.google.com/images?q=tbn:ANd9GcTkA9ASoIkwe21x8uuR422Dq2Z4qLeryqnQGiXv8ms4FCGQ3eSKT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35" y="2174154"/>
            <a:ext cx="1195621" cy="14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0364" y="-99392"/>
            <a:ext cx="8229600" cy="990600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r>
              <a:rPr lang="ja-JP" altLang="en-US" dirty="0"/>
              <a:t> </a:t>
            </a:r>
            <a:r>
              <a:rPr lang="en-US" altLang="ja-JP" dirty="0"/>
              <a:t>C</a:t>
            </a:r>
            <a:r>
              <a:rPr lang="en-US" altLang="ja-JP" dirty="0" smtClean="0"/>
              <a:t>ryptography for Enigma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63272" cy="493776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　</a:t>
            </a:r>
            <a:r>
              <a:rPr lang="en-US" altLang="ja-JP" dirty="0" smtClean="0"/>
              <a:t>Character transformation</a:t>
            </a:r>
            <a:r>
              <a:rPr lang="ja-JP" altLang="en-US" dirty="0"/>
              <a:t> </a:t>
            </a:r>
            <a:r>
              <a:rPr lang="en-US" altLang="ja-JP" dirty="0" smtClean="0"/>
              <a:t>(Weak crypto)</a:t>
            </a:r>
          </a:p>
          <a:p>
            <a:pPr lvl="1"/>
            <a:r>
              <a:rPr lang="en-US" altLang="ja-JP" dirty="0" smtClean="0"/>
              <a:t>TAKESHI</a:t>
            </a:r>
            <a:r>
              <a:rPr lang="ja-JP" altLang="en-US" dirty="0" smtClean="0"/>
              <a:t> 　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T-&gt;A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A-&gt; B K-&gt;S E-&gt; C S-&gt;P  H-&gt;L I-&gt;D</a:t>
            </a:r>
          </a:p>
          <a:p>
            <a:pPr lvl="1"/>
            <a:r>
              <a:rPr lang="en-US" altLang="ja-JP" dirty="0" smtClean="0"/>
              <a:t>ABSCPLD</a:t>
            </a:r>
          </a:p>
          <a:p>
            <a:pPr lvl="1"/>
            <a:r>
              <a:rPr lang="en-US" altLang="ja-JP" dirty="0" smtClean="0"/>
              <a:t>Breakable by 『frequency analysis』</a:t>
            </a:r>
            <a:r>
              <a:rPr lang="ja-JP" altLang="en-US" dirty="0" smtClean="0"/>
              <a:t>　</a:t>
            </a:r>
            <a:endParaRPr lang="en-US" altLang="ja-JP" dirty="0"/>
          </a:p>
          <a:p>
            <a:pPr lvl="2"/>
            <a:r>
              <a:rPr lang="en-US" altLang="ja-JP" dirty="0" smtClean="0"/>
              <a:t>Edger Alan Poe “The Gold Bug”</a:t>
            </a:r>
          </a:p>
          <a:p>
            <a:pPr lvl="2"/>
            <a:r>
              <a:rPr lang="en-US" altLang="ja-JP" dirty="0" smtClean="0"/>
              <a:t>“E” should be most frequent.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“THE” is a frequent pattern </a:t>
            </a:r>
          </a:p>
          <a:p>
            <a:r>
              <a:rPr kumimoji="1" lang="ja-JP" altLang="en-US" dirty="0"/>
              <a:t>　</a:t>
            </a:r>
            <a:r>
              <a:rPr lang="en-US" altLang="ja-JP" dirty="0" smtClean="0"/>
              <a:t>Masking code (Strong crypto)</a:t>
            </a: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TAKESHI</a:t>
            </a:r>
            <a:r>
              <a:rPr kumimoji="1" lang="ja-JP" altLang="en-US" dirty="0" smtClean="0"/>
              <a:t>　⊕　</a:t>
            </a:r>
            <a:r>
              <a:rPr kumimoji="1" lang="en-US" altLang="ja-JP" dirty="0" smtClean="0"/>
              <a:t>2018125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= VALMTJM</a:t>
            </a:r>
          </a:p>
          <a:p>
            <a:pPr lvl="1"/>
            <a:r>
              <a:rPr lang="en-US" altLang="ja-JP" dirty="0" smtClean="0"/>
              <a:t>TOUHOKU -&gt;VOVQPNZ </a:t>
            </a:r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 smtClean="0"/>
              <a:t>Theoretically we need to try all keys, but the key length is large</a:t>
            </a:r>
          </a:p>
          <a:p>
            <a:r>
              <a:rPr lang="en-US" altLang="ja-JP" dirty="0" smtClean="0"/>
              <a:t>Enigma code</a:t>
            </a:r>
            <a:r>
              <a:rPr lang="ja-JP" altLang="en-US" dirty="0" smtClean="0"/>
              <a:t>：　</a:t>
            </a:r>
            <a:r>
              <a:rPr lang="en-US" altLang="ja-JP" dirty="0" smtClean="0"/>
              <a:t>Masking code with a short key, but the key dynamically changes by a rule. 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040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" y="-24626"/>
            <a:ext cx="4859022" cy="648072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880234" y="476672"/>
            <a:ext cx="411975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Design of Enigma </a:t>
            </a:r>
            <a:r>
              <a:rPr lang="en-US" altLang="ja-JP" dirty="0" smtClean="0"/>
              <a:t>code.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following settings</a:t>
            </a:r>
            <a:r>
              <a:rPr lang="ja-JP" altLang="en-US" dirty="0"/>
              <a:t> </a:t>
            </a:r>
            <a:r>
              <a:rPr lang="en-US" altLang="ja-JP" dirty="0"/>
              <a:t>changes </a:t>
            </a:r>
            <a:r>
              <a:rPr lang="en-US" altLang="ja-JP" dirty="0" smtClean="0"/>
              <a:t>everyday</a:t>
            </a:r>
          </a:p>
          <a:p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Combination </a:t>
            </a:r>
            <a:r>
              <a:rPr lang="en-US" altLang="ja-JP" dirty="0"/>
              <a:t>of three scramblers (three alphabets)</a:t>
            </a:r>
            <a:r>
              <a:rPr lang="ja-JP" altLang="en-US" dirty="0"/>
              <a:t>　</a:t>
            </a:r>
            <a:r>
              <a:rPr lang="en-US" altLang="ja-JP" dirty="0"/>
              <a:t>=26</a:t>
            </a:r>
            <a:r>
              <a:rPr lang="en-US" altLang="ja-JP" baseline="30000" dirty="0"/>
              <a:t>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Provide </a:t>
            </a:r>
            <a:r>
              <a:rPr lang="en-US" altLang="ja-JP" dirty="0"/>
              <a:t>different dynamic time-change of keys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　</a:t>
            </a:r>
            <a:r>
              <a:rPr lang="en-US" altLang="ja-JP" dirty="0"/>
              <a:t>Choose three of five scramblers = 5</a:t>
            </a:r>
            <a:r>
              <a:rPr lang="ja-JP" altLang="en-US" dirty="0"/>
              <a:t>・</a:t>
            </a:r>
            <a:r>
              <a:rPr lang="en-US" altLang="ja-JP" dirty="0"/>
              <a:t>4</a:t>
            </a:r>
            <a:r>
              <a:rPr lang="ja-JP" altLang="en-US" dirty="0"/>
              <a:t>・</a:t>
            </a:r>
            <a:r>
              <a:rPr lang="en-US" altLang="ja-JP" dirty="0"/>
              <a:t>3 = 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　</a:t>
            </a:r>
            <a:r>
              <a:rPr lang="en-US" altLang="ja-JP" dirty="0" err="1" smtClean="0"/>
              <a:t>Plugboard</a:t>
            </a:r>
            <a:r>
              <a:rPr lang="en-US" altLang="ja-JP" dirty="0" smtClean="0"/>
              <a:t> gives a code </a:t>
            </a:r>
            <a:r>
              <a:rPr lang="en-US" altLang="ja-JP" dirty="0"/>
              <a:t>of length 6 to determine initial key</a:t>
            </a:r>
            <a:r>
              <a:rPr lang="ja-JP" altLang="en-US" dirty="0"/>
              <a:t> </a:t>
            </a:r>
            <a:r>
              <a:rPr lang="en-US" altLang="ja-JP" dirty="0"/>
              <a:t>= </a:t>
            </a:r>
            <a:r>
              <a:rPr lang="en-US" altLang="ja-JP" baseline="-25000" dirty="0"/>
              <a:t>26</a:t>
            </a:r>
            <a:r>
              <a:rPr lang="en-US" altLang="ja-JP" dirty="0"/>
              <a:t> C </a:t>
            </a:r>
            <a:r>
              <a:rPr lang="en-US" altLang="ja-JP" baseline="-25000" dirty="0"/>
              <a:t>6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altLang="ja-JP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/>
              <a:t>The combination </a:t>
            </a:r>
            <a:endParaRPr lang="en-US" altLang="ja-JP" dirty="0"/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ja-JP" altLang="en-US" dirty="0"/>
              <a:t>　　＝</a:t>
            </a:r>
            <a:r>
              <a:rPr lang="en-US" altLang="ja-JP" dirty="0"/>
              <a:t>26</a:t>
            </a:r>
            <a:r>
              <a:rPr lang="en-US" altLang="ja-JP" baseline="30000" dirty="0"/>
              <a:t>3</a:t>
            </a:r>
            <a:r>
              <a:rPr lang="ja-JP" altLang="en-US" baseline="30000" dirty="0"/>
              <a:t>　</a:t>
            </a:r>
            <a:r>
              <a:rPr lang="en-US" altLang="ja-JP" dirty="0"/>
              <a:t>×</a:t>
            </a:r>
            <a:r>
              <a:rPr lang="ja-JP" altLang="en-US" dirty="0"/>
              <a:t>　</a:t>
            </a:r>
            <a:r>
              <a:rPr lang="en-US" altLang="ja-JP" dirty="0"/>
              <a:t>60 ×</a:t>
            </a:r>
            <a:r>
              <a:rPr lang="ja-JP" altLang="en-US" dirty="0"/>
              <a:t>　</a:t>
            </a:r>
            <a:r>
              <a:rPr lang="en-US" altLang="ja-JP" baseline="-25000" dirty="0"/>
              <a:t>26</a:t>
            </a:r>
            <a:r>
              <a:rPr lang="en-US" altLang="ja-JP" dirty="0"/>
              <a:t> C </a:t>
            </a:r>
            <a:r>
              <a:rPr lang="en-US" altLang="ja-JP" baseline="-25000" dirty="0"/>
              <a:t>6</a:t>
            </a:r>
            <a:r>
              <a:rPr lang="ja-JP" altLang="en-US" dirty="0"/>
              <a:t>　＝</a:t>
            </a:r>
            <a:r>
              <a:rPr lang="en-US" altLang="ja-JP" dirty="0"/>
              <a:t>17576×60×100,391,791,500 </a:t>
            </a:r>
            <a:r>
              <a:rPr lang="ja-JP" altLang="en-US" dirty="0"/>
              <a:t>≒　</a:t>
            </a:r>
            <a:r>
              <a:rPr lang="en-US" altLang="ja-JP" dirty="0"/>
              <a:t>10,000,000,000,000,000   </a:t>
            </a:r>
            <a:endParaRPr lang="en-US" altLang="ja-JP" dirty="0" smtClean="0"/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altLang="ja-JP" dirty="0" smtClean="0"/>
              <a:t> </a:t>
            </a:r>
            <a:r>
              <a:rPr lang="en-US" altLang="ja-JP" dirty="0"/>
              <a:t>Impossible to test all of them</a:t>
            </a:r>
          </a:p>
        </p:txBody>
      </p:sp>
    </p:spTree>
    <p:extLst>
      <p:ext uri="{BB962C8B-B14F-4D97-AF65-F5344CB8AC3E}">
        <p14:creationId xmlns:p14="http://schemas.microsoft.com/office/powerpoint/2010/main" val="40753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0364" y="-99392"/>
            <a:ext cx="8229600" cy="990600"/>
          </a:xfrm>
        </p:spPr>
        <p:txBody>
          <a:bodyPr/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Why decoding enigma is difficult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96416" y="1052736"/>
            <a:ext cx="8496944" cy="554461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/>
              <a:t>The novel idea of Turing</a:t>
            </a:r>
            <a:endParaRPr lang="en-US" altLang="ja-JP" dirty="0"/>
          </a:p>
          <a:p>
            <a:pPr marL="61722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/>
              <a:t>Find an algorithm to eliminate the effect of plug code from a partial decoding of a document (at a fixed time)</a:t>
            </a:r>
          </a:p>
          <a:p>
            <a:pPr marL="891540" lvl="3" indent="-342900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/>
              <a:t>Utilize a tiny disclosure of the information (A security hole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marL="1165860" lvl="4" indent="-342900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/>
              <a:t>German navy send the weather forecast 6am everyday 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1165860" lvl="4" indent="-342900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/>
              <a:t>T</a:t>
            </a:r>
            <a:r>
              <a:rPr lang="en-US" altLang="ja-JP" dirty="0" smtClean="0"/>
              <a:t>he original document can be  guessed</a:t>
            </a:r>
          </a:p>
          <a:p>
            <a:pPr marL="61722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/>
              <a:t>An electrical circuit to  execute the algorithm</a:t>
            </a:r>
            <a:r>
              <a:rPr lang="ja-JP" altLang="en-US" dirty="0"/>
              <a:t> </a:t>
            </a:r>
            <a:r>
              <a:rPr lang="en-US" altLang="ja-JP" dirty="0" smtClean="0"/>
              <a:t>(The first computer!)</a:t>
            </a:r>
          </a:p>
          <a:p>
            <a:pPr marL="61722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/>
              <a:t>Thus, we need to run the algorithm 12576 </a:t>
            </a:r>
            <a:r>
              <a:rPr lang="ja-JP" altLang="en-US" dirty="0" smtClean="0"/>
              <a:t>ｘ　</a:t>
            </a:r>
            <a:r>
              <a:rPr lang="en-US" altLang="ja-JP" dirty="0" smtClean="0"/>
              <a:t>60</a:t>
            </a:r>
            <a:r>
              <a:rPr lang="ja-JP" altLang="en-US" dirty="0"/>
              <a:t> </a:t>
            </a:r>
            <a:r>
              <a:rPr lang="en-US" altLang="ja-JP" dirty="0" smtClean="0"/>
              <a:t>times</a:t>
            </a:r>
          </a:p>
          <a:p>
            <a:pPr marL="617220" lvl="2" indent="-342900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/>
              <a:t>Do it in parallel as far as possible !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/>
              <a:t>Reading:  </a:t>
            </a:r>
            <a:r>
              <a:rPr lang="ja-JP" altLang="en-US" dirty="0" smtClean="0"/>
              <a:t>暗号解読　</a:t>
            </a:r>
            <a:r>
              <a:rPr lang="en-US" altLang="ja-JP" dirty="0" smtClean="0"/>
              <a:t>The code book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Simon Singh</a:t>
            </a:r>
            <a:r>
              <a:rPr lang="ja-JP" altLang="en-US" dirty="0" smtClean="0"/>
              <a:t>）　</a:t>
            </a:r>
            <a:endParaRPr lang="en-US" altLang="ja-JP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5057606"/>
            <a:ext cx="1080120" cy="15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472608" cy="41044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885145"/>
            <a:ext cx="4470459" cy="29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kumimoji="1" lang="ja-JP" altLang="en-US" dirty="0" smtClean="0"/>
              <a:t>　　　</a:t>
            </a:r>
            <a:r>
              <a:rPr lang="en-US" altLang="ja-JP" dirty="0" smtClean="0"/>
              <a:t>How to utilize the information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8" y="2033464"/>
            <a:ext cx="8640960" cy="482453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Red-Blue hat puzzle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(NY times 2009/3/23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100 students ware red/blue hats and stand in a column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Each student can see the hats of students  ahead of him, but cannot see his own hat nor hats of students in his back </a:t>
            </a:r>
          </a:p>
          <a:p>
            <a:pPr lvl="1"/>
            <a:r>
              <a:rPr lang="en-US" altLang="ja-JP" dirty="0" smtClean="0"/>
              <a:t>Students call “red” or “blue” from the backmost one.</a:t>
            </a:r>
          </a:p>
          <a:p>
            <a:pPr lvl="1"/>
            <a:r>
              <a:rPr lang="en-US" altLang="ja-JP" dirty="0" smtClean="0"/>
              <a:t>A cookie is given for students to tell the correct color of his hat.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How to maximize the number of cookies</a:t>
            </a:r>
          </a:p>
          <a:p>
            <a:r>
              <a:rPr lang="en-US" altLang="ja-JP" dirty="0" smtClean="0"/>
              <a:t>The solution is easy in mathematics, but very useful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 basic idea to utilize information</a:t>
            </a:r>
          </a:p>
          <a:p>
            <a:pPr lvl="1"/>
            <a:r>
              <a:rPr lang="en-US" altLang="ja-JP" dirty="0" smtClean="0"/>
              <a:t>Leads to “error correcting code”  that is fundamental in information communication and data storage (such as music CD)</a:t>
            </a:r>
            <a:endParaRPr kumimoji="1" lang="en-US" altLang="ja-JP" dirty="0" smtClean="0"/>
          </a:p>
          <a:p>
            <a:pPr marL="274320" lvl="1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004432"/>
            <a:ext cx="4224164" cy="6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crcpress.com/coverimage/?isbn=9781568812014&amp;size=medium&amp;flat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239714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504" y="12140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How you can gain in casino?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1"/>
          </p:nvPr>
        </p:nvSpPr>
        <p:spPr>
          <a:xfrm>
            <a:off x="6379" y="1291656"/>
            <a:ext cx="9144000" cy="490063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You should guess red-black of cards</a:t>
            </a:r>
          </a:p>
          <a:p>
            <a:r>
              <a:rPr lang="en-US" altLang="ja-JP" dirty="0" smtClean="0"/>
              <a:t>The dealer shows the card one by one</a:t>
            </a:r>
          </a:p>
          <a:p>
            <a:pPr lvl="1"/>
            <a:r>
              <a:rPr kumimoji="1" lang="en-US" altLang="ja-JP" dirty="0"/>
              <a:t> </a:t>
            </a:r>
            <a:r>
              <a:rPr kumimoji="1" lang="en-US" altLang="ja-JP" dirty="0" smtClean="0"/>
              <a:t>26 red an 26 black cards to the end of the deck</a:t>
            </a:r>
          </a:p>
          <a:p>
            <a:r>
              <a:rPr lang="en-US" altLang="ja-JP" dirty="0" smtClean="0"/>
              <a:t>You have 10,000 yen and place the bet as you like</a:t>
            </a:r>
          </a:p>
          <a:p>
            <a:pPr lvl="1"/>
            <a:r>
              <a:rPr lang="en-US" altLang="ja-JP" dirty="0" smtClean="0"/>
              <a:t>You may just watch paying no fee</a:t>
            </a:r>
          </a:p>
          <a:p>
            <a:r>
              <a:rPr lang="en-US" altLang="ja-JP" dirty="0" smtClean="0"/>
              <a:t>You should “surely” gain as much as possible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Prepare for the “worst scenario”</a:t>
            </a:r>
          </a:p>
          <a:p>
            <a:pPr lvl="1"/>
            <a:r>
              <a:rPr lang="en-US" altLang="ja-JP" dirty="0" smtClean="0"/>
              <a:t>The dealer might choose the card as he likes</a:t>
            </a:r>
          </a:p>
          <a:p>
            <a:r>
              <a:rPr lang="en-US" altLang="ja-JP" dirty="0" smtClean="0"/>
              <a:t>You should pay 20,000 yen for the entrance fee</a:t>
            </a:r>
            <a:endParaRPr kumimoji="1" lang="en-US" altLang="ja-JP" dirty="0" smtClean="0"/>
          </a:p>
        </p:txBody>
      </p:sp>
      <p:pic>
        <p:nvPicPr>
          <p:cNvPr id="4098" name="Picture 2" descr="http://www.studio-fumina.com/archives/2008/09/images/s1256172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23" y="116632"/>
            <a:ext cx="2830507" cy="212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ow.dartmouth.edu/wp-content/uploads/2011/08/peter-wink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79" y="4857460"/>
            <a:ext cx="2202321" cy="162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The first strategy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r>
              <a:rPr lang="en-US" altLang="ja-JP" dirty="0" smtClean="0"/>
              <a:t>You count the card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(</a:t>
            </a:r>
            <a:r>
              <a:rPr lang="en-US" altLang="ja-JP" dirty="0" err="1" smtClean="0"/>
              <a:t>r,b</a:t>
            </a:r>
            <a:r>
              <a:rPr lang="en-US" altLang="ja-JP" dirty="0" smtClean="0"/>
              <a:t>)</a:t>
            </a:r>
            <a:r>
              <a:rPr lang="ja-JP" altLang="en-US" dirty="0" smtClean="0"/>
              <a:t>：　</a:t>
            </a:r>
            <a:r>
              <a:rPr lang="en-US" altLang="ja-JP" dirty="0" smtClean="0"/>
              <a:t>The pair of numbers of appearance of red and blue cards</a:t>
            </a:r>
            <a:endParaRPr kumimoji="1" lang="en-US" altLang="ja-JP" dirty="0" smtClean="0"/>
          </a:p>
          <a:p>
            <a:r>
              <a:rPr lang="en-US" altLang="ja-JP" dirty="0" smtClean="0"/>
              <a:t>Wait until the last card</a:t>
            </a:r>
          </a:p>
          <a:p>
            <a:pPr lvl="1"/>
            <a:r>
              <a:rPr lang="en-US" altLang="ja-JP" dirty="0" smtClean="0"/>
              <a:t>You know the color of the last card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You gain 10,000 yen</a:t>
            </a:r>
          </a:p>
          <a:p>
            <a:pPr lvl="2"/>
            <a:r>
              <a:rPr lang="en-US" altLang="ja-JP" dirty="0" smtClean="0"/>
              <a:t>(Unfortunately, less than the entrance fee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The second strategy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Wait until the last three cards</a:t>
            </a:r>
            <a:endParaRPr kumimoji="1" lang="en-US" altLang="ja-JP" dirty="0" smtClean="0"/>
          </a:p>
          <a:p>
            <a:r>
              <a:rPr lang="en-US" altLang="ja-JP" dirty="0" smtClean="0"/>
              <a:t>If the last three cards are all red (or all blue),  you are lucky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 You increase your money to 80,000 yen, thus gain 70,000 yen</a:t>
            </a:r>
          </a:p>
          <a:p>
            <a:r>
              <a:rPr lang="en-US" altLang="ja-JP" dirty="0" smtClean="0"/>
              <a:t>What happens if the rest are (2,1) (two red, one black)</a:t>
            </a:r>
          </a:p>
          <a:p>
            <a:r>
              <a:rPr lang="en-US" altLang="ja-JP" dirty="0" smtClean="0"/>
              <a:t>Try to bet 3000 yen for red.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If you win, you have</a:t>
            </a:r>
            <a:r>
              <a:rPr lang="ja-JP" altLang="en-US" dirty="0"/>
              <a:t> </a:t>
            </a:r>
            <a:r>
              <a:rPr lang="en-US" altLang="ja-JP" dirty="0" smtClean="0"/>
              <a:t>13000 yen in hand </a:t>
            </a:r>
          </a:p>
          <a:p>
            <a:pPr lvl="2"/>
            <a:r>
              <a:rPr lang="en-US" altLang="ja-JP" dirty="0" smtClean="0"/>
              <a:t>Watch once, and bet to the last card </a:t>
            </a:r>
            <a:r>
              <a:rPr lang="en-US" altLang="ja-JP" dirty="0" smtClean="0">
                <a:sym typeface="Wingdings" panose="05000000000000000000" pitchFamily="2" charset="2"/>
              </a:rPr>
              <a:t> 26000 yen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If you lose, you have 7000 yen in hand</a:t>
            </a:r>
          </a:p>
          <a:p>
            <a:pPr lvl="1"/>
            <a:r>
              <a:rPr lang="en-US" altLang="ja-JP" dirty="0" smtClean="0"/>
              <a:t>Both the remaining cards are red, and you can double it twice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You will have 28000 yen</a:t>
            </a:r>
          </a:p>
          <a:p>
            <a:r>
              <a:rPr lang="en-US" altLang="ja-JP" dirty="0" smtClean="0"/>
              <a:t>Take balance, and bet </a:t>
            </a:r>
            <a:r>
              <a:rPr lang="ja-JP" altLang="en-US" dirty="0" smtClean="0"/>
              <a:t>１００００</a:t>
            </a:r>
            <a:r>
              <a:rPr lang="en-US" altLang="ja-JP" dirty="0" smtClean="0"/>
              <a:t>/</a:t>
            </a:r>
            <a:r>
              <a:rPr lang="ja-JP" altLang="en-US" dirty="0" smtClean="0"/>
              <a:t>３ </a:t>
            </a:r>
            <a:r>
              <a:rPr lang="en-US" altLang="ja-JP" dirty="0" smtClean="0"/>
              <a:t>yen</a:t>
            </a:r>
          </a:p>
          <a:p>
            <a:pPr lvl="1"/>
            <a:r>
              <a:rPr lang="ja-JP" altLang="en-US" dirty="0" smtClean="0"/>
              <a:t>　</a:t>
            </a:r>
            <a:r>
              <a:rPr lang="en-US" altLang="ja-JP" dirty="0" smtClean="0"/>
              <a:t>You surely have </a:t>
            </a:r>
            <a:r>
              <a:rPr lang="ja-JP" altLang="en-US" dirty="0" smtClean="0"/>
              <a:t>８００００</a:t>
            </a:r>
            <a:r>
              <a:rPr lang="en-US" altLang="ja-JP" dirty="0" smtClean="0"/>
              <a:t>/3 = 26666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en-US" altLang="ja-JP" dirty="0" smtClean="0"/>
              <a:t>Gain is 16666 yen, not enough for the entrance fee</a:t>
            </a:r>
          </a:p>
          <a:p>
            <a:pPr lvl="2">
              <a:buNone/>
            </a:pP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284984"/>
            <a:ext cx="4392488" cy="4392488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3132"/>
            <a:ext cx="8229600" cy="990600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r>
              <a:rPr lang="en-US" altLang="ja-JP" dirty="0" smtClean="0"/>
              <a:t>Math from life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504" y="1143000"/>
            <a:ext cx="8229600" cy="538134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Euclid (BC 3xx?—2xx?)  </a:t>
            </a:r>
          </a:p>
          <a:p>
            <a:pPr lvl="1"/>
            <a:r>
              <a:rPr lang="en-US" altLang="ja-JP" dirty="0" smtClean="0"/>
              <a:t>Congruence, Angles, Area, Volume</a:t>
            </a:r>
          </a:p>
          <a:p>
            <a:pPr lvl="1"/>
            <a:r>
              <a:rPr lang="en-US" altLang="ja-JP" dirty="0" smtClean="0"/>
              <a:t>Elements of Geometry </a:t>
            </a:r>
          </a:p>
          <a:p>
            <a:pPr lvl="1"/>
            <a:r>
              <a:rPr lang="en-US" altLang="ja-JP" dirty="0" smtClean="0"/>
              <a:t>Why they are necessary in life?</a:t>
            </a:r>
          </a:p>
          <a:p>
            <a:r>
              <a:rPr lang="en-US" altLang="ja-JP" dirty="0" smtClean="0"/>
              <a:t>Computation in Ancient Greece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Computation by Ruler and </a:t>
            </a:r>
            <a:r>
              <a:rPr lang="en-US" altLang="ja-JP" dirty="0" err="1" smtClean="0"/>
              <a:t>Compus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Addition, Multiplication, Subtraction, Division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Can you draw a square of area 2?</a:t>
            </a:r>
          </a:p>
          <a:p>
            <a:pPr lvl="2"/>
            <a:r>
              <a:rPr lang="en-US" altLang="ja-JP" dirty="0" smtClean="0"/>
              <a:t>Pythagorean theorem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Can you draw a cube of  volume 2?</a:t>
            </a:r>
          </a:p>
          <a:p>
            <a:pPr lvl="2"/>
            <a:r>
              <a:rPr lang="en-US" altLang="ja-JP" dirty="0" smtClean="0"/>
              <a:t>Volume doubling problem</a:t>
            </a:r>
          </a:p>
          <a:p>
            <a:pPr lvl="2"/>
            <a:r>
              <a:rPr lang="en-US" altLang="ja-JP" dirty="0" smtClean="0"/>
              <a:t>Took 2000 years to solve, and develop mathematics</a:t>
            </a:r>
          </a:p>
          <a:p>
            <a:pPr lvl="2"/>
            <a:r>
              <a:rPr lang="en-US" altLang="ja-JP" dirty="0" smtClean="0"/>
              <a:t>Galois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1811-1832</a:t>
            </a:r>
            <a:r>
              <a:rPr lang="ja-JP" altLang="en-US" dirty="0" smtClean="0"/>
              <a:t>） </a:t>
            </a:r>
            <a:r>
              <a:rPr lang="en-US" altLang="ja-JP" dirty="0" smtClean="0"/>
              <a:t>theory to solve it</a:t>
            </a:r>
          </a:p>
          <a:p>
            <a:pPr lvl="3"/>
            <a:r>
              <a:rPr lang="en-US" altLang="ja-JP" dirty="0" smtClean="0"/>
              <a:t>Invented math for computers: Group, Finite Field</a:t>
            </a:r>
            <a:r>
              <a:rPr lang="ja-JP" altLang="en-US" dirty="0"/>
              <a:t> </a:t>
            </a:r>
            <a:endParaRPr lang="en-US" altLang="ja-JP" dirty="0" smtClean="0"/>
          </a:p>
          <a:p>
            <a:pPr marL="594360" lvl="2" indent="0">
              <a:buNone/>
            </a:pP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602" y="1842131"/>
            <a:ext cx="2659964" cy="209780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428602" y="3442874"/>
            <a:ext cx="26892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Archimedes:</a:t>
            </a:r>
          </a:p>
          <a:p>
            <a:r>
              <a:rPr lang="en-US" altLang="ja-JP" dirty="0" smtClean="0"/>
              <a:t> Do not stump my circle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2420" y="591033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Whom the Gods love</a:t>
            </a:r>
            <a:endParaRPr kumimoji="1" lang="ja-JP" altLang="en-US" sz="24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354" y="118106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third strategy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Wait for the last five cards.</a:t>
            </a:r>
            <a:endParaRPr kumimoji="1" lang="en-US" altLang="ja-JP" dirty="0" smtClean="0"/>
          </a:p>
          <a:p>
            <a:r>
              <a:rPr lang="en-US" altLang="ja-JP" dirty="0" smtClean="0"/>
              <a:t>Say,  3 red and 2 black cards remain</a:t>
            </a:r>
          </a:p>
          <a:p>
            <a:r>
              <a:rPr lang="en-US" altLang="ja-JP" dirty="0" smtClean="0"/>
              <a:t>How much you bet (to which color)</a:t>
            </a:r>
            <a:endParaRPr lang="en-US" altLang="ja-JP" dirty="0"/>
          </a:p>
          <a:p>
            <a:r>
              <a:rPr kumimoji="1" lang="en-US" altLang="ja-JP" dirty="0" smtClean="0"/>
              <a:t>How much you can gain?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Can you design a general strategy from the experiment?</a:t>
            </a:r>
          </a:p>
          <a:p>
            <a:pPr lvl="1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If we do not care the risk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Just consider the expectation </a:t>
            </a:r>
          </a:p>
          <a:p>
            <a:r>
              <a:rPr lang="ja-JP" altLang="en-US" dirty="0" smtClean="0"/>
              <a:t>　「</a:t>
            </a:r>
            <a:r>
              <a:rPr lang="en-US" altLang="ja-JP" dirty="0" smtClean="0"/>
              <a:t>ALL-IN</a:t>
            </a:r>
            <a:r>
              <a:rPr lang="ja-JP" altLang="en-US" dirty="0" smtClean="0"/>
              <a:t>」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Fix one possible sequence of 52 cards (26 red, 26 black) </a:t>
            </a:r>
          </a:p>
          <a:p>
            <a:pPr lvl="1"/>
            <a:r>
              <a:rPr lang="en-US" altLang="ja-JP" dirty="0" smtClean="0"/>
              <a:t>Bet all you have according to the sequence</a:t>
            </a:r>
          </a:p>
          <a:p>
            <a:pPr lvl="1"/>
            <a:r>
              <a:rPr lang="en-US" altLang="ja-JP" dirty="0" smtClean="0"/>
              <a:t>You will have astronomical money if you win</a:t>
            </a:r>
          </a:p>
          <a:p>
            <a:pPr lvl="1"/>
            <a:r>
              <a:rPr lang="ja-JP" altLang="en-US" dirty="0" smtClean="0"/>
              <a:t>　２</a:t>
            </a:r>
            <a:r>
              <a:rPr lang="en-US" altLang="ja-JP" baseline="30000" dirty="0" smtClean="0"/>
              <a:t>52</a:t>
            </a:r>
            <a:r>
              <a:rPr lang="ja-JP" altLang="en-US" dirty="0" smtClean="0"/>
              <a:t>　</a:t>
            </a:r>
            <a:r>
              <a:rPr lang="en-US" altLang="ja-JP" dirty="0" smtClean="0"/>
              <a:t>x 10000 yen</a:t>
            </a:r>
            <a:r>
              <a:rPr lang="ja-JP" altLang="en-US" dirty="0" smtClean="0"/>
              <a:t>：　</a:t>
            </a:r>
            <a:r>
              <a:rPr lang="en-US" altLang="ja-JP" dirty="0" smtClean="0"/>
              <a:t>60,000,000,000,000,000,000 yen</a:t>
            </a:r>
          </a:p>
          <a:p>
            <a:pPr lvl="1"/>
            <a:r>
              <a:rPr lang="en-US" altLang="ja-JP" dirty="0" smtClean="0"/>
              <a:t>Expectation: divide by the number of combinations</a:t>
            </a:r>
          </a:p>
          <a:p>
            <a:pPr lvl="1"/>
            <a:r>
              <a:rPr lang="ja-JP" altLang="en-US" dirty="0"/>
              <a:t>２</a:t>
            </a:r>
            <a:r>
              <a:rPr lang="en-US" altLang="ja-JP" baseline="30000" dirty="0"/>
              <a:t>52</a:t>
            </a:r>
            <a:r>
              <a:rPr lang="ja-JP" altLang="en-US" dirty="0"/>
              <a:t>　</a:t>
            </a:r>
            <a:r>
              <a:rPr lang="en-US" altLang="ja-JP" dirty="0" smtClean="0"/>
              <a:t>/</a:t>
            </a:r>
            <a:r>
              <a:rPr lang="ja-JP" altLang="en-US" dirty="0" smtClean="0"/>
              <a:t>　</a:t>
            </a:r>
            <a:r>
              <a:rPr lang="en-US" altLang="ja-JP" sz="2400" baseline="-25000" dirty="0"/>
              <a:t> </a:t>
            </a:r>
            <a:r>
              <a:rPr lang="en-US" altLang="ja-JP" sz="2400" baseline="-25000" dirty="0" smtClean="0"/>
              <a:t>52</a:t>
            </a:r>
            <a:r>
              <a:rPr lang="en-US" altLang="ja-JP" sz="2400" dirty="0" smtClean="0"/>
              <a:t>C</a:t>
            </a:r>
            <a:r>
              <a:rPr lang="en-US" altLang="ja-JP" sz="2400" baseline="-25000" dirty="0" smtClean="0"/>
              <a:t>26</a:t>
            </a:r>
            <a:r>
              <a:rPr lang="ja-JP" altLang="en-US" sz="2400" baseline="-25000" dirty="0" smtClean="0"/>
              <a:t>　　　</a:t>
            </a:r>
            <a:endParaRPr lang="en-US" altLang="ja-JP" sz="2400" baseline="-25000" dirty="0" smtClean="0"/>
          </a:p>
          <a:p>
            <a:pPr lvl="1"/>
            <a:r>
              <a:rPr lang="en-US" altLang="ja-JP" sz="2400" dirty="0" smtClean="0"/>
              <a:t>This is much larger than 1</a:t>
            </a:r>
          </a:p>
          <a:p>
            <a:r>
              <a:rPr lang="en-US" altLang="ja-JP" sz="2700" dirty="0"/>
              <a:t> </a:t>
            </a:r>
            <a:r>
              <a:rPr lang="en-US" altLang="ja-JP" sz="2700" dirty="0" smtClean="0"/>
              <a:t>Impossible to do (since, the casino bankrupts)</a:t>
            </a:r>
          </a:p>
          <a:p>
            <a:r>
              <a:rPr lang="en-US" altLang="ja-JP" dirty="0" smtClean="0"/>
              <a:t>Risk hedge:  Turn gamble to “safe” investment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1538" y="228600"/>
            <a:ext cx="73168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 smtClean="0"/>
              <a:t>How large 2</a:t>
            </a:r>
            <a:r>
              <a:rPr lang="en-US" altLang="ja-JP" sz="3600" baseline="30000" dirty="0" smtClean="0"/>
              <a:t>52</a:t>
            </a:r>
            <a:r>
              <a:rPr lang="ja-JP" altLang="en-US" sz="3600" dirty="0"/>
              <a:t>　</a:t>
            </a:r>
            <a:r>
              <a:rPr lang="en-US" altLang="ja-JP" sz="3600" dirty="0"/>
              <a:t>÷ </a:t>
            </a:r>
            <a:r>
              <a:rPr lang="ja-JP" altLang="en-US" sz="3600" baseline="-25000" dirty="0" smtClean="0"/>
              <a:t>　</a:t>
            </a:r>
            <a:r>
              <a:rPr lang="en-US" altLang="ja-JP" sz="3600" baseline="-25000" dirty="0" smtClean="0"/>
              <a:t>52</a:t>
            </a:r>
            <a:r>
              <a:rPr lang="en-US" altLang="ja-JP" sz="3600" dirty="0" smtClean="0"/>
              <a:t>C</a:t>
            </a:r>
            <a:r>
              <a:rPr lang="en-US" altLang="ja-JP" sz="3600" baseline="-25000" dirty="0" smtClean="0"/>
              <a:t>26</a:t>
            </a:r>
            <a:r>
              <a:rPr lang="ja-JP" altLang="en-US" sz="3600" baseline="-25000" dirty="0"/>
              <a:t>　</a:t>
            </a:r>
            <a:r>
              <a:rPr lang="en-US" altLang="ja-JP" sz="3600" dirty="0" smtClean="0"/>
              <a:t>??</a:t>
            </a:r>
            <a:r>
              <a:rPr lang="ja-JP" altLang="en-US" sz="3600" baseline="-25000" dirty="0"/>
              <a:t>　</a:t>
            </a:r>
            <a:r>
              <a:rPr lang="ja-JP" altLang="en-US" sz="3600" baseline="-25000" dirty="0" smtClean="0"/>
              <a:t> </a:t>
            </a:r>
            <a:endParaRPr lang="en-US" altLang="ja-JP" sz="36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2212"/>
            <a:ext cx="925252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3200" baseline="-25000" dirty="0" smtClean="0"/>
              <a:t>　</a:t>
            </a:r>
            <a:r>
              <a:rPr lang="en-US" altLang="ja-JP" sz="3200" baseline="-25000" dirty="0" smtClean="0"/>
              <a:t>52</a:t>
            </a:r>
            <a:r>
              <a:rPr lang="en-US" altLang="ja-JP" sz="3200" dirty="0" smtClean="0"/>
              <a:t>C</a:t>
            </a:r>
            <a:r>
              <a:rPr lang="en-US" altLang="ja-JP" sz="3200" baseline="-25000" dirty="0" smtClean="0"/>
              <a:t>26</a:t>
            </a:r>
            <a:r>
              <a:rPr lang="ja-JP" altLang="en-US" sz="3200" baseline="-25000" dirty="0"/>
              <a:t>　</a:t>
            </a:r>
            <a:r>
              <a:rPr lang="ja-JP" altLang="en-US" sz="3200" dirty="0" smtClean="0"/>
              <a:t>≒　</a:t>
            </a:r>
            <a:r>
              <a:rPr lang="en-US" altLang="ja-JP" sz="3200" dirty="0" smtClean="0"/>
              <a:t>2</a:t>
            </a:r>
            <a:r>
              <a:rPr lang="en-US" altLang="ja-JP" sz="3200" baseline="30000" dirty="0" smtClean="0"/>
              <a:t>52</a:t>
            </a:r>
            <a:r>
              <a:rPr lang="ja-JP" altLang="en-US" sz="3200" dirty="0"/>
              <a:t>　</a:t>
            </a:r>
            <a:r>
              <a:rPr lang="en-US" altLang="ja-JP" sz="3200" dirty="0"/>
              <a:t>÷</a:t>
            </a:r>
            <a:r>
              <a:rPr lang="ja-JP" altLang="en-US" sz="3200" dirty="0"/>
              <a:t>　（</a:t>
            </a:r>
            <a:r>
              <a:rPr lang="en-US" altLang="ja-JP" sz="3200" dirty="0" smtClean="0"/>
              <a:t>26π</a:t>
            </a:r>
            <a:r>
              <a:rPr lang="ja-JP" altLang="en-US" sz="3200" dirty="0" smtClean="0"/>
              <a:t>）</a:t>
            </a:r>
            <a:r>
              <a:rPr lang="en-US" altLang="ja-JP" sz="3200" baseline="30000" dirty="0" smtClean="0"/>
              <a:t>0.5</a:t>
            </a:r>
            <a:r>
              <a:rPr lang="ja-JP" altLang="en-US" sz="3200" dirty="0" smtClean="0"/>
              <a:t>（</a:t>
            </a:r>
            <a:r>
              <a:rPr lang="en-US" altLang="ja-JP" sz="3200" dirty="0" smtClean="0"/>
              <a:t>Central limit theorem</a:t>
            </a:r>
            <a:r>
              <a:rPr lang="ja-JP" altLang="en-US" sz="3200" dirty="0" smtClean="0"/>
              <a:t>）</a:t>
            </a:r>
            <a:endParaRPr lang="ja-JP" altLang="en-US" sz="3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3200" dirty="0"/>
              <a:t>　</a:t>
            </a:r>
            <a:r>
              <a:rPr lang="en-US" altLang="ja-JP" sz="3200" dirty="0"/>
              <a:t> 2</a:t>
            </a:r>
            <a:r>
              <a:rPr lang="en-US" altLang="ja-JP" sz="3200" baseline="30000" dirty="0"/>
              <a:t>52</a:t>
            </a:r>
            <a:r>
              <a:rPr lang="ja-JP" altLang="en-US" sz="3200" dirty="0"/>
              <a:t>　</a:t>
            </a:r>
            <a:r>
              <a:rPr lang="en-US" altLang="ja-JP" sz="3200" dirty="0"/>
              <a:t>÷ </a:t>
            </a:r>
            <a:r>
              <a:rPr lang="ja-JP" altLang="en-US" sz="3200" baseline="-25000" dirty="0"/>
              <a:t>　</a:t>
            </a:r>
            <a:r>
              <a:rPr lang="en-US" altLang="ja-JP" sz="3200" baseline="-25000" dirty="0"/>
              <a:t>52</a:t>
            </a:r>
            <a:r>
              <a:rPr lang="en-US" altLang="ja-JP" sz="3200" dirty="0"/>
              <a:t>C</a:t>
            </a:r>
            <a:r>
              <a:rPr lang="en-US" altLang="ja-JP" sz="3200" baseline="-25000" dirty="0"/>
              <a:t>26 </a:t>
            </a:r>
            <a:r>
              <a:rPr lang="ja-JP" altLang="en-US" sz="3200" baseline="-25000" dirty="0" smtClean="0"/>
              <a:t>　</a:t>
            </a:r>
            <a:r>
              <a:rPr lang="ja-JP" altLang="en-US" sz="3200" dirty="0" smtClean="0"/>
              <a:t>≒ （</a:t>
            </a:r>
            <a:r>
              <a:rPr lang="en-US" altLang="ja-JP" sz="3200" dirty="0"/>
              <a:t>81.68</a:t>
            </a:r>
            <a:r>
              <a:rPr lang="ja-JP" altLang="en-US" sz="3200" dirty="0" smtClean="0"/>
              <a:t>）</a:t>
            </a:r>
            <a:r>
              <a:rPr lang="en-US" altLang="ja-JP" sz="3200" baseline="30000" dirty="0" smtClean="0"/>
              <a:t>0.5</a:t>
            </a:r>
            <a:r>
              <a:rPr lang="ja-JP" altLang="en-US" sz="3200" baseline="30000" dirty="0"/>
              <a:t>　</a:t>
            </a:r>
            <a:endParaRPr lang="ja-JP" altLang="en-US" sz="3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3200" dirty="0"/>
              <a:t>　 </a:t>
            </a:r>
            <a:r>
              <a:rPr lang="ja-JP" altLang="en-US" sz="3200" dirty="0" smtClean="0"/>
              <a:t>≒　</a:t>
            </a:r>
            <a:r>
              <a:rPr lang="en-US" altLang="ja-JP" sz="3200" dirty="0" smtClean="0"/>
              <a:t>9</a:t>
            </a:r>
            <a:endParaRPr lang="ja-JP" altLang="en-US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1224" y="3453224"/>
            <a:ext cx="8077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/>
              <a:t>You can compute faster than calculator</a:t>
            </a:r>
            <a:r>
              <a:rPr lang="ja-JP" altLang="en-US" dirty="0"/>
              <a:t>　　　　　　　　　　</a:t>
            </a:r>
            <a:endParaRPr lang="en-US" altLang="ja-JP" dirty="0" smtClean="0"/>
          </a:p>
          <a:p>
            <a:pPr algn="l">
              <a:spcBef>
                <a:spcPct val="50000"/>
              </a:spcBef>
            </a:pPr>
            <a:r>
              <a:rPr lang="en-US" altLang="ja-JP" dirty="0" smtClean="0"/>
              <a:t>R</a:t>
            </a:r>
            <a:r>
              <a:rPr lang="ja-JP" altLang="en-US" dirty="0" err="1"/>
              <a:t>．</a:t>
            </a:r>
            <a:r>
              <a:rPr lang="en-US" altLang="ja-JP" dirty="0"/>
              <a:t>P</a:t>
            </a:r>
            <a:r>
              <a:rPr lang="ja-JP" altLang="en-US" dirty="0" err="1"/>
              <a:t>．</a:t>
            </a:r>
            <a:r>
              <a:rPr lang="en-US" altLang="ja-JP" dirty="0"/>
              <a:t>Feynman</a:t>
            </a:r>
            <a:r>
              <a:rPr lang="ja-JP" altLang="en-US" dirty="0"/>
              <a:t>　“</a:t>
            </a:r>
            <a:r>
              <a:rPr lang="en-US" altLang="ja-JP" dirty="0"/>
              <a:t>Surely</a:t>
            </a:r>
            <a:r>
              <a:rPr lang="ja-JP" altLang="en-US" dirty="0"/>
              <a:t>　</a:t>
            </a:r>
            <a:r>
              <a:rPr lang="en-US" altLang="ja-JP" dirty="0"/>
              <a:t>You’re Joking, </a:t>
            </a:r>
            <a:r>
              <a:rPr lang="en-US" altLang="ja-JP" dirty="0" err="1"/>
              <a:t>Mr</a:t>
            </a:r>
            <a:r>
              <a:rPr lang="ja-JP" altLang="en-US" dirty="0" err="1"/>
              <a:t>．</a:t>
            </a:r>
            <a:r>
              <a:rPr lang="ja-JP" altLang="en-US" dirty="0"/>
              <a:t> </a:t>
            </a:r>
            <a:r>
              <a:rPr lang="en-US" altLang="ja-JP" dirty="0"/>
              <a:t>Feynman”</a:t>
            </a:r>
            <a:r>
              <a:rPr lang="ja-JP" altLang="en-US" dirty="0"/>
              <a:t>　　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6143" y="4653136"/>
            <a:ext cx="6019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dirty="0" smtClean="0"/>
              <a:t>Answer any computation problem in 60 second (within 10% error) if you imagine the problem in 10 second.</a:t>
            </a:r>
            <a:endParaRPr lang="ja-JP" altLang="en-US" dirty="0"/>
          </a:p>
          <a:p>
            <a:pPr algn="l">
              <a:spcBef>
                <a:spcPct val="50000"/>
              </a:spcBef>
            </a:pPr>
            <a:r>
              <a:rPr lang="en-US" altLang="ja-JP" sz="2000" dirty="0" smtClean="0"/>
              <a:t>Example: coefficient of</a:t>
            </a:r>
            <a:r>
              <a:rPr lang="ja-JP" altLang="en-US" sz="2000" dirty="0"/>
              <a:t>　</a:t>
            </a:r>
            <a:r>
              <a:rPr lang="en-US" altLang="ja-JP" sz="2000" dirty="0" smtClean="0"/>
              <a:t>x</a:t>
            </a:r>
            <a:r>
              <a:rPr lang="en-US" altLang="ja-JP" sz="2000" baseline="30000" dirty="0" smtClean="0"/>
              <a:t>10 </a:t>
            </a:r>
            <a:r>
              <a:rPr lang="en-US" altLang="ja-JP" sz="2000" dirty="0" smtClean="0"/>
              <a:t>of </a:t>
            </a:r>
            <a:r>
              <a:rPr lang="ja-JP" altLang="en-US" sz="2000" dirty="0" smtClean="0"/>
              <a:t>（</a:t>
            </a:r>
            <a:r>
              <a:rPr lang="en-US" altLang="ja-JP" sz="2000" dirty="0"/>
              <a:t>1</a:t>
            </a:r>
            <a:r>
              <a:rPr lang="ja-JP" altLang="en-US" sz="2000" dirty="0"/>
              <a:t>＋</a:t>
            </a:r>
            <a:r>
              <a:rPr lang="en-US" altLang="ja-JP" sz="2000" dirty="0"/>
              <a:t>x</a:t>
            </a:r>
            <a:r>
              <a:rPr lang="ja-JP" altLang="en-US" sz="2000" dirty="0"/>
              <a:t>）</a:t>
            </a:r>
            <a:r>
              <a:rPr lang="en-US" altLang="ja-JP" sz="2000" baseline="30000" dirty="0" smtClean="0"/>
              <a:t>20</a:t>
            </a:r>
            <a:endParaRPr lang="ja-JP" altLang="en-US" sz="2000" dirty="0"/>
          </a:p>
        </p:txBody>
      </p:sp>
      <p:pic>
        <p:nvPicPr>
          <p:cNvPr id="5122" name="Picture 2" descr="http://archidose.org/wp/wp-content/uploads/2011/05/feyn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15" y="3551256"/>
            <a:ext cx="2440799" cy="28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39" y="1783536"/>
            <a:ext cx="28003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5482952" cy="684312"/>
          </a:xfrm>
        </p:spPr>
        <p:txBody>
          <a:bodyPr/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nalysis of our game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0" y="684312"/>
            <a:ext cx="9036496" cy="5877272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Risk hedge of gambler’s method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Divide your money into all possible combinations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Run “All IN” in parallel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Aggregate the stake money</a:t>
            </a:r>
          </a:p>
          <a:p>
            <a:r>
              <a:rPr lang="en-US" altLang="ja-JP" dirty="0" smtClean="0"/>
              <a:t>How much you win</a:t>
            </a:r>
            <a:r>
              <a:rPr kumimoji="1" lang="en-US" altLang="ja-JP" dirty="0" smtClean="0"/>
              <a:t>→</a:t>
            </a:r>
            <a:r>
              <a:rPr lang="en-US" altLang="ja-JP" b="1" dirty="0" smtClean="0">
                <a:solidFill>
                  <a:srgbClr val="FF0000"/>
                </a:solidFill>
              </a:rPr>
              <a:t>80,000 yen 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ja-JP" b="1" dirty="0" smtClean="0">
                <a:solidFill>
                  <a:srgbClr val="FF0000"/>
                </a:solidFill>
              </a:rPr>
              <a:t>excluding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original 10,000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）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Show that this is equivalent to our previous strategy</a:t>
            </a:r>
            <a:r>
              <a:rPr kumimoji="1" lang="ja-JP" altLang="en-US" dirty="0" smtClean="0"/>
              <a:t>　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Turn mathematics into money: </a:t>
            </a:r>
            <a:r>
              <a:rPr lang="ja-JP" altLang="en-US" dirty="0"/>
              <a:t> </a:t>
            </a:r>
            <a:r>
              <a:rPr lang="en-US" altLang="ja-JP" dirty="0" smtClean="0"/>
              <a:t>Game Theory </a:t>
            </a:r>
          </a:p>
          <a:p>
            <a:pPr lvl="1"/>
            <a:r>
              <a:rPr lang="en-US" altLang="ja-JP" dirty="0" smtClean="0"/>
              <a:t>John von Neumann</a:t>
            </a:r>
            <a:r>
              <a:rPr lang="ja-JP" altLang="en-US" dirty="0"/>
              <a:t> </a:t>
            </a:r>
            <a:r>
              <a:rPr lang="en-US" altLang="ja-JP" dirty="0" smtClean="0"/>
              <a:t>: </a:t>
            </a:r>
            <a:r>
              <a:rPr lang="en-US" altLang="ja-JP" dirty="0"/>
              <a:t>C</a:t>
            </a:r>
            <a:r>
              <a:rPr lang="en-US" altLang="ja-JP" dirty="0" smtClean="0"/>
              <a:t>omputer architecture/algorithm/simulation, mathematics, quantum physics, meteorology(</a:t>
            </a:r>
            <a:r>
              <a:rPr lang="ja-JP" altLang="en-US" dirty="0" smtClean="0"/>
              <a:t>気象学）</a:t>
            </a:r>
            <a:r>
              <a:rPr lang="en-US" altLang="ja-JP" dirty="0" smtClean="0"/>
              <a:t>, nuclear bomb (Manhattan project) </a:t>
            </a:r>
          </a:p>
          <a:p>
            <a:r>
              <a:rPr lang="en-US" altLang="ja-JP" dirty="0" smtClean="0"/>
              <a:t>Mathematics is the most important technology</a:t>
            </a:r>
          </a:p>
          <a:p>
            <a:pPr lvl="1"/>
            <a:r>
              <a:rPr lang="en-US" altLang="ja-JP" dirty="0" smtClean="0"/>
              <a:t>Many of Nobel prize winners in Economics are mathematicians</a:t>
            </a:r>
          </a:p>
          <a:p>
            <a:pPr lvl="1"/>
            <a:r>
              <a:rPr kumimoji="1" lang="en-US" altLang="ja-JP" dirty="0" smtClean="0"/>
              <a:t>Mathematics is key to success in business and financial market</a:t>
            </a:r>
          </a:p>
          <a:p>
            <a:pPr lvl="1"/>
            <a:r>
              <a:rPr lang="en-US" altLang="ja-JP" dirty="0" smtClean="0"/>
              <a:t>Data Scientist: The sexiest job of the 21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century (Harvard Business Review 2012)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7170" name="Picture 2" descr="http://blog-imgs-27.fc2.com/r/e/a/realwave/Neuma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6830"/>
            <a:ext cx="2411759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258010"/>
            <a:ext cx="1966604" cy="196660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-324544" y="-243408"/>
            <a:ext cx="5976664" cy="6984776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endParaRPr kumimoji="1" lang="en-US" altLang="ja-JP" dirty="0"/>
          </a:p>
          <a:p>
            <a:pPr lvl="1"/>
            <a:r>
              <a:rPr lang="en-US" altLang="ja-JP" dirty="0" smtClean="0"/>
              <a:t>A</a:t>
            </a:r>
            <a:r>
              <a:rPr lang="ja-JP" altLang="en-US" dirty="0" smtClean="0"/>
              <a:t> </a:t>
            </a:r>
            <a:r>
              <a:rPr lang="en-US" altLang="ja-JP" dirty="0" smtClean="0"/>
              <a:t>beautiful</a:t>
            </a:r>
            <a:r>
              <a:rPr lang="ja-JP" altLang="en-US" dirty="0" smtClean="0"/>
              <a:t> </a:t>
            </a:r>
            <a:r>
              <a:rPr lang="en-US" altLang="ja-JP" dirty="0" smtClean="0"/>
              <a:t>Mind: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(2001)</a:t>
            </a:r>
          </a:p>
          <a:p>
            <a:pPr lvl="2"/>
            <a:r>
              <a:rPr lang="en-US" altLang="ja-JP" dirty="0" smtClean="0"/>
              <a:t>Academy prize winning movie </a:t>
            </a:r>
          </a:p>
          <a:p>
            <a:pPr lvl="2"/>
            <a:r>
              <a:rPr lang="en-US" altLang="ja-JP" dirty="0" smtClean="0"/>
              <a:t>John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Forbes Nash (1928-2015)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Fields medal candidate (</a:t>
            </a:r>
            <a:r>
              <a:rPr kumimoji="1" lang="en-US" altLang="ja-JP" dirty="0" smtClean="0"/>
              <a:t>manifold embedding and differential equations) but missed it</a:t>
            </a:r>
          </a:p>
          <a:p>
            <a:pPr lvl="2"/>
            <a:r>
              <a:rPr lang="en-US" altLang="ja-JP" dirty="0" smtClean="0"/>
              <a:t>Stopped publication after 1958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1994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Nobel prize </a:t>
            </a:r>
          </a:p>
          <a:p>
            <a:pPr lvl="3"/>
            <a:r>
              <a:rPr lang="en-US" altLang="ja-JP" dirty="0"/>
              <a:t>Equilibrium Points in N-person </a:t>
            </a:r>
            <a:r>
              <a:rPr lang="en-US" altLang="ja-JP" dirty="0" smtClean="0"/>
              <a:t>Games (1950)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2014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Abel award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(Highest prize in math)</a:t>
            </a:r>
          </a:p>
          <a:p>
            <a:pPr lvl="2"/>
            <a:r>
              <a:rPr lang="en-US" altLang="ja-JP" dirty="0" smtClean="0"/>
              <a:t>2015  Died by traffic accident (with his wife)</a:t>
            </a:r>
          </a:p>
          <a:p>
            <a:pPr lvl="1"/>
            <a:r>
              <a:rPr kumimoji="1" lang="en-US" altLang="ja-JP" dirty="0" smtClean="0"/>
              <a:t>The man who knew Infinity (2015)</a:t>
            </a:r>
          </a:p>
          <a:p>
            <a:pPr lvl="2"/>
            <a:r>
              <a:rPr kumimoji="1" lang="en-US" altLang="ja-JP" dirty="0" err="1" smtClean="0"/>
              <a:t>Srinivasa</a:t>
            </a:r>
            <a:r>
              <a:rPr kumimoji="1" lang="en-US" altLang="ja-JP" dirty="0" smtClean="0"/>
              <a:t> Ramanujan (1887 -1920)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 “real genius in mathematics” </a:t>
            </a:r>
          </a:p>
          <a:p>
            <a:pPr lvl="3"/>
            <a:r>
              <a:rPr lang="en-US" altLang="ja-JP" dirty="0"/>
              <a:t> </a:t>
            </a:r>
            <a:r>
              <a:rPr lang="en-US" altLang="ja-JP" dirty="0" smtClean="0"/>
              <a:t>Goddess inspires him formulas..  </a:t>
            </a:r>
          </a:p>
          <a:p>
            <a:pPr lvl="3"/>
            <a:r>
              <a:rPr lang="en-US" altLang="ja-JP" dirty="0" smtClean="0"/>
              <a:t>Needed 75 years to understand works given in his three notebooks </a:t>
            </a:r>
          </a:p>
          <a:p>
            <a:pPr lvl="3"/>
            <a:r>
              <a:rPr lang="en-US" altLang="ja-JP" dirty="0" smtClean="0"/>
              <a:t>Ramanujan’s “Lost notebook” is still miracle</a:t>
            </a:r>
          </a:p>
          <a:p>
            <a:pPr lvl="4"/>
            <a:r>
              <a:rPr lang="en-US" altLang="ja-JP" dirty="0" smtClean="0"/>
              <a:t>A series of papers by George Andrews et.al. (part IV in 2013)</a:t>
            </a:r>
          </a:p>
          <a:p>
            <a:pPr lvl="3"/>
            <a:r>
              <a:rPr lang="en-US" altLang="ja-JP" dirty="0" smtClean="0"/>
              <a:t>Ramanujan Graph: A key tool in computer algorithms and architecture</a:t>
            </a:r>
          </a:p>
          <a:p>
            <a:pPr lvl="2"/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249" y="9462"/>
            <a:ext cx="2124751" cy="32338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003" y="9462"/>
            <a:ext cx="1668778" cy="11247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715" y="4770945"/>
            <a:ext cx="1253827" cy="182640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468" y="3243286"/>
            <a:ext cx="2345830" cy="33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312" y="524283"/>
            <a:ext cx="4448074" cy="56243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">
            <a:off x="-5570" y="343964"/>
            <a:ext cx="4879061" cy="59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56137"/>
            <a:ext cx="7886700" cy="670142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Big </a:t>
            </a:r>
            <a:r>
              <a:rPr lang="en-US" altLang="ja-JP" dirty="0" smtClean="0"/>
              <a:t>Data and Math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Astronomy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620688"/>
            <a:ext cx="8326377" cy="6044734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天地明察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Tenchi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Meisatsu</a:t>
            </a:r>
            <a:r>
              <a:rPr lang="en-US" altLang="ja-JP" dirty="0"/>
              <a:t>)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　</a:t>
            </a:r>
            <a:r>
              <a:rPr lang="en-US" altLang="ja-JP" dirty="0" smtClean="0"/>
              <a:t>Harumi </a:t>
            </a:r>
            <a:r>
              <a:rPr lang="en-US" altLang="ja-JP" dirty="0" err="1" smtClean="0"/>
              <a:t>Shibukawa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渋川春海　</a:t>
            </a:r>
            <a:r>
              <a:rPr lang="en-US" altLang="ja-JP" dirty="0" smtClean="0"/>
              <a:t>1639-1735)</a:t>
            </a:r>
          </a:p>
          <a:p>
            <a:pPr lvl="2"/>
            <a:r>
              <a:rPr lang="en-US" altLang="ja-JP" dirty="0" smtClean="0"/>
              <a:t>Previous name:  </a:t>
            </a:r>
            <a:r>
              <a:rPr lang="en-US" altLang="ja-JP" dirty="0" err="1" smtClean="0"/>
              <a:t>Santetsu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Yasui</a:t>
            </a:r>
            <a:r>
              <a:rPr lang="en-US" altLang="ja-JP" dirty="0" smtClean="0"/>
              <a:t> (Professional Go player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　</a:t>
            </a:r>
            <a:r>
              <a:rPr lang="en-US" altLang="ja-JP" dirty="0" smtClean="0"/>
              <a:t>Fix Japanese </a:t>
            </a:r>
            <a:r>
              <a:rPr lang="en-US" altLang="ja-JP" dirty="0" err="1" smtClean="0"/>
              <a:t>callnder</a:t>
            </a:r>
            <a:r>
              <a:rPr lang="en-US" altLang="ja-JP" dirty="0" smtClean="0"/>
              <a:t> (after 1000 years)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　</a:t>
            </a:r>
            <a:r>
              <a:rPr lang="en-US" altLang="ja-JP" dirty="0" err="1" smtClean="0"/>
              <a:t>Callendar</a:t>
            </a:r>
            <a:r>
              <a:rPr lang="en-US" altLang="ja-JP" dirty="0" smtClean="0"/>
              <a:t> is important in life (agriculture, business)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　</a:t>
            </a:r>
            <a:r>
              <a:rPr lang="en-US" altLang="ja-JP" dirty="0" smtClean="0"/>
              <a:t>Use mathematics for astronomy data analysis</a:t>
            </a:r>
          </a:p>
          <a:p>
            <a:r>
              <a:rPr lang="en-US" altLang="ja-JP" dirty="0" smtClean="0"/>
              <a:t>Newton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1642</a:t>
            </a:r>
            <a:r>
              <a:rPr lang="ja-JP" altLang="en-US" dirty="0" smtClean="0"/>
              <a:t>－</a:t>
            </a:r>
            <a:r>
              <a:rPr lang="en-US" altLang="ja-JP" dirty="0" smtClean="0"/>
              <a:t>1727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Principia of mathematics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Prediction of Harry comet</a:t>
            </a:r>
            <a:r>
              <a:rPr lang="ja-JP" altLang="en-US" dirty="0" smtClean="0"/>
              <a:t>　（１６８２）</a:t>
            </a:r>
            <a:endParaRPr lang="en-US" altLang="ja-JP" dirty="0"/>
          </a:p>
          <a:p>
            <a:pPr lvl="1"/>
            <a:r>
              <a:rPr lang="en-US" altLang="ja-JP" dirty="0" smtClean="0"/>
              <a:t>Appearance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1758-9,1835,1910,1986,2061</a:t>
            </a:r>
          </a:p>
          <a:p>
            <a:pPr lvl="1"/>
            <a:r>
              <a:rPr lang="en-US" altLang="ja-JP" dirty="0" smtClean="0"/>
              <a:t>Differential Analysis for data analysis</a:t>
            </a:r>
          </a:p>
          <a:p>
            <a:r>
              <a:rPr lang="en-US" altLang="ja-JP" dirty="0" smtClean="0"/>
              <a:t>Gauss( </a:t>
            </a:r>
            <a:r>
              <a:rPr lang="en-US" altLang="ja-JP" dirty="0"/>
              <a:t>1777</a:t>
            </a:r>
            <a:r>
              <a:rPr lang="ja-JP" altLang="en-US" dirty="0" smtClean="0"/>
              <a:t>－</a:t>
            </a:r>
            <a:r>
              <a:rPr lang="en-US" altLang="ja-JP" dirty="0"/>
              <a:t>1855</a:t>
            </a:r>
            <a:r>
              <a:rPr lang="en-US" altLang="ja-JP" dirty="0" smtClean="0"/>
              <a:t>) invented math for statistics</a:t>
            </a:r>
          </a:p>
          <a:p>
            <a:pPr lvl="1"/>
            <a:r>
              <a:rPr lang="en-US" altLang="ja-JP" dirty="0" smtClean="0"/>
              <a:t>Prediction of Ceres asteroid</a:t>
            </a:r>
            <a:r>
              <a:rPr kumimoji="1" lang="ja-JP" altLang="en-US" dirty="0" smtClean="0"/>
              <a:t>　（</a:t>
            </a:r>
            <a:r>
              <a:rPr kumimoji="1" lang="en-US" altLang="ja-JP" dirty="0" smtClean="0"/>
              <a:t>1801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L</a:t>
            </a:r>
            <a:r>
              <a:rPr lang="en-US" altLang="ja-JP" dirty="0" smtClean="0"/>
              <a:t>east square method, Gaussian distribution, </a:t>
            </a:r>
            <a:r>
              <a:rPr lang="en-US" altLang="ja-JP" dirty="0" err="1" smtClean="0"/>
              <a:t>etc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Recent news on asteroid exploration</a:t>
            </a:r>
          </a:p>
          <a:p>
            <a:pPr lvl="2"/>
            <a:r>
              <a:rPr lang="en-US" altLang="ja-JP" dirty="0" smtClean="0"/>
              <a:t>Dawn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Explored Ceres (2007-2015, NASA)</a:t>
            </a:r>
          </a:p>
          <a:p>
            <a:pPr lvl="2"/>
            <a:r>
              <a:rPr kumimoji="1" lang="en-US" altLang="ja-JP" dirty="0" smtClean="0"/>
              <a:t>Itokawa returned from </a:t>
            </a:r>
            <a:r>
              <a:rPr kumimoji="1" lang="en-US" altLang="ja-JP" dirty="0" err="1" smtClean="0"/>
              <a:t>Hayabusa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Hayabusa</a:t>
            </a:r>
            <a:r>
              <a:rPr lang="en-US" altLang="ja-JP" dirty="0" smtClean="0"/>
              <a:t> </a:t>
            </a:r>
            <a:r>
              <a:rPr kumimoji="1" lang="ja-JP" altLang="en-US" dirty="0" smtClean="0"/>
              <a:t>ＩＩ　</a:t>
            </a:r>
            <a:r>
              <a:rPr lang="en-US" altLang="ja-JP" dirty="0" smtClean="0"/>
              <a:t>departed for </a:t>
            </a:r>
            <a:r>
              <a:rPr lang="en-US" altLang="ja-JP" dirty="0" err="1" smtClean="0"/>
              <a:t>Ryugu</a:t>
            </a:r>
            <a:r>
              <a:rPr kumimoji="1" lang="en-US" altLang="ja-JP" dirty="0" smtClean="0"/>
              <a:t>(2014)</a:t>
            </a:r>
          </a:p>
          <a:p>
            <a:r>
              <a:rPr lang="en-US" altLang="ja-JP" dirty="0" smtClean="0"/>
              <a:t>Mathematics as profession </a:t>
            </a:r>
          </a:p>
          <a:p>
            <a:pPr lvl="1"/>
            <a:r>
              <a:rPr lang="en-US" altLang="ja-JP" dirty="0" smtClean="0"/>
              <a:t>Above three were head of astronomical observatory</a:t>
            </a:r>
          </a:p>
          <a:p>
            <a:r>
              <a:rPr lang="en-US" altLang="ja-JP" dirty="0" err="1" smtClean="0"/>
              <a:t>Math+Data</a:t>
            </a:r>
            <a:r>
              <a:rPr lang="en-US" altLang="ja-JP" dirty="0" smtClean="0"/>
              <a:t>: Engine of our world now!</a:t>
            </a:r>
          </a:p>
          <a:p>
            <a:pPr marL="274320" lvl="1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37" y="708791"/>
            <a:ext cx="1203535" cy="168110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116" y="4360326"/>
            <a:ext cx="3379375" cy="16122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475" y="2436171"/>
            <a:ext cx="1379308" cy="101233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5157191"/>
            <a:ext cx="1118983" cy="79208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590" y="1510284"/>
            <a:ext cx="1349412" cy="90287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69" y="715964"/>
            <a:ext cx="1361431" cy="81389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9331" y="2448795"/>
            <a:ext cx="1345714" cy="161516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9412" y="3324982"/>
            <a:ext cx="1483936" cy="9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 rot="20702008">
            <a:off x="5617989" y="1404895"/>
            <a:ext cx="3853604" cy="542538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360" y="0"/>
            <a:ext cx="9145016" cy="752350"/>
          </a:xfrm>
        </p:spPr>
        <p:txBody>
          <a:bodyPr>
            <a:norm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9 Algorithms that changes the future</a:t>
            </a:r>
            <a:r>
              <a:rPr kumimoji="1" lang="ja-JP" altLang="en-US" dirty="0" smtClean="0"/>
              <a:t>　　　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708277"/>
            <a:ext cx="8928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Search Engine</a:t>
            </a:r>
            <a:r>
              <a:rPr lang="ja-JP" altLang="en-US" sz="2400" dirty="0" smtClean="0"/>
              <a:t>  </a:t>
            </a:r>
            <a:endParaRPr lang="en-US" altLang="ja-JP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Finding needles in the world’s biggest haystack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Page Rank</a:t>
            </a:r>
            <a:endParaRPr lang="en-US" altLang="ja-JP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Technology that launched 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Public-Key Cryptography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</a:t>
            </a:r>
            <a:r>
              <a:rPr lang="ja-JP" altLang="en-US" sz="2000" dirty="0" smtClean="0"/>
              <a:t>ｅｎｄｉｎｇ </a:t>
            </a:r>
            <a:r>
              <a:rPr lang="en-US" altLang="ja-JP" sz="2000" dirty="0" smtClean="0"/>
              <a:t>secrets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on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postcard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Error correcting code</a:t>
            </a:r>
            <a:r>
              <a:rPr kumimoji="1" lang="ja-JP" altLang="en-US" sz="2400" dirty="0" smtClean="0"/>
              <a:t>  　</a:t>
            </a:r>
            <a:endParaRPr kumimoji="1" lang="en-US" altLang="ja-JP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Mistakes that fix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Pattern recognition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Learning from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Data Compression</a:t>
            </a:r>
            <a:r>
              <a:rPr lang="ja-JP" altLang="en-US" sz="2400" dirty="0" smtClean="0"/>
              <a:t>　     </a:t>
            </a:r>
            <a:endParaRPr lang="en-US" altLang="ja-JP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Something from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 </a:t>
            </a:r>
            <a:r>
              <a:rPr lang="en-US" altLang="ja-JP" sz="2000" dirty="0" smtClean="0"/>
              <a:t>The quest for 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Digital Signature</a:t>
            </a:r>
            <a:r>
              <a:rPr lang="ja-JP" altLang="en-US" sz="2400" dirty="0" smtClean="0"/>
              <a:t>  </a:t>
            </a:r>
            <a:endParaRPr lang="en-US" altLang="ja-JP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Who </a:t>
            </a:r>
            <a:r>
              <a:rPr lang="en-US" altLang="ja-JP" sz="2000" b="1" i="1" dirty="0" smtClean="0"/>
              <a:t>really</a:t>
            </a:r>
            <a:r>
              <a:rPr lang="en-US" altLang="ja-JP" sz="2000" dirty="0" smtClean="0"/>
              <a:t> wrote this software?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What is computable?</a:t>
            </a:r>
          </a:p>
        </p:txBody>
      </p:sp>
    </p:spTree>
    <p:extLst>
      <p:ext uri="{BB962C8B-B14F-4D97-AF65-F5344CB8AC3E}">
        <p14:creationId xmlns:p14="http://schemas.microsoft.com/office/powerpoint/2010/main" val="21565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Numbering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Japan: fold the fingers</a:t>
            </a:r>
            <a:endParaRPr kumimoji="1" lang="en-US" altLang="ja-JP" dirty="0" smtClean="0"/>
          </a:p>
          <a:p>
            <a:r>
              <a:rPr lang="en-US" altLang="ja-JP" dirty="0" smtClean="0"/>
              <a:t>US-Europe: make the fingers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Problem</a:t>
            </a:r>
            <a:r>
              <a:rPr lang="ja-JP" altLang="en-US" dirty="0" smtClean="0"/>
              <a:t>： </a:t>
            </a:r>
            <a:r>
              <a:rPr lang="en-US" altLang="ja-JP" dirty="0" smtClean="0"/>
              <a:t>How far we can count by two hands?</a:t>
            </a:r>
            <a:endParaRPr kumimoji="1" lang="ja-JP" altLang="en-US" dirty="0"/>
          </a:p>
        </p:txBody>
      </p:sp>
      <p:pic>
        <p:nvPicPr>
          <p:cNvPr id="1026" name="Picture 2" descr="http://img2.blogs.yahoo.co.jp/ybi/1/3b/e1/nefs76122/folder/100308/img_100308_428685_4?12930266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5334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JJW3ebtJsdId41c13fy5b9hlisWOppUuMP_XhFUp1r5Ml6K6-VQ29VHP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1804174" cy="16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ds.exblog.jp/pds/1/200407/12/18/a0012318_124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05" y="3501008"/>
            <a:ext cx="6998967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What we can see in life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7624" y="1412776"/>
            <a:ext cx="2705100" cy="14001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12776"/>
            <a:ext cx="2143125" cy="21336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29000"/>
            <a:ext cx="3877246" cy="31881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87" y="3861048"/>
            <a:ext cx="427491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Exercise: Guessing a card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ja-JP" dirty="0" smtClean="0"/>
              <a:t>Alice</a:t>
            </a:r>
            <a:r>
              <a:rPr lang="ja-JP" altLang="en-US" dirty="0"/>
              <a:t> </a:t>
            </a:r>
            <a:r>
              <a:rPr lang="en-US" altLang="ja-JP" dirty="0" smtClean="0"/>
              <a:t>selects a card x  (among 52 candidates)</a:t>
            </a:r>
          </a:p>
          <a:p>
            <a:r>
              <a:rPr lang="en-US" altLang="ja-JP" dirty="0" smtClean="0"/>
              <a:t>Bob</a:t>
            </a:r>
            <a:r>
              <a:rPr lang="ja-JP" altLang="en-US" dirty="0"/>
              <a:t> </a:t>
            </a:r>
            <a:r>
              <a:rPr lang="en-US" altLang="ja-JP" dirty="0" smtClean="0"/>
              <a:t>asks Alice at most k times </a:t>
            </a:r>
          </a:p>
          <a:p>
            <a:r>
              <a:rPr lang="en-US" altLang="ja-JP" dirty="0" smtClean="0"/>
              <a:t>Alice answers Yes or No</a:t>
            </a:r>
            <a:r>
              <a:rPr lang="ja-JP" altLang="en-US" dirty="0"/>
              <a:t> </a:t>
            </a:r>
            <a:r>
              <a:rPr lang="en-US" altLang="ja-JP" dirty="0" smtClean="0"/>
              <a:t>without telling a lie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Question</a:t>
            </a:r>
            <a:r>
              <a:rPr lang="ja-JP" altLang="en-US" dirty="0" smtClean="0"/>
              <a:t>：　</a:t>
            </a:r>
            <a:r>
              <a:rPr lang="en-US" altLang="ja-JP" dirty="0"/>
              <a:t>C</a:t>
            </a:r>
            <a:r>
              <a:rPr lang="en-US" altLang="ja-JP" dirty="0" smtClean="0"/>
              <a:t>an Bob surely finds</a:t>
            </a:r>
            <a:r>
              <a:rPr lang="ja-JP" altLang="en-US" dirty="0" smtClean="0"/>
              <a:t>　</a:t>
            </a:r>
            <a:r>
              <a:rPr lang="en-US" altLang="ja-JP" b="1" i="1" dirty="0" smtClean="0"/>
              <a:t>x</a:t>
            </a:r>
            <a:r>
              <a:rPr lang="ja-JP" altLang="en-US" b="1" i="1" dirty="0"/>
              <a:t> </a:t>
            </a:r>
            <a:r>
              <a:rPr lang="ja-JP" altLang="en-US" b="1" i="1" dirty="0" smtClean="0"/>
              <a:t> </a:t>
            </a:r>
            <a:r>
              <a:rPr lang="en-US" altLang="ja-JP" dirty="0" smtClean="0"/>
              <a:t>?   How large k should be?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vide</a:t>
            </a:r>
            <a:r>
              <a:rPr lang="en-US" altLang="ja-JP" dirty="0"/>
              <a:t>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err="1" smtClean="0">
                <a:hlinkClick r:id="rId2"/>
              </a:rPr>
              <a:t>Cheko</a:t>
            </a:r>
            <a:r>
              <a:rPr lang="en-US" altLang="ja-JP" dirty="0" smtClean="0">
                <a:hlinkClick r:id="rId2"/>
              </a:rPr>
              <a:t> </a:t>
            </a:r>
            <a:r>
              <a:rPr lang="en-US" altLang="ja-JP" dirty="0" err="1" smtClean="0">
                <a:hlinkClick r:id="rId2"/>
              </a:rPr>
              <a:t>Asakawa</a:t>
            </a:r>
            <a:r>
              <a:rPr lang="en-US" altLang="ja-JP" dirty="0" smtClean="0">
                <a:hlinkClick r:id="rId2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8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What is “searching data”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892480" cy="472173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If you type </a:t>
            </a:r>
            <a:r>
              <a:rPr kumimoji="1" lang="ja-JP" altLang="en-US" dirty="0" smtClean="0"/>
              <a:t>“仙台” </a:t>
            </a:r>
            <a:r>
              <a:rPr kumimoji="1" lang="en-US" altLang="ja-JP" dirty="0" smtClean="0"/>
              <a:t>in a search engine. It will return about 100million hits of the web pages. How can it does?</a:t>
            </a:r>
          </a:p>
          <a:p>
            <a:pPr lvl="1"/>
            <a:r>
              <a:rPr lang="en-US" altLang="ja-JP" dirty="0" smtClean="0"/>
              <a:t>There are more than trillion webs = 1000,000,000,000</a:t>
            </a:r>
          </a:p>
          <a:p>
            <a:r>
              <a:rPr lang="en-US" altLang="ja-JP" dirty="0" smtClean="0"/>
              <a:t>Even the fastest computer cannot search such large number of web directly.</a:t>
            </a:r>
          </a:p>
          <a:p>
            <a:r>
              <a:rPr lang="en-US" altLang="ja-JP" dirty="0" smtClean="0"/>
              <a:t>Use the trick</a:t>
            </a:r>
          </a:p>
          <a:p>
            <a:pPr lvl="1"/>
            <a:r>
              <a:rPr kumimoji="1" lang="en-US" altLang="ja-JP" dirty="0" smtClean="0"/>
              <a:t>Card guessing</a:t>
            </a:r>
          </a:p>
          <a:p>
            <a:pPr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35" y="3140968"/>
            <a:ext cx="5202765" cy="315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3315</TotalTime>
  <Words>839</Words>
  <Application>Microsoft Office PowerPoint</Application>
  <PresentationFormat>画面に合わせる (4:3)</PresentationFormat>
  <Paragraphs>252</Paragraphs>
  <Slides>25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HG明朝E</vt:lpstr>
      <vt:lpstr>ＭＳ Ｐゴシック</vt:lpstr>
      <vt:lpstr>Arial</vt:lpstr>
      <vt:lpstr>Bookman Old Style</vt:lpstr>
      <vt:lpstr>Calibri</vt:lpstr>
      <vt:lpstr>Gill Sans MT</vt:lpstr>
      <vt:lpstr>Wingdings</vt:lpstr>
      <vt:lpstr>Wingdings 3</vt:lpstr>
      <vt:lpstr>アース</vt:lpstr>
      <vt:lpstr>Invitation to theoretical computer science</vt:lpstr>
      <vt:lpstr>　Math from life</vt:lpstr>
      <vt:lpstr>　Big Data and Math：Astronomy</vt:lpstr>
      <vt:lpstr> 9 Algorithms that changes the future　　　</vt:lpstr>
      <vt:lpstr>Numbering</vt:lpstr>
      <vt:lpstr>  What we can see in life</vt:lpstr>
      <vt:lpstr> Exercise: Guessing a card</vt:lpstr>
      <vt:lpstr>　　　A video</vt:lpstr>
      <vt:lpstr> What is “searching data”</vt:lpstr>
      <vt:lpstr>Indexing and Searching</vt:lpstr>
      <vt:lpstr>　　Information changes history</vt:lpstr>
      <vt:lpstr>　 Cryptography for Enigma</vt:lpstr>
      <vt:lpstr>PowerPoint プレゼンテーション</vt:lpstr>
      <vt:lpstr>　　Why decoding enigma is difficult</vt:lpstr>
      <vt:lpstr>PowerPoint プレゼンテーション</vt:lpstr>
      <vt:lpstr>　　　How to utilize the information</vt:lpstr>
      <vt:lpstr>How you can gain in casino?</vt:lpstr>
      <vt:lpstr> The first strategy</vt:lpstr>
      <vt:lpstr> The second strategy</vt:lpstr>
      <vt:lpstr>The third strategy</vt:lpstr>
      <vt:lpstr> If we do not care the risk</vt:lpstr>
      <vt:lpstr>PowerPoint プレゼンテーション</vt:lpstr>
      <vt:lpstr>Analysis of our game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理論計算機科学への招待</dc:title>
  <dc:creator>tokuyama</dc:creator>
  <cp:lastModifiedBy>徳山豪</cp:lastModifiedBy>
  <cp:revision>145</cp:revision>
  <cp:lastPrinted>2016-10-24T01:44:19Z</cp:lastPrinted>
  <dcterms:created xsi:type="dcterms:W3CDTF">2012-08-15T18:30:31Z</dcterms:created>
  <dcterms:modified xsi:type="dcterms:W3CDTF">2017-10-30T01:40:08Z</dcterms:modified>
</cp:coreProperties>
</file>