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72" r:id="rId18"/>
    <p:sldId id="275" r:id="rId19"/>
    <p:sldId id="273" r:id="rId20"/>
    <p:sldId id="274" r:id="rId21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3C5A4-F7E0-439A-B0C9-2C7CB4283552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E4322-BAE5-443D-A6FD-4C284AD127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1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6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2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92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1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4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71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4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08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FCA8-280A-47B6-B7EC-CC0C93465980}" type="datetimeFigureOut">
              <a:rPr kumimoji="1" lang="ja-JP" altLang="en-US" smtClean="0"/>
              <a:t>2017/11/20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mind.com/blog/alphago-zero-learning-scratch/#gif-12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andanet.co.jp/igonyumon/03-0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learning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dirty="0" err="1" smtClean="0"/>
              <a:t>AlphaGo</a:t>
            </a:r>
            <a:r>
              <a:rPr lang="ja-JP" altLang="en-US" dirty="0"/>
              <a:t> </a:t>
            </a:r>
            <a:r>
              <a:rPr lang="en-US" altLang="ja-JP" dirty="0" smtClean="0"/>
              <a:t>and</a:t>
            </a:r>
            <a:r>
              <a:rPr lang="ja-JP" altLang="en-US" dirty="0"/>
              <a:t> </a:t>
            </a:r>
            <a:r>
              <a:rPr lang="en-US" altLang="ja-JP" dirty="0" smtClean="0"/>
              <a:t>learning</a:t>
            </a:r>
            <a:r>
              <a:rPr lang="ja-JP" altLang="en-US" dirty="0"/>
              <a:t>  </a:t>
            </a:r>
            <a:r>
              <a:rPr lang="en-US" altLang="ja-JP" dirty="0" smtClean="0"/>
              <a:t>method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687" y="30611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Neural network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879" y="1119947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Represent nonlinear functions </a:t>
            </a:r>
            <a:endParaRPr lang="en-US" altLang="ja-JP" dirty="0"/>
          </a:p>
          <a:p>
            <a:r>
              <a:rPr lang="en-US" altLang="ja-JP" dirty="0" smtClean="0"/>
              <a:t>(nonlinear) node </a:t>
            </a:r>
            <a:r>
              <a:rPr kumimoji="1" lang="en-US" altLang="ja-JP" dirty="0" smtClean="0"/>
              <a:t>functions </a:t>
            </a:r>
          </a:p>
          <a:p>
            <a:pPr lvl="1"/>
            <a:r>
              <a:rPr lang="en-US" altLang="ja-JP" dirty="0" smtClean="0"/>
              <a:t>Threshold function (step function)</a:t>
            </a:r>
          </a:p>
          <a:p>
            <a:pPr lvl="2"/>
            <a:r>
              <a:rPr lang="en-US" altLang="ja-JP" dirty="0" smtClean="0"/>
              <a:t>If the incoming value exceeds a threshold, it becomes 1, otherwise 0</a:t>
            </a:r>
          </a:p>
          <a:p>
            <a:pPr lvl="1"/>
            <a:r>
              <a:rPr kumimoji="1" lang="en-US" altLang="ja-JP" dirty="0" smtClean="0"/>
              <a:t>Sigmoid function</a:t>
            </a:r>
          </a:p>
          <a:p>
            <a:r>
              <a:rPr lang="en-US" altLang="ja-JP" dirty="0" smtClean="0"/>
              <a:t>Node functions are fixed</a:t>
            </a:r>
          </a:p>
          <a:p>
            <a:r>
              <a:rPr lang="en-US" altLang="ja-JP" dirty="0" smtClean="0"/>
              <a:t>Edge weights are “learned by data”</a:t>
            </a:r>
          </a:p>
          <a:p>
            <a:pPr lvl="1"/>
            <a:r>
              <a:rPr lang="en-US" altLang="ja-JP" dirty="0" smtClean="0"/>
              <a:t>Back propagation algorithms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02" y="2445510"/>
            <a:ext cx="6185038" cy="4183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19" y="107605"/>
            <a:ext cx="4399260" cy="21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261" y="2091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Convolutional Neural Network (CNN)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35" y="3929581"/>
            <a:ext cx="7386217" cy="24811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73" y="3929581"/>
            <a:ext cx="3044709" cy="24381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9235" y="1093303"/>
            <a:ext cx="10750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Good for image recognition</a:t>
            </a:r>
            <a:endParaRPr kumimoji="1"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Input:  A vector forming in the shape of rectangular array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K-</a:t>
            </a:r>
            <a:r>
              <a:rPr lang="en-US" altLang="ja-JP" sz="3200" dirty="0" err="1" smtClean="0"/>
              <a:t>th</a:t>
            </a:r>
            <a:r>
              <a:rPr lang="en-US" altLang="ja-JP" sz="3200" dirty="0" smtClean="0"/>
              <a:t> layer node:  A template set of smaller arrays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F</a:t>
            </a:r>
            <a:r>
              <a:rPr lang="en-US" altLang="ja-JP" sz="3200" dirty="0" smtClean="0"/>
              <a:t>eature vectors of textures, shape, direction, </a:t>
            </a:r>
            <a:r>
              <a:rPr lang="en-US" altLang="ja-JP" sz="3200" dirty="0" err="1" smtClean="0"/>
              <a:t>etc</a:t>
            </a:r>
            <a:endParaRPr lang="en-US" altLang="ja-JP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Compute the matching function of input and templates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6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485" y="-3074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Go game as image processing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485" y="1362349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 What </a:t>
            </a:r>
            <a:r>
              <a:rPr lang="en-US" altLang="ja-JP" dirty="0" smtClean="0"/>
              <a:t>are </a:t>
            </a:r>
            <a:r>
              <a:rPr kumimoji="1" lang="en-US" altLang="ja-JP" dirty="0" smtClean="0"/>
              <a:t>good moves?</a:t>
            </a:r>
          </a:p>
          <a:p>
            <a:r>
              <a:rPr lang="en-US" altLang="ja-JP" dirty="0" smtClean="0"/>
              <a:t>Easy cases for human/machine</a:t>
            </a:r>
          </a:p>
          <a:p>
            <a:pPr lvl="1"/>
            <a:r>
              <a:rPr lang="en-US" altLang="ja-JP" dirty="0" smtClean="0"/>
              <a:t>Capturing opponent’s stones</a:t>
            </a:r>
          </a:p>
          <a:p>
            <a:pPr lvl="2"/>
            <a:r>
              <a:rPr kumimoji="1" lang="en-US" altLang="ja-JP" dirty="0" smtClean="0"/>
              <a:t>Local and </a:t>
            </a:r>
            <a:r>
              <a:rPr lang="en-US" altLang="ja-JP" dirty="0" smtClean="0"/>
              <a:t>featured </a:t>
            </a:r>
            <a:r>
              <a:rPr kumimoji="1" lang="en-US" altLang="ja-JP" dirty="0" smtClean="0"/>
              <a:t>patterns</a:t>
            </a:r>
          </a:p>
          <a:p>
            <a:pPr lvl="2"/>
            <a:r>
              <a:rPr lang="en-US" altLang="ja-JP" dirty="0" smtClean="0"/>
              <a:t>Ladder (</a:t>
            </a:r>
            <a:r>
              <a:rPr kumimoji="1" lang="en-US" altLang="ja-JP" dirty="0" smtClean="0"/>
              <a:t>Local but global)</a:t>
            </a:r>
          </a:p>
          <a:p>
            <a:pPr lvl="1"/>
            <a:r>
              <a:rPr lang="en-US" altLang="ja-JP" dirty="0" smtClean="0"/>
              <a:t>Guarding territory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Jyoseki</a:t>
            </a:r>
            <a:r>
              <a:rPr kumimoji="1" lang="en-US" altLang="ja-JP" dirty="0" smtClean="0"/>
              <a:t>” </a:t>
            </a:r>
          </a:p>
          <a:p>
            <a:pPr lvl="2"/>
            <a:r>
              <a:rPr lang="en-US" altLang="ja-JP" dirty="0" smtClean="0"/>
              <a:t>Frequent patterns developed by human (2500 years history)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104" y="486186"/>
            <a:ext cx="1835652" cy="22514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876" y="421687"/>
            <a:ext cx="1822419" cy="23064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98" y="1173610"/>
            <a:ext cx="1609725" cy="14954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259" y="3042922"/>
            <a:ext cx="2193250" cy="16288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37" y="2887236"/>
            <a:ext cx="2165077" cy="17844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470" y="4971386"/>
            <a:ext cx="2776330" cy="1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Global pattern recognition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  Opening pattern</a:t>
            </a:r>
            <a:r>
              <a:rPr lang="en-US" altLang="ja-JP" dirty="0" smtClean="0"/>
              <a:t>s </a:t>
            </a:r>
          </a:p>
          <a:p>
            <a:pPr lvl="1"/>
            <a:r>
              <a:rPr lang="en-US" altLang="ja-JP" dirty="0" smtClean="0"/>
              <a:t>What is the value of move 7</a:t>
            </a:r>
          </a:p>
          <a:p>
            <a:pPr lvl="2"/>
            <a:r>
              <a:rPr lang="en-US" altLang="ja-JP" dirty="0" smtClean="0"/>
              <a:t>A decent move</a:t>
            </a:r>
          </a:p>
          <a:p>
            <a:pPr lvl="2"/>
            <a:r>
              <a:rPr lang="en-US" altLang="ja-JP" dirty="0" smtClean="0"/>
              <a:t>Probably not the best move</a:t>
            </a:r>
          </a:p>
          <a:p>
            <a:pPr lvl="2"/>
            <a:r>
              <a:rPr lang="en-US" altLang="ja-JP" dirty="0" smtClean="0"/>
              <a:t>No one knows!</a:t>
            </a:r>
          </a:p>
          <a:p>
            <a:pPr lvl="1"/>
            <a:r>
              <a:rPr kumimoji="1" lang="en-US" altLang="ja-JP" dirty="0" smtClean="0"/>
              <a:t>Good evaluation function is hard to design</a:t>
            </a:r>
          </a:p>
          <a:p>
            <a:pPr lvl="1"/>
            <a:r>
              <a:rPr lang="en-US" altLang="ja-JP" dirty="0" smtClean="0"/>
              <a:t>But, good player feels</a:t>
            </a:r>
          </a:p>
          <a:p>
            <a:pPr lvl="2"/>
            <a:r>
              <a:rPr kumimoji="1" lang="en-US" altLang="ja-JP" dirty="0" smtClean="0"/>
              <a:t>This move is beautiful, thus should be nice!</a:t>
            </a:r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 G</a:t>
            </a:r>
            <a:r>
              <a:rPr lang="en-US" altLang="ja-JP" dirty="0" smtClean="0"/>
              <a:t>lobal features and local features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Similar to image processing</a:t>
            </a:r>
          </a:p>
          <a:p>
            <a:pPr lvl="1"/>
            <a:r>
              <a:rPr lang="en-US" altLang="ja-JP" dirty="0" smtClean="0"/>
              <a:t>Thus, CNN looks nice to use!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53" y="365125"/>
            <a:ext cx="4472133" cy="44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18661"/>
            <a:ext cx="7511144" cy="1325563"/>
          </a:xfrm>
        </p:spPr>
        <p:txBody>
          <a:bodyPr/>
          <a:lstStyle/>
          <a:p>
            <a:r>
              <a:rPr kumimoji="1" lang="en-US" altLang="ja-JP" dirty="0" smtClean="0"/>
              <a:t>  Humans evaluation (what I do)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1731" y="845309"/>
            <a:ext cx="10515600" cy="148410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Imagine expected variations</a:t>
            </a:r>
            <a:endParaRPr kumimoji="1" lang="en-US" altLang="ja-JP" dirty="0"/>
          </a:p>
          <a:p>
            <a:r>
              <a:rPr lang="en-US" altLang="ja-JP" dirty="0" smtClean="0"/>
              <a:t>Compare with games you know or think “even”</a:t>
            </a:r>
          </a:p>
          <a:p>
            <a:r>
              <a:rPr lang="en-US" altLang="ja-JP" dirty="0" smtClean="0"/>
              <a:t>Do relative evaluation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17" y="86830"/>
            <a:ext cx="3932583" cy="39440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917" y="2419538"/>
            <a:ext cx="4105844" cy="39553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0" y="2419538"/>
            <a:ext cx="3847272" cy="40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Small difference matters a lot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Fighting ! 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Death or alive</a:t>
            </a:r>
            <a:endParaRPr kumimoji="1" lang="en-US" altLang="ja-JP" dirty="0" smtClean="0"/>
          </a:p>
          <a:p>
            <a:r>
              <a:rPr lang="en-US" altLang="ja-JP" dirty="0" smtClean="0"/>
              <a:t>Different from image processing</a:t>
            </a:r>
          </a:p>
          <a:p>
            <a:pPr lvl="1"/>
            <a:r>
              <a:rPr kumimoji="1" lang="en-US" altLang="ja-JP" dirty="0" smtClean="0"/>
              <a:t>In image processing, small bit flips do not matter</a:t>
            </a:r>
          </a:p>
          <a:p>
            <a:pPr lvl="1"/>
            <a:r>
              <a:rPr lang="en-US" altLang="ja-JP" dirty="0" smtClean="0"/>
              <a:t>But in Go, small difference matters a lot.</a:t>
            </a:r>
          </a:p>
          <a:p>
            <a:pPr lvl="2"/>
            <a:r>
              <a:rPr kumimoji="1" lang="en-US" altLang="ja-JP" dirty="0" smtClean="0"/>
              <a:t>Ladder is a typical example.</a:t>
            </a:r>
          </a:p>
          <a:p>
            <a:r>
              <a:rPr lang="en-US" altLang="ja-JP" dirty="0" smtClean="0"/>
              <a:t>Thus, MCTS tree search is necessary</a:t>
            </a:r>
          </a:p>
          <a:p>
            <a:pPr lvl="1"/>
            <a:r>
              <a:rPr lang="en-US" altLang="ja-JP" dirty="0" smtClean="0"/>
              <a:t>Human players also do it!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7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Basic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 You can use CNN for the learning mechanism to give pattern matching of go position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p(</a:t>
            </a:r>
            <a:r>
              <a:rPr lang="en-US" altLang="ja-JP" dirty="0" err="1" smtClean="0"/>
              <a:t>a,s</a:t>
            </a:r>
            <a:r>
              <a:rPr lang="en-US" altLang="ja-JP" dirty="0" smtClean="0"/>
              <a:t>) :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move probability of a at the position s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v(s): the “value” of position s</a:t>
            </a:r>
          </a:p>
          <a:p>
            <a:pPr lvl="1"/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parameter θ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of  CNN</a:t>
            </a:r>
            <a:r>
              <a:rPr lang="ja-JP" altLang="en-US" dirty="0"/>
              <a:t> </a:t>
            </a:r>
            <a:r>
              <a:rPr lang="en-US" altLang="ja-JP" dirty="0" smtClean="0"/>
              <a:t>can be modified.</a:t>
            </a:r>
          </a:p>
          <a:p>
            <a:pPr lvl="1"/>
            <a:r>
              <a:rPr lang="en-US" altLang="ja-JP" dirty="0" smtClean="0"/>
              <a:t>f(s)= f </a:t>
            </a:r>
            <a:r>
              <a:rPr lang="en-US" altLang="ja-JP" baseline="-25000" dirty="0" smtClean="0"/>
              <a:t>θ</a:t>
            </a:r>
            <a:r>
              <a:rPr lang="en-US" altLang="ja-JP" dirty="0" smtClean="0"/>
              <a:t>(s) = (p(</a:t>
            </a:r>
            <a:r>
              <a:rPr lang="en-US" altLang="ja-JP" dirty="0" err="1" smtClean="0"/>
              <a:t>a,s</a:t>
            </a:r>
            <a:r>
              <a:rPr lang="en-US" altLang="ja-JP" dirty="0" smtClean="0"/>
              <a:t>), v(s)) depends on θ</a:t>
            </a:r>
          </a:p>
          <a:p>
            <a:r>
              <a:rPr lang="en-US" altLang="ja-JP" dirty="0" smtClean="0"/>
              <a:t>How to design the system?? (question to students)</a:t>
            </a:r>
          </a:p>
          <a:p>
            <a:pPr lvl="1"/>
            <a:r>
              <a:rPr lang="en-US" altLang="ja-JP" dirty="0" smtClean="0"/>
              <a:t>Supervised learning : </a:t>
            </a:r>
            <a:r>
              <a:rPr lang="en-US" altLang="ja-JP" dirty="0" err="1" smtClean="0"/>
              <a:t>AlphaGo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Utilize 160000 games in the database of strong human players</a:t>
            </a:r>
          </a:p>
          <a:p>
            <a:pPr lvl="1"/>
            <a:r>
              <a:rPr lang="en-US" altLang="ja-JP" dirty="0" smtClean="0"/>
              <a:t>Unsupervised learning : </a:t>
            </a:r>
            <a:r>
              <a:rPr lang="en-US" altLang="ja-JP" dirty="0" err="1" smtClean="0"/>
              <a:t>AlphaGo</a:t>
            </a:r>
            <a:r>
              <a:rPr lang="en-US" altLang="ja-JP" dirty="0" smtClean="0"/>
              <a:t> zero</a:t>
            </a:r>
          </a:p>
          <a:p>
            <a:pPr lvl="1"/>
            <a:r>
              <a:rPr lang="en-US" altLang="ja-JP" dirty="0" smtClean="0"/>
              <a:t>Reinforced learning -&gt; to make a weak learning system stronger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8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8017" y="169817"/>
            <a:ext cx="10515600" cy="920614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en-US" altLang="ja-JP" dirty="0" smtClean="0"/>
              <a:t>Short of data</a:t>
            </a:r>
            <a:r>
              <a:rPr kumimoji="1" lang="en-US" altLang="ja-JP" dirty="0" smtClean="0"/>
              <a:t> and two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497" y="1737361"/>
            <a:ext cx="11584577" cy="468956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Obstacle: short of data</a:t>
            </a:r>
          </a:p>
          <a:p>
            <a:pPr lvl="1"/>
            <a:r>
              <a:rPr lang="en-US" altLang="ja-JP" dirty="0" smtClean="0"/>
              <a:t>Human play data is too small compared with the number of possible positions</a:t>
            </a:r>
          </a:p>
          <a:p>
            <a:pPr lvl="1"/>
            <a:r>
              <a:rPr kumimoji="1" lang="en-US" altLang="ja-JP" dirty="0" smtClean="0"/>
              <a:t>Data of good players is too biased (only nearly tie positions are given)</a:t>
            </a:r>
          </a:p>
          <a:p>
            <a:pPr lvl="1"/>
            <a:r>
              <a:rPr lang="en-US" altLang="ja-JP" dirty="0" smtClean="0"/>
              <a:t>But, random data is not suitable, considering huge number of possibility</a:t>
            </a:r>
          </a:p>
          <a:p>
            <a:pPr lvl="1"/>
            <a:r>
              <a:rPr lang="en-US" altLang="ja-JP" dirty="0" smtClean="0"/>
              <a:t>So, we are short of data for the complete supervised learning </a:t>
            </a:r>
          </a:p>
          <a:p>
            <a:r>
              <a:rPr lang="en-US" altLang="ja-JP" dirty="0" smtClean="0"/>
              <a:t> </a:t>
            </a:r>
            <a:r>
              <a:rPr kumimoji="1" lang="en-US" altLang="ja-JP" dirty="0" smtClean="0"/>
              <a:t>So, we should make “good data” by using computer simulation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Solution 1.   Semi-supervised learning with “Simulation data with data assimilation” </a:t>
            </a:r>
          </a:p>
          <a:p>
            <a:pPr lvl="1"/>
            <a:r>
              <a:rPr kumimoji="1" lang="en-US" altLang="ja-JP" dirty="0" smtClean="0"/>
              <a:t>Solution 2.  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67060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817" y="32976"/>
            <a:ext cx="11523617" cy="9206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　</a:t>
            </a:r>
            <a:r>
              <a:rPr lang="en-US" altLang="ja-JP" dirty="0" err="1" smtClean="0"/>
              <a:t>AlphaGo</a:t>
            </a:r>
            <a:r>
              <a:rPr lang="en-US" altLang="ja-JP" dirty="0" smtClean="0"/>
              <a:t>: Semi-supervised learning with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817" y="493282"/>
            <a:ext cx="11863252" cy="636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Method:  A </a:t>
            </a:r>
            <a:r>
              <a:rPr lang="en-US" altLang="ja-JP" dirty="0"/>
              <a:t>kind of “data assimilation</a:t>
            </a:r>
            <a:r>
              <a:rPr lang="en-US" altLang="ja-JP" dirty="0" smtClean="0"/>
              <a:t>”. </a:t>
            </a:r>
            <a:endParaRPr kumimoji="1" lang="en-US" altLang="ja-JP" dirty="0" smtClean="0"/>
          </a:p>
          <a:p>
            <a:r>
              <a:rPr lang="en-US" altLang="ja-JP" dirty="0" smtClean="0"/>
              <a:t>Make a system to find the next move  (with probability), named policy network </a:t>
            </a:r>
          </a:p>
          <a:p>
            <a:pPr lvl="1"/>
            <a:r>
              <a:rPr lang="en-US" altLang="ja-JP" dirty="0" smtClean="0"/>
              <a:t>Learn 30,000,000 positions (170,000 games) of human professional (or near-professional) Go players to have an initial policy network</a:t>
            </a:r>
          </a:p>
          <a:p>
            <a:pPr lvl="1"/>
            <a:r>
              <a:rPr lang="en-US" altLang="ja-JP" dirty="0" smtClean="0"/>
              <a:t>Make “old version crones” of policy network, and play with them </a:t>
            </a:r>
          </a:p>
          <a:p>
            <a:pPr lvl="2"/>
            <a:r>
              <a:rPr lang="en-US" altLang="ja-JP" dirty="0"/>
              <a:t>D</a:t>
            </a:r>
            <a:r>
              <a:rPr kumimoji="1" lang="en-US" altLang="ja-JP" dirty="0" smtClean="0"/>
              <a:t>ivided into 10,000 stages </a:t>
            </a:r>
          </a:p>
          <a:p>
            <a:pPr lvl="2"/>
            <a:r>
              <a:rPr lang="en-US" altLang="ja-JP" dirty="0" smtClean="0"/>
              <a:t>In each stage, the player (which we want to educate) plays 128 games with randomly chosen players among its old versions.  </a:t>
            </a:r>
          </a:p>
          <a:p>
            <a:pPr lvl="2"/>
            <a:r>
              <a:rPr kumimoji="1" lang="en-US" altLang="ja-JP" dirty="0" smtClean="0"/>
              <a:t>Seeing the outcome at each </a:t>
            </a:r>
            <a:r>
              <a:rPr lang="en-US" altLang="ja-JP" dirty="0" smtClean="0"/>
              <a:t>position</a:t>
            </a:r>
            <a:r>
              <a:rPr kumimoji="1" lang="en-US" altLang="ja-JP" dirty="0" smtClean="0"/>
              <a:t>, tune the parameter of CNN </a:t>
            </a:r>
            <a:r>
              <a:rPr lang="en-US" altLang="ja-JP" dirty="0"/>
              <a:t>	</a:t>
            </a:r>
            <a:endParaRPr lang="en-US" altLang="ja-JP" dirty="0" smtClean="0"/>
          </a:p>
          <a:p>
            <a:r>
              <a:rPr lang="en-US" altLang="ja-JP" dirty="0" smtClean="0"/>
              <a:t>Make a value-network to show winning probability of each positions.</a:t>
            </a:r>
          </a:p>
          <a:p>
            <a:pPr lvl="2"/>
            <a:r>
              <a:rPr lang="en-US" altLang="ja-JP" dirty="0" smtClean="0"/>
              <a:t>Monte-Carlo tree search by using strong</a:t>
            </a:r>
            <a:r>
              <a:rPr kumimoji="1" lang="en-US" altLang="ja-JP" dirty="0" smtClean="0"/>
              <a:t> policy networks to find winning probability of many positions.</a:t>
            </a:r>
          </a:p>
          <a:p>
            <a:pPr lvl="2"/>
            <a:r>
              <a:rPr lang="en-US" altLang="ja-JP" dirty="0" smtClean="0"/>
              <a:t>Use CNN to lean from this (huge) data</a:t>
            </a:r>
          </a:p>
          <a:p>
            <a:r>
              <a:rPr kumimoji="1" lang="en-US" altLang="ja-JP" dirty="0" smtClean="0"/>
              <a:t>Final play:  combine policy network, value network, and MCTS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102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32534"/>
            <a:ext cx="8712927" cy="68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7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76" y="2539793"/>
            <a:ext cx="2853175" cy="160338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70" y="3282611"/>
            <a:ext cx="3891369" cy="28331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32" y="68005"/>
            <a:ext cx="3704287" cy="663746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12437" y="4042667"/>
            <a:ext cx="29739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An animation hero resemble to my youth</a:t>
            </a:r>
            <a:endParaRPr lang="en-US" altLang="ja-JP" sz="2400" dirty="0"/>
          </a:p>
        </p:txBody>
      </p:sp>
      <p:pic>
        <p:nvPicPr>
          <p:cNvPr id="1028" name="Picture 4" descr="「3月のライオン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09" y="4773151"/>
            <a:ext cx="3308225" cy="20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549" y="61635"/>
            <a:ext cx="3601421" cy="2701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http://ibmkigo.dtdns.net/IMG99/dscs0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83" y="-63891"/>
            <a:ext cx="3436734" cy="25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018509" y="1982247"/>
            <a:ext cx="7802478" cy="4846320"/>
            <a:chOff x="5119378" y="2471910"/>
            <a:chExt cx="6631107" cy="423355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9378" y="2471910"/>
              <a:ext cx="6631107" cy="4233556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7620068" y="3122793"/>
              <a:ext cx="482379" cy="21648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284818" y="6059135"/>
              <a:ext cx="6228252" cy="5646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R</a:t>
              </a:r>
              <a:r>
                <a:rPr lang="en-US" altLang="ja-JP" sz="3600" dirty="0" smtClean="0"/>
                <a:t>anking</a:t>
              </a:r>
              <a:r>
                <a:rPr lang="ja-JP" altLang="en-US" sz="3600" dirty="0" smtClean="0"/>
                <a:t> </a:t>
              </a:r>
              <a:r>
                <a:rPr lang="en-US" altLang="ja-JP" sz="3600" dirty="0" smtClean="0"/>
                <a:t>in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Miyagi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prefecture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6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56513" y="152967"/>
            <a:ext cx="126063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Solution </a:t>
            </a:r>
            <a:r>
              <a:rPr lang="en-US" altLang="ja-JP" sz="3200" dirty="0" smtClean="0"/>
              <a:t>2. </a:t>
            </a:r>
            <a:r>
              <a:rPr lang="en-US" altLang="ja-JP" sz="3200" dirty="0" err="1" smtClean="0"/>
              <a:t>AlphaGo</a:t>
            </a:r>
            <a:r>
              <a:rPr lang="en-US" altLang="ja-JP" sz="3200" dirty="0" smtClean="0"/>
              <a:t>-Zero  </a:t>
            </a:r>
            <a:r>
              <a:rPr lang="en-US" altLang="ja-JP" sz="3200" dirty="0"/>
              <a:t>: </a:t>
            </a:r>
            <a:r>
              <a:rPr lang="en-US" altLang="ja-JP" sz="3200" dirty="0" smtClean="0"/>
              <a:t> Unsupervised leaning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CNN combining </a:t>
            </a:r>
            <a:r>
              <a:rPr lang="en-US" altLang="ja-JP" sz="3200" dirty="0"/>
              <a:t>policy </a:t>
            </a:r>
            <a:r>
              <a:rPr lang="en-US" altLang="ja-JP" sz="3200" dirty="0" smtClean="0"/>
              <a:t>network and value network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Start from many CNN with random parameters.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Leaning is divided into periods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Choose an “evaluator”  for each “period”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The evaluator make 25000 self play  in parallel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Use 1600 MCTS simulations at each move (only spending 0.4 second)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Other player learns from the data of evaluator’s play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Each player challenges to the evaluator (250 games each)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The most winning one replaces the evaluator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hlinkClick r:id="rId2"/>
              </a:rPr>
              <a:t>How it improves </a:t>
            </a:r>
            <a:endParaRPr lang="en-US" altLang="ja-JP" sz="3200" dirty="0"/>
          </a:p>
          <a:p>
            <a:pPr lvl="1"/>
            <a:endParaRPr lang="en-US" altLang="ja-JP" sz="3200" dirty="0"/>
          </a:p>
          <a:p>
            <a:pPr lvl="1"/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2700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Rule </a:t>
            </a:r>
            <a:r>
              <a:rPr kumimoji="1" lang="en-US" altLang="ja-JP" dirty="0" smtClean="0"/>
              <a:t>of 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979" y="1212574"/>
            <a:ext cx="10515600" cy="5536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Go:  A game between two persons: Bob</a:t>
            </a:r>
            <a:r>
              <a:rPr lang="en-US" altLang="ja-JP" dirty="0" smtClean="0"/>
              <a:t>(black)</a:t>
            </a:r>
            <a:r>
              <a:rPr kumimoji="1" lang="en-US" altLang="ja-JP" dirty="0" smtClean="0"/>
              <a:t> and Willy(white) </a:t>
            </a:r>
          </a:p>
          <a:p>
            <a:r>
              <a:rPr lang="en-US" altLang="ja-JP" dirty="0" smtClean="0"/>
              <a:t>Bob and Willy alternatingly place stones on 19 x 19 grid board: Bob places black and Willy places white stones </a:t>
            </a:r>
          </a:p>
          <a:p>
            <a:r>
              <a:rPr lang="en-US" altLang="ja-JP" dirty="0" smtClean="0"/>
              <a:t>Stones cannot move, but stones completely surrounded by opponent’s stones are removed from the board</a:t>
            </a:r>
          </a:p>
          <a:p>
            <a:r>
              <a:rPr lang="en-US" altLang="ja-JP" dirty="0" smtClean="0"/>
              <a:t>The game terminate if there is no ”profitable” move.</a:t>
            </a:r>
          </a:p>
          <a:p>
            <a:pPr lvl="1"/>
            <a:r>
              <a:rPr lang="en-US" altLang="ja-JP" dirty="0" smtClean="0"/>
              <a:t>Or by resignation </a:t>
            </a:r>
          </a:p>
          <a:p>
            <a:r>
              <a:rPr lang="en-US" altLang="ja-JP" dirty="0" smtClean="0"/>
              <a:t>The one with more “territory” wins </a:t>
            </a:r>
          </a:p>
          <a:p>
            <a:pPr lvl="1"/>
            <a:r>
              <a:rPr lang="en-US" altLang="ja-JP" dirty="0" smtClean="0"/>
              <a:t>Bob plays first, and gives 6.5 handicap points to Willy</a:t>
            </a:r>
          </a:p>
          <a:p>
            <a:r>
              <a:rPr lang="en-US" altLang="ja-JP" dirty="0" smtClean="0"/>
              <a:t>There is an additional rule named “</a:t>
            </a:r>
            <a:r>
              <a:rPr lang="en-US" altLang="ja-JP" dirty="0" err="1" smtClean="0"/>
              <a:t>Ko</a:t>
            </a:r>
            <a:r>
              <a:rPr lang="en-US" altLang="ja-JP" dirty="0" smtClean="0"/>
              <a:t>(</a:t>
            </a:r>
            <a:r>
              <a:rPr lang="ja-JP" altLang="en-US" dirty="0" smtClean="0"/>
              <a:t>劫</a:t>
            </a:r>
            <a:r>
              <a:rPr lang="en-US" altLang="ja-JP" dirty="0" smtClean="0"/>
              <a:t>, meaning </a:t>
            </a:r>
            <a:r>
              <a:rPr lang="en-US" altLang="ja-JP" dirty="0" err="1" smtClean="0"/>
              <a:t>infitite</a:t>
            </a:r>
            <a:r>
              <a:rPr lang="en-US" altLang="ja-JP" dirty="0" smtClean="0"/>
              <a:t> time) ”to avoid infinite loop.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Mathematical formulation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843" y="1003853"/>
            <a:ext cx="11767931" cy="577463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Finite deterministic two-person’s zero-sum game with complete information</a:t>
            </a:r>
          </a:p>
          <a:p>
            <a:pPr lvl="1"/>
            <a:r>
              <a:rPr kumimoji="1" lang="en-US" altLang="ja-JP" dirty="0" smtClean="0"/>
              <a:t>Theorem: There is a winning strategy (different from Poker, Mahjong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 s: state of go = placement of stones on 19 x 19 board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 is a 361 dimensional vector of (1, -1, 0) . 1 means black, -1 means white, 0 means no stone.   (special treatment for “</a:t>
            </a:r>
            <a:r>
              <a:rPr lang="en-US" altLang="ja-JP" dirty="0" err="1" smtClean="0"/>
              <a:t>Ko</a:t>
            </a:r>
            <a:r>
              <a:rPr lang="en-US" altLang="ja-JP" dirty="0" smtClean="0"/>
              <a:t>”)</a:t>
            </a:r>
          </a:p>
          <a:p>
            <a:pPr lvl="1"/>
            <a:r>
              <a:rPr lang="en-US" altLang="ja-JP" dirty="0" smtClean="0"/>
              <a:t>The number is bounded by 3 </a:t>
            </a:r>
            <a:r>
              <a:rPr lang="en-US" altLang="ja-JP" baseline="30000" dirty="0" smtClean="0"/>
              <a:t>361</a:t>
            </a:r>
          </a:p>
          <a:p>
            <a:r>
              <a:rPr lang="en-US" altLang="ja-JP" dirty="0" smtClean="0"/>
              <a:t>a:  next move.  A grid point not occupied in the current state.</a:t>
            </a:r>
          </a:p>
          <a:p>
            <a:r>
              <a:rPr lang="en-US" altLang="ja-JP" dirty="0" smtClean="0"/>
              <a:t>F(s):  Function indicating Bob win (1, or b) or Willy win (-1, or w) or draw (0)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Draw happens very rare  (once in 10000 games or so), and let us ignore it.</a:t>
            </a:r>
          </a:p>
          <a:p>
            <a:r>
              <a:rPr lang="en-US" altLang="ja-JP" dirty="0" smtClean="0"/>
              <a:t>Winning move a (for Bob) at s satisfies F(s </a:t>
            </a:r>
            <a:r>
              <a:rPr lang="ja-JP" altLang="en-US" dirty="0" smtClean="0"/>
              <a:t>∪ </a:t>
            </a:r>
            <a:r>
              <a:rPr lang="en-US" altLang="ja-JP" dirty="0" smtClean="0"/>
              <a:t>{a}) = b</a:t>
            </a:r>
          </a:p>
          <a:p>
            <a:pPr lvl="1"/>
            <a:r>
              <a:rPr lang="en-US" altLang="ja-JP" dirty="0" smtClean="0"/>
              <a:t>If F(s) = b and its Bob’s turn,  there exists a such that </a:t>
            </a:r>
            <a:r>
              <a:rPr lang="en-US" altLang="ja-JP" dirty="0"/>
              <a:t>F(s </a:t>
            </a:r>
            <a:r>
              <a:rPr lang="ja-JP" altLang="en-US" dirty="0"/>
              <a:t>∪ </a:t>
            </a:r>
            <a:r>
              <a:rPr lang="en-US" altLang="ja-JP" dirty="0"/>
              <a:t>{a}) = </a:t>
            </a:r>
            <a:r>
              <a:rPr lang="en-US" altLang="ja-JP" dirty="0" smtClean="0"/>
              <a:t>b</a:t>
            </a:r>
            <a:endParaRPr lang="en-US" altLang="ja-JP" dirty="0"/>
          </a:p>
          <a:p>
            <a:pPr lvl="1"/>
            <a:r>
              <a:rPr lang="en-US" altLang="ja-JP" dirty="0" smtClean="0"/>
              <a:t>If F(s)= b and its Willy’s turn, </a:t>
            </a:r>
            <a:r>
              <a:rPr lang="en-US" altLang="ja-JP" dirty="0"/>
              <a:t>F(s </a:t>
            </a:r>
            <a:r>
              <a:rPr lang="ja-JP" altLang="en-US" dirty="0"/>
              <a:t>∪ </a:t>
            </a:r>
            <a:r>
              <a:rPr lang="en-US" altLang="ja-JP" dirty="0"/>
              <a:t>{a}) = b</a:t>
            </a:r>
            <a:r>
              <a:rPr lang="en-US" altLang="ja-JP" dirty="0" smtClean="0"/>
              <a:t> for every possibly Willy’s move a.</a:t>
            </a:r>
          </a:p>
          <a:p>
            <a:r>
              <a:rPr lang="en-US" altLang="ja-JP" dirty="0" smtClean="0"/>
              <a:t>Practically, we consider a function f(s) to indicate the “advantage” for Bob at 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E.g., winning probability,  difference of territory, etc.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 Game 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678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 Tree indicating how the play proceeds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The depth of the tree is bounded by 361 (a bit cheating)</a:t>
            </a:r>
          </a:p>
          <a:p>
            <a:pPr lvl="1"/>
            <a:r>
              <a:rPr kumimoji="1" lang="en-US" altLang="ja-JP" dirty="0" smtClean="0"/>
              <a:t>Each node has at most 361 children nodes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Indicate the function F  (or f)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Game= path from root to a leaf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node at odd depth : Bob’s play   node at even depth: Willy’s play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Each leaf indicates Bob win (F=b) or Willy win (F=w)</a:t>
            </a:r>
          </a:p>
          <a:p>
            <a:r>
              <a:rPr lang="en-US" altLang="ja-JP" dirty="0" smtClean="0"/>
              <a:t>If an odd depth node u has a child node u of F(v)= b, then F(u)= b, else F(u)= w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If an even depth node u has a child node v of F(v)=w, then F(u)=w, else F(u)= 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6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67" y="445270"/>
            <a:ext cx="6940355" cy="54457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553956" y="753075"/>
            <a:ext cx="2556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 part of the game tree of Tic Tac Toe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4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41766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Method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outline of Go </a:t>
            </a:r>
            <a:r>
              <a:rPr kumimoji="1" lang="en-US" altLang="ja-JP" dirty="0" err="1" smtClean="0"/>
              <a:t>softwares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235" y="994954"/>
            <a:ext cx="10515600" cy="512859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Game-tree search</a:t>
            </a:r>
          </a:p>
          <a:p>
            <a:pPr lvl="1"/>
            <a:r>
              <a:rPr kumimoji="1" lang="en-US" altLang="ja-JP" dirty="0" smtClean="0"/>
              <a:t>Exhaustive search </a:t>
            </a:r>
          </a:p>
          <a:p>
            <a:pPr lvl="1"/>
            <a:r>
              <a:rPr lang="en-US" altLang="ja-JP" dirty="0" smtClean="0"/>
              <a:t>Depth-bounded exhaustive search with position evaluation function</a:t>
            </a:r>
          </a:p>
          <a:p>
            <a:pPr lvl="2"/>
            <a:r>
              <a:rPr kumimoji="1" lang="en-US" altLang="ja-JP" dirty="0" smtClean="0"/>
              <a:t>Find the play to lead to the “best leaf “ in a subtree</a:t>
            </a:r>
          </a:p>
          <a:p>
            <a:pPr lvl="2"/>
            <a:r>
              <a:rPr kumimoji="1" lang="en-US" altLang="ja-JP" dirty="0" smtClean="0"/>
              <a:t>Strategy of Deep Blue Chess machine, which won against Kasparov in 1997.</a:t>
            </a:r>
          </a:p>
          <a:p>
            <a:pPr lvl="1"/>
            <a:r>
              <a:rPr lang="en-US" altLang="ja-JP" dirty="0" smtClean="0"/>
              <a:t>How to give the position evaluation</a:t>
            </a:r>
          </a:p>
          <a:p>
            <a:pPr lvl="2"/>
            <a:r>
              <a:rPr lang="en-US" altLang="ja-JP" dirty="0"/>
              <a:t>L</a:t>
            </a:r>
            <a:r>
              <a:rPr lang="en-US" altLang="ja-JP" dirty="0" smtClean="0"/>
              <a:t>inear combination of several basic functions in Chess</a:t>
            </a:r>
          </a:p>
          <a:p>
            <a:pPr lvl="2"/>
            <a:r>
              <a:rPr lang="en-US" altLang="ja-JP" dirty="0" smtClean="0"/>
              <a:t>In Bonanza system which won against professional Japanese Chess, machine learning was introduced to give the position evaluation.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Monte Carlo rollout </a:t>
            </a:r>
          </a:p>
          <a:p>
            <a:pPr lvl="2"/>
            <a:r>
              <a:rPr lang="en-US" altLang="ja-JP" dirty="0" smtClean="0"/>
              <a:t>Try real play many times, and find out the probability of win</a:t>
            </a:r>
          </a:p>
          <a:p>
            <a:pPr lvl="2"/>
            <a:r>
              <a:rPr kumimoji="1" lang="en-US" altLang="ja-JP" dirty="0" smtClean="0"/>
              <a:t>Looks silly, but gave the first human level Go machine</a:t>
            </a:r>
          </a:p>
          <a:p>
            <a:pPr lvl="2"/>
            <a:r>
              <a:rPr lang="en-US" altLang="ja-JP" dirty="0" smtClean="0"/>
              <a:t>If player in the rollout is stronger, then the probability becomes more accurate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Monte Carlo Tree Search (MCTS)</a:t>
            </a:r>
          </a:p>
          <a:p>
            <a:pPr lvl="2"/>
            <a:r>
              <a:rPr lang="en-US" altLang="ja-JP" dirty="0" smtClean="0"/>
              <a:t>Give/improve evaluation of position by using Monte Carlo </a:t>
            </a:r>
            <a:r>
              <a:rPr lang="en-US" altLang="ja-JP" dirty="0" err="1" smtClean="0"/>
              <a:t>rollou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If players become strong, then it further improve the system by using stronger players in Monte Carlo rollout</a:t>
            </a:r>
          </a:p>
          <a:p>
            <a:pPr lvl="1"/>
            <a:r>
              <a:rPr lang="en-US" altLang="ja-JP" dirty="0" smtClean="0"/>
              <a:t>Idea of Alpha Go:  Use deep neural network to represent evaluation functions </a:t>
            </a:r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0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Evaluation functions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2744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 Chess:  Evaluation of pieces and position </a:t>
            </a:r>
          </a:p>
          <a:p>
            <a:pPr lvl="1"/>
            <a:r>
              <a:rPr kumimoji="1" lang="en-US" altLang="ja-JP" dirty="0" smtClean="0"/>
              <a:t> Pone= 1,  Knight = 3, Bishop=3, Rook=5, Queen=9, King=</a:t>
            </a:r>
            <a:r>
              <a:rPr kumimoji="1" lang="ja-JP" altLang="en-US" dirty="0" smtClean="0"/>
              <a:t>∞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Position:  How many possible moves?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Connection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pieces?</a:t>
            </a:r>
          </a:p>
          <a:p>
            <a:r>
              <a:rPr kumimoji="1" lang="en-US" altLang="ja-JP" dirty="0" smtClean="0"/>
              <a:t>Go: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Difficult to find a good function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Objective:  Territory  (which part is your territory?)</a:t>
            </a:r>
          </a:p>
          <a:p>
            <a:pPr lvl="1"/>
            <a:r>
              <a:rPr kumimoji="1" lang="en-US" altLang="ja-JP" dirty="0" smtClean="0"/>
              <a:t> Stones : </a:t>
            </a:r>
            <a:r>
              <a:rPr kumimoji="1" lang="en-US" altLang="ja-JP" dirty="0" smtClean="0">
                <a:hlinkClick r:id="rId2"/>
              </a:rPr>
              <a:t>Alive or Dead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400" y="72472"/>
            <a:ext cx="3487600" cy="34991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66" y="3822155"/>
            <a:ext cx="2763339" cy="27633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73" y="3652180"/>
            <a:ext cx="3257236" cy="31032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793" y="3571659"/>
            <a:ext cx="3234345" cy="31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626" y="14946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 Function represented by a network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8139" y="1475030"/>
            <a:ext cx="10515600" cy="517152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Linear function:   y = Ax      (y: m-dim vector, x: n-dim vector)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Find the best weights:  linear equation???</a:t>
            </a:r>
          </a:p>
          <a:p>
            <a:pPr lvl="1"/>
            <a:r>
              <a:rPr lang="en-US" altLang="ja-JP" smtClean="0"/>
              <a:t>Regression analysis</a:t>
            </a:r>
            <a:endParaRPr lang="en-US" altLang="ja-JP" dirty="0" smtClean="0"/>
          </a:p>
          <a:p>
            <a:r>
              <a:rPr lang="en-US" altLang="ja-JP" dirty="0" smtClean="0"/>
              <a:t>Multi-layer network </a:t>
            </a:r>
            <a:r>
              <a:rPr lang="en-US" altLang="ja-JP" dirty="0" smtClean="0">
                <a:sym typeface="Wingdings" panose="05000000000000000000" pitchFamily="2" charset="2"/>
              </a:rPr>
              <a:t> matrix multiplication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23" y="2543554"/>
            <a:ext cx="2143125" cy="2143125"/>
          </a:xfrm>
          <a:prstGeom prst="rect">
            <a:avLst/>
          </a:prstGeom>
        </p:spPr>
      </p:pic>
      <p:pic>
        <p:nvPicPr>
          <p:cNvPr id="1026" name="Picture 2" descr="「linear function in neural network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9" y="2211457"/>
            <a:ext cx="6048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1359</Words>
  <Application>Microsoft Office PowerPoint</Application>
  <PresentationFormat>ワイド画面</PresentationFormat>
  <Paragraphs>171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Office テーマ</vt:lpstr>
      <vt:lpstr>Machine learning</vt:lpstr>
      <vt:lpstr>PowerPoint プレゼンテーション</vt:lpstr>
      <vt:lpstr> Rule of Go</vt:lpstr>
      <vt:lpstr>  Mathematical formulation </vt:lpstr>
      <vt:lpstr>   Game tree</vt:lpstr>
      <vt:lpstr>PowerPoint プレゼンテーション</vt:lpstr>
      <vt:lpstr>　Method　outline of Go softwares</vt:lpstr>
      <vt:lpstr>  Evaluation functions</vt:lpstr>
      <vt:lpstr>   Function represented by a network</vt:lpstr>
      <vt:lpstr> Neural network</vt:lpstr>
      <vt:lpstr> Convolutional Neural Network (CNN)</vt:lpstr>
      <vt:lpstr> Go game as image processing</vt:lpstr>
      <vt:lpstr>  Global pattern recognition</vt:lpstr>
      <vt:lpstr>  Humans evaluation (what I do)</vt:lpstr>
      <vt:lpstr>  Small difference matters a lot</vt:lpstr>
      <vt:lpstr> Basic design</vt:lpstr>
      <vt:lpstr>　Short of data and two solutions</vt:lpstr>
      <vt:lpstr>　AlphaGo: Semi-supervised learning with simulation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AlphaGo</dc:title>
  <dc:creator>徳山豪</dc:creator>
  <cp:lastModifiedBy>徳山豪</cp:lastModifiedBy>
  <cp:revision>47</cp:revision>
  <cp:lastPrinted>2017-11-13T02:20:01Z</cp:lastPrinted>
  <dcterms:created xsi:type="dcterms:W3CDTF">2017-11-12T08:01:12Z</dcterms:created>
  <dcterms:modified xsi:type="dcterms:W3CDTF">2017-11-20T02:56:07Z</dcterms:modified>
</cp:coreProperties>
</file>