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67" r:id="rId3"/>
    <p:sldId id="268" r:id="rId4"/>
    <p:sldId id="269" r:id="rId5"/>
    <p:sldId id="270" r:id="rId6"/>
    <p:sldId id="271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5" r:id="rId15"/>
    <p:sldId id="264" r:id="rId16"/>
    <p:sldId id="266" r:id="rId17"/>
  </p:sldIdLst>
  <p:sldSz cx="12192000" cy="6858000"/>
  <p:notesSz cx="9866313" cy="6735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4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8628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3C5A4-F7E0-439A-B0C9-2C7CB4283552}" type="datetimeFigureOut">
              <a:rPr kumimoji="1" lang="ja-JP" altLang="en-US" smtClean="0"/>
              <a:t>2017/11/13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8628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E4322-BAE5-443D-A6FD-4C284AD127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6211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FCA8-280A-47B6-B7EC-CC0C93465980}" type="datetimeFigureOut">
              <a:rPr kumimoji="1" lang="ja-JP" altLang="en-US" smtClean="0"/>
              <a:t>2017/11/13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4357-303C-4E55-90D2-7B0263CDC8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869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FCA8-280A-47B6-B7EC-CC0C93465980}" type="datetimeFigureOut">
              <a:rPr kumimoji="1" lang="ja-JP" altLang="en-US" smtClean="0"/>
              <a:t>2017/11/13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4357-303C-4E55-90D2-7B0263CDC8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5279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FCA8-280A-47B6-B7EC-CC0C93465980}" type="datetimeFigureOut">
              <a:rPr kumimoji="1" lang="ja-JP" altLang="en-US" smtClean="0"/>
              <a:t>2017/11/13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4357-303C-4E55-90D2-7B0263CDC8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927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FCA8-280A-47B6-B7EC-CC0C93465980}" type="datetimeFigureOut">
              <a:rPr kumimoji="1" lang="ja-JP" altLang="en-US" smtClean="0"/>
              <a:t>2017/11/13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4357-303C-4E55-90D2-7B0263CDC8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6716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FCA8-280A-47B6-B7EC-CC0C93465980}" type="datetimeFigureOut">
              <a:rPr kumimoji="1" lang="ja-JP" altLang="en-US" smtClean="0"/>
              <a:t>2017/11/13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4357-303C-4E55-90D2-7B0263CDC8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543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FCA8-280A-47B6-B7EC-CC0C93465980}" type="datetimeFigureOut">
              <a:rPr kumimoji="1" lang="ja-JP" altLang="en-US" smtClean="0"/>
              <a:t>2017/11/13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4357-303C-4E55-90D2-7B0263CDC8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4716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FCA8-280A-47B6-B7EC-CC0C93465980}" type="datetimeFigureOut">
              <a:rPr kumimoji="1" lang="ja-JP" altLang="en-US" smtClean="0"/>
              <a:t>2017/11/13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4357-303C-4E55-90D2-7B0263CDC8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1204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FCA8-280A-47B6-B7EC-CC0C93465980}" type="datetimeFigureOut">
              <a:rPr kumimoji="1" lang="ja-JP" altLang="en-US" smtClean="0"/>
              <a:t>2017/11/13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4357-303C-4E55-90D2-7B0263CDC8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9457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FCA8-280A-47B6-B7EC-CC0C93465980}" type="datetimeFigureOut">
              <a:rPr kumimoji="1" lang="ja-JP" altLang="en-US" smtClean="0"/>
              <a:t>2017/11/13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4357-303C-4E55-90D2-7B0263CDC8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081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FCA8-280A-47B6-B7EC-CC0C93465980}" type="datetimeFigureOut">
              <a:rPr kumimoji="1" lang="ja-JP" altLang="en-US" smtClean="0"/>
              <a:t>2017/11/13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4357-303C-4E55-90D2-7B0263CDC8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8545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FCA8-280A-47B6-B7EC-CC0C93465980}" type="datetimeFigureOut">
              <a:rPr kumimoji="1" lang="ja-JP" altLang="en-US" smtClean="0"/>
              <a:t>2017/11/13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4357-303C-4E55-90D2-7B0263CDC8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8523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1FCA8-280A-47B6-B7EC-CC0C93465980}" type="datetimeFigureOut">
              <a:rPr kumimoji="1" lang="ja-JP" altLang="en-US" smtClean="0"/>
              <a:t>2017/11/13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54357-303C-4E55-90D2-7B0263CDC8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419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pandanet.co.jp/igonyumon/03-01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Machine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learning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r>
              <a:rPr lang="en-US" altLang="ja-JP" dirty="0" err="1" smtClean="0"/>
              <a:t>AlphaGo</a:t>
            </a:r>
            <a:r>
              <a:rPr lang="ja-JP" altLang="en-US" dirty="0"/>
              <a:t> </a:t>
            </a:r>
            <a:r>
              <a:rPr lang="en-US" altLang="ja-JP" dirty="0" smtClean="0"/>
              <a:t>and</a:t>
            </a:r>
            <a:r>
              <a:rPr lang="ja-JP" altLang="en-US" dirty="0"/>
              <a:t> </a:t>
            </a:r>
            <a:r>
              <a:rPr lang="en-US" altLang="ja-JP" dirty="0" smtClean="0"/>
              <a:t>learning</a:t>
            </a:r>
            <a:r>
              <a:rPr lang="ja-JP" altLang="en-US" dirty="0"/>
              <a:t>  </a:t>
            </a:r>
            <a:r>
              <a:rPr lang="en-US" altLang="ja-JP" dirty="0" smtClean="0"/>
              <a:t>method</a:t>
            </a:r>
            <a:r>
              <a:rPr lang="en-US" altLang="ja-JP" dirty="0"/>
              <a:t>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2361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8687" y="30611"/>
            <a:ext cx="10515600" cy="1325563"/>
          </a:xfrm>
        </p:spPr>
        <p:txBody>
          <a:bodyPr/>
          <a:lstStyle/>
          <a:p>
            <a:r>
              <a:rPr kumimoji="1" lang="en-US" altLang="ja-JP" dirty="0" smtClean="0"/>
              <a:t> Neural network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0879" y="1119947"/>
            <a:ext cx="10515600" cy="4351338"/>
          </a:xfrm>
        </p:spPr>
        <p:txBody>
          <a:bodyPr/>
          <a:lstStyle/>
          <a:p>
            <a:r>
              <a:rPr kumimoji="1" lang="en-US" altLang="ja-JP" dirty="0" smtClean="0"/>
              <a:t>Represent nonlinear functions </a:t>
            </a:r>
            <a:endParaRPr lang="en-US" altLang="ja-JP" dirty="0"/>
          </a:p>
          <a:p>
            <a:r>
              <a:rPr lang="en-US" altLang="ja-JP" dirty="0" smtClean="0"/>
              <a:t>(nonlinear) node </a:t>
            </a:r>
            <a:r>
              <a:rPr kumimoji="1" lang="en-US" altLang="ja-JP" dirty="0" smtClean="0"/>
              <a:t>functions </a:t>
            </a:r>
          </a:p>
          <a:p>
            <a:pPr lvl="1"/>
            <a:r>
              <a:rPr lang="en-US" altLang="ja-JP" dirty="0" smtClean="0"/>
              <a:t>Threshold function (step function)</a:t>
            </a:r>
          </a:p>
          <a:p>
            <a:pPr lvl="2"/>
            <a:r>
              <a:rPr lang="en-US" altLang="ja-JP" dirty="0" smtClean="0"/>
              <a:t>If the incoming value exceeds a threshold, it becomes 1, otherwise 0</a:t>
            </a:r>
          </a:p>
          <a:p>
            <a:pPr lvl="1"/>
            <a:r>
              <a:rPr kumimoji="1" lang="en-US" altLang="ja-JP" dirty="0" smtClean="0"/>
              <a:t>Sigmoid function</a:t>
            </a:r>
          </a:p>
          <a:p>
            <a:r>
              <a:rPr lang="en-US" altLang="ja-JP" dirty="0" smtClean="0"/>
              <a:t>Node functions are fixed</a:t>
            </a:r>
          </a:p>
          <a:p>
            <a:r>
              <a:rPr lang="en-US" altLang="ja-JP" dirty="0" smtClean="0"/>
              <a:t>Edge weights are “learned by data”</a:t>
            </a:r>
          </a:p>
          <a:p>
            <a:pPr lvl="1"/>
            <a:r>
              <a:rPr lang="en-US" altLang="ja-JP" dirty="0" smtClean="0"/>
              <a:t>Back propagation algorithms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502" y="2445510"/>
            <a:ext cx="6185038" cy="418321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219" y="107605"/>
            <a:ext cx="4399260" cy="218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2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8261" y="20914"/>
            <a:ext cx="10515600" cy="1325563"/>
          </a:xfrm>
        </p:spPr>
        <p:txBody>
          <a:bodyPr/>
          <a:lstStyle/>
          <a:p>
            <a:r>
              <a:rPr kumimoji="1" lang="en-US" altLang="ja-JP" dirty="0" smtClean="0"/>
              <a:t> Convolutional Neural Network (CNN)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9235" y="3929581"/>
            <a:ext cx="7386217" cy="248115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7873" y="3929581"/>
            <a:ext cx="3044709" cy="243819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69235" y="1093303"/>
            <a:ext cx="107508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Good for image recognition</a:t>
            </a:r>
            <a:endParaRPr kumimoji="1" lang="en-US" altLang="ja-JP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3200" dirty="0" smtClean="0"/>
              <a:t>Input:  A vector forming in the shape of rectangular array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K-</a:t>
            </a:r>
            <a:r>
              <a:rPr lang="en-US" altLang="ja-JP" sz="3200" dirty="0" err="1" smtClean="0"/>
              <a:t>th</a:t>
            </a:r>
            <a:r>
              <a:rPr lang="en-US" altLang="ja-JP" sz="3200" dirty="0" smtClean="0"/>
              <a:t> layer node:  A template set of smaller arrays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3200" dirty="0"/>
              <a:t>F</a:t>
            </a:r>
            <a:r>
              <a:rPr lang="en-US" altLang="ja-JP" sz="3200" dirty="0" smtClean="0"/>
              <a:t>eature vectors of textures, shape, direction, </a:t>
            </a:r>
            <a:r>
              <a:rPr lang="en-US" altLang="ja-JP" sz="3200" dirty="0" err="1" smtClean="0"/>
              <a:t>etc</a:t>
            </a:r>
            <a:endParaRPr lang="en-US" altLang="ja-JP" sz="32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Compute the matching function of input and templates</a:t>
            </a:r>
            <a:r>
              <a:rPr kumimoji="1" lang="en-US" altLang="ja-JP" sz="3200" dirty="0" smtClean="0"/>
              <a:t> 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80631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6485" y="-30744"/>
            <a:ext cx="10515600" cy="1325563"/>
          </a:xfrm>
        </p:spPr>
        <p:txBody>
          <a:bodyPr/>
          <a:lstStyle/>
          <a:p>
            <a:r>
              <a:rPr kumimoji="1" lang="en-US" altLang="ja-JP" dirty="0" smtClean="0"/>
              <a:t> Go game as image processing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6485" y="1362349"/>
            <a:ext cx="10515600" cy="4351338"/>
          </a:xfrm>
        </p:spPr>
        <p:txBody>
          <a:bodyPr/>
          <a:lstStyle/>
          <a:p>
            <a:r>
              <a:rPr kumimoji="1" lang="en-US" altLang="ja-JP" dirty="0" smtClean="0"/>
              <a:t> What </a:t>
            </a:r>
            <a:r>
              <a:rPr lang="en-US" altLang="ja-JP" dirty="0" smtClean="0"/>
              <a:t>are </a:t>
            </a:r>
            <a:r>
              <a:rPr kumimoji="1" lang="en-US" altLang="ja-JP" dirty="0" smtClean="0"/>
              <a:t>good moves?</a:t>
            </a:r>
          </a:p>
          <a:p>
            <a:r>
              <a:rPr lang="en-US" altLang="ja-JP" dirty="0" smtClean="0"/>
              <a:t>Easy cases for human/machine</a:t>
            </a:r>
          </a:p>
          <a:p>
            <a:pPr lvl="1"/>
            <a:r>
              <a:rPr lang="en-US" altLang="ja-JP" dirty="0" smtClean="0"/>
              <a:t>Capturing opponent’s stones</a:t>
            </a:r>
          </a:p>
          <a:p>
            <a:pPr lvl="2"/>
            <a:r>
              <a:rPr kumimoji="1" lang="en-US" altLang="ja-JP" dirty="0" smtClean="0"/>
              <a:t>Local and </a:t>
            </a:r>
            <a:r>
              <a:rPr lang="en-US" altLang="ja-JP" dirty="0" smtClean="0"/>
              <a:t>featured </a:t>
            </a:r>
            <a:r>
              <a:rPr kumimoji="1" lang="en-US" altLang="ja-JP" dirty="0" smtClean="0"/>
              <a:t>patterns</a:t>
            </a:r>
          </a:p>
          <a:p>
            <a:pPr lvl="2"/>
            <a:r>
              <a:rPr lang="en-US" altLang="ja-JP" dirty="0" smtClean="0"/>
              <a:t>Ladder (</a:t>
            </a:r>
            <a:r>
              <a:rPr kumimoji="1" lang="en-US" altLang="ja-JP" dirty="0" smtClean="0"/>
              <a:t>Local but global)</a:t>
            </a:r>
          </a:p>
          <a:p>
            <a:pPr lvl="1"/>
            <a:r>
              <a:rPr lang="en-US" altLang="ja-JP" dirty="0" smtClean="0"/>
              <a:t>Guarding territory</a:t>
            </a:r>
          </a:p>
          <a:p>
            <a:pPr lvl="1"/>
            <a:endParaRPr kumimoji="1" lang="en-US" altLang="ja-JP" dirty="0"/>
          </a:p>
          <a:p>
            <a:pPr lvl="1"/>
            <a:endParaRPr lang="en-US" altLang="ja-JP" dirty="0" smtClean="0"/>
          </a:p>
          <a:p>
            <a:pPr lvl="1"/>
            <a:r>
              <a:rPr kumimoji="1" lang="en-US" altLang="ja-JP" dirty="0" smtClean="0"/>
              <a:t>“</a:t>
            </a:r>
            <a:r>
              <a:rPr kumimoji="1" lang="en-US" altLang="ja-JP" dirty="0" err="1" smtClean="0"/>
              <a:t>Jyoseki</a:t>
            </a:r>
            <a:r>
              <a:rPr kumimoji="1" lang="en-US" altLang="ja-JP" dirty="0" smtClean="0"/>
              <a:t>” </a:t>
            </a:r>
          </a:p>
          <a:p>
            <a:pPr lvl="2"/>
            <a:r>
              <a:rPr lang="en-US" altLang="ja-JP" dirty="0" smtClean="0"/>
              <a:t>Frequent patterns developed by human (2500 years history)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1104" y="486186"/>
            <a:ext cx="1835652" cy="225141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0876" y="421687"/>
            <a:ext cx="1822419" cy="230649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398" y="1173610"/>
            <a:ext cx="1609725" cy="149542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7259" y="3042922"/>
            <a:ext cx="2193250" cy="162881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8337" y="2887236"/>
            <a:ext cx="2165077" cy="178449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7470" y="4971386"/>
            <a:ext cx="2776330" cy="174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8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  Global pattern recognition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  Opening pattern</a:t>
            </a:r>
            <a:r>
              <a:rPr lang="en-US" altLang="ja-JP" dirty="0" smtClean="0"/>
              <a:t>s </a:t>
            </a:r>
          </a:p>
          <a:p>
            <a:pPr lvl="1"/>
            <a:r>
              <a:rPr lang="en-US" altLang="ja-JP" dirty="0" smtClean="0"/>
              <a:t>What is the value of move 7</a:t>
            </a:r>
          </a:p>
          <a:p>
            <a:pPr lvl="2"/>
            <a:r>
              <a:rPr lang="en-US" altLang="ja-JP" dirty="0" smtClean="0"/>
              <a:t>A decent move</a:t>
            </a:r>
          </a:p>
          <a:p>
            <a:pPr lvl="2"/>
            <a:r>
              <a:rPr lang="en-US" altLang="ja-JP" dirty="0" smtClean="0"/>
              <a:t>Probably not the best move</a:t>
            </a:r>
          </a:p>
          <a:p>
            <a:pPr lvl="2"/>
            <a:r>
              <a:rPr lang="en-US" altLang="ja-JP" dirty="0" smtClean="0"/>
              <a:t>No one knows!</a:t>
            </a:r>
          </a:p>
          <a:p>
            <a:pPr lvl="1"/>
            <a:r>
              <a:rPr kumimoji="1" lang="en-US" altLang="ja-JP" dirty="0" smtClean="0"/>
              <a:t>Good evaluation function is hard to design</a:t>
            </a:r>
          </a:p>
          <a:p>
            <a:pPr lvl="1"/>
            <a:r>
              <a:rPr lang="en-US" altLang="ja-JP" dirty="0" smtClean="0"/>
              <a:t>But, good player feels</a:t>
            </a:r>
          </a:p>
          <a:p>
            <a:pPr lvl="2"/>
            <a:r>
              <a:rPr kumimoji="1" lang="en-US" altLang="ja-JP" dirty="0" smtClean="0"/>
              <a:t>This move is beautiful, thus should be nice!</a:t>
            </a:r>
            <a:endParaRPr kumimoji="1" lang="en-US" altLang="ja-JP" dirty="0"/>
          </a:p>
          <a:p>
            <a:endParaRPr lang="en-US" altLang="ja-JP" dirty="0" smtClean="0"/>
          </a:p>
          <a:p>
            <a:r>
              <a:rPr lang="en-US" altLang="ja-JP" dirty="0"/>
              <a:t> G</a:t>
            </a:r>
            <a:r>
              <a:rPr lang="en-US" altLang="ja-JP" dirty="0" smtClean="0"/>
              <a:t>lobal features and local features</a:t>
            </a:r>
          </a:p>
          <a:p>
            <a:pPr lvl="1"/>
            <a:r>
              <a:rPr lang="en-US" altLang="ja-JP" dirty="0"/>
              <a:t> </a:t>
            </a:r>
            <a:r>
              <a:rPr lang="en-US" altLang="ja-JP" dirty="0" smtClean="0"/>
              <a:t>Similar to image processing</a:t>
            </a:r>
          </a:p>
          <a:p>
            <a:pPr lvl="1"/>
            <a:r>
              <a:rPr lang="en-US" altLang="ja-JP" dirty="0" smtClean="0"/>
              <a:t>Thus, CNN looks nice to use!</a:t>
            </a:r>
          </a:p>
          <a:p>
            <a:pPr marL="457200" lvl="1" indent="0">
              <a:buNone/>
            </a:pP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7953" y="365125"/>
            <a:ext cx="4472133" cy="448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26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218661"/>
            <a:ext cx="7511144" cy="1325563"/>
          </a:xfrm>
        </p:spPr>
        <p:txBody>
          <a:bodyPr/>
          <a:lstStyle/>
          <a:p>
            <a:r>
              <a:rPr kumimoji="1" lang="en-US" altLang="ja-JP" dirty="0" smtClean="0"/>
              <a:t>  Humans evaluation (what I do)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1731" y="845309"/>
            <a:ext cx="10515600" cy="1484105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Imagine expected variations</a:t>
            </a:r>
            <a:endParaRPr kumimoji="1" lang="en-US" altLang="ja-JP" dirty="0"/>
          </a:p>
          <a:p>
            <a:r>
              <a:rPr lang="en-US" altLang="ja-JP" dirty="0" smtClean="0"/>
              <a:t>Compare with games you know or think “even”</a:t>
            </a:r>
          </a:p>
          <a:p>
            <a:r>
              <a:rPr lang="en-US" altLang="ja-JP" dirty="0" smtClean="0"/>
              <a:t>Do relative evaluation</a:t>
            </a:r>
          </a:p>
          <a:p>
            <a:pPr marL="457200" lvl="1" indent="0">
              <a:buNone/>
            </a:pP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9417" y="86830"/>
            <a:ext cx="3932583" cy="394404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917" y="2419538"/>
            <a:ext cx="4105844" cy="39553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90" y="2419538"/>
            <a:ext cx="3847272" cy="402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  Small difference matters a lot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Fighting !  </a:t>
            </a:r>
          </a:p>
          <a:p>
            <a:pPr lvl="1"/>
            <a:r>
              <a:rPr lang="en-US" altLang="ja-JP" dirty="0"/>
              <a:t> </a:t>
            </a:r>
            <a:r>
              <a:rPr lang="en-US" altLang="ja-JP" dirty="0" smtClean="0"/>
              <a:t>Death or alive</a:t>
            </a:r>
            <a:endParaRPr kumimoji="1" lang="en-US" altLang="ja-JP" dirty="0" smtClean="0"/>
          </a:p>
          <a:p>
            <a:r>
              <a:rPr lang="en-US" altLang="ja-JP" dirty="0" smtClean="0"/>
              <a:t>Different from image processing</a:t>
            </a:r>
          </a:p>
          <a:p>
            <a:pPr lvl="1"/>
            <a:r>
              <a:rPr kumimoji="1" lang="en-US" altLang="ja-JP" dirty="0" smtClean="0"/>
              <a:t>In image processing, small bit flips do not matter</a:t>
            </a:r>
          </a:p>
          <a:p>
            <a:pPr lvl="1"/>
            <a:r>
              <a:rPr lang="en-US" altLang="ja-JP" dirty="0" smtClean="0"/>
              <a:t>But in Go, small difference matters a lot.</a:t>
            </a:r>
          </a:p>
          <a:p>
            <a:pPr lvl="2"/>
            <a:r>
              <a:rPr kumimoji="1" lang="en-US" altLang="ja-JP" dirty="0" smtClean="0"/>
              <a:t>Ladder is a typical example.</a:t>
            </a:r>
          </a:p>
          <a:p>
            <a:r>
              <a:rPr lang="en-US" altLang="ja-JP" dirty="0" smtClean="0"/>
              <a:t>Thus, MCTS tree search is necessary</a:t>
            </a:r>
          </a:p>
          <a:p>
            <a:pPr lvl="1"/>
            <a:r>
              <a:rPr lang="en-US" altLang="ja-JP" dirty="0" smtClean="0"/>
              <a:t>Human players also do it!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7716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 Basic design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 You can use CNN for the learning mechanism to give pattern matching of go position </a:t>
            </a:r>
          </a:p>
          <a:p>
            <a:pPr lvl="1"/>
            <a:r>
              <a:rPr lang="en-US" altLang="ja-JP" dirty="0"/>
              <a:t> </a:t>
            </a:r>
            <a:r>
              <a:rPr lang="en-US" altLang="ja-JP" dirty="0" smtClean="0"/>
              <a:t>p(</a:t>
            </a:r>
            <a:r>
              <a:rPr lang="en-US" altLang="ja-JP" dirty="0" err="1" smtClean="0"/>
              <a:t>a,s</a:t>
            </a:r>
            <a:r>
              <a:rPr lang="en-US" altLang="ja-JP" dirty="0" smtClean="0"/>
              <a:t>) :</a:t>
            </a:r>
            <a:r>
              <a:rPr lang="ja-JP" altLang="en-US" dirty="0" smtClean="0"/>
              <a:t> </a:t>
            </a:r>
            <a:r>
              <a:rPr lang="en-US" altLang="ja-JP" dirty="0" smtClean="0"/>
              <a:t>the move probability of a at the position s </a:t>
            </a:r>
          </a:p>
          <a:p>
            <a:pPr lvl="1"/>
            <a:r>
              <a:rPr lang="en-US" altLang="ja-JP" dirty="0"/>
              <a:t> </a:t>
            </a:r>
            <a:r>
              <a:rPr lang="en-US" altLang="ja-JP" dirty="0" smtClean="0"/>
              <a:t>v(s): the “value” of position s</a:t>
            </a:r>
          </a:p>
          <a:p>
            <a:pPr lvl="1"/>
            <a:r>
              <a:rPr lang="en-US" altLang="ja-JP" dirty="0" smtClean="0"/>
              <a:t>The</a:t>
            </a:r>
            <a:r>
              <a:rPr lang="ja-JP" altLang="en-US" dirty="0" smtClean="0"/>
              <a:t> </a:t>
            </a:r>
            <a:r>
              <a:rPr lang="en-US" altLang="ja-JP" dirty="0" smtClean="0"/>
              <a:t>parameter θ</a:t>
            </a:r>
            <a:r>
              <a:rPr lang="ja-JP" altLang="en-US" dirty="0" smtClean="0"/>
              <a:t>　</a:t>
            </a:r>
            <a:r>
              <a:rPr lang="en-US" altLang="ja-JP" dirty="0" smtClean="0"/>
              <a:t>of  CNN</a:t>
            </a:r>
            <a:r>
              <a:rPr lang="ja-JP" altLang="en-US" dirty="0"/>
              <a:t> </a:t>
            </a:r>
            <a:r>
              <a:rPr lang="en-US" altLang="ja-JP" dirty="0" smtClean="0"/>
              <a:t>can be modified.</a:t>
            </a:r>
          </a:p>
          <a:p>
            <a:pPr lvl="1"/>
            <a:r>
              <a:rPr lang="en-US" altLang="ja-JP" dirty="0" smtClean="0"/>
              <a:t>f(s)= f </a:t>
            </a:r>
            <a:r>
              <a:rPr lang="en-US" altLang="ja-JP" baseline="-25000" dirty="0" smtClean="0"/>
              <a:t>θ</a:t>
            </a:r>
            <a:r>
              <a:rPr lang="en-US" altLang="ja-JP" dirty="0" smtClean="0"/>
              <a:t>(s) = (p(</a:t>
            </a:r>
            <a:r>
              <a:rPr lang="en-US" altLang="ja-JP" dirty="0" err="1" smtClean="0"/>
              <a:t>a,s</a:t>
            </a:r>
            <a:r>
              <a:rPr lang="en-US" altLang="ja-JP" dirty="0" smtClean="0"/>
              <a:t>), v(s)) depends on θ</a:t>
            </a:r>
          </a:p>
          <a:p>
            <a:r>
              <a:rPr lang="en-US" altLang="ja-JP" dirty="0" smtClean="0"/>
              <a:t>How to design the system?? (question to students)</a:t>
            </a:r>
          </a:p>
          <a:p>
            <a:pPr lvl="1"/>
            <a:r>
              <a:rPr lang="en-US" altLang="ja-JP" dirty="0" smtClean="0"/>
              <a:t>Supervised learning : </a:t>
            </a:r>
            <a:r>
              <a:rPr lang="en-US" altLang="ja-JP" dirty="0" err="1" smtClean="0"/>
              <a:t>AlphaGo</a:t>
            </a:r>
            <a:r>
              <a:rPr lang="en-US" altLang="ja-JP" dirty="0" smtClean="0"/>
              <a:t> </a:t>
            </a:r>
          </a:p>
          <a:p>
            <a:pPr lvl="2"/>
            <a:r>
              <a:rPr lang="en-US" altLang="ja-JP" dirty="0" smtClean="0"/>
              <a:t>Utilize 160000 games in the database of strong human players</a:t>
            </a:r>
          </a:p>
          <a:p>
            <a:pPr lvl="1"/>
            <a:r>
              <a:rPr lang="en-US" altLang="ja-JP" dirty="0" smtClean="0"/>
              <a:t>Unsupervised learning : </a:t>
            </a:r>
            <a:r>
              <a:rPr lang="en-US" altLang="ja-JP" dirty="0" err="1" smtClean="0"/>
              <a:t>AlphaGo</a:t>
            </a:r>
            <a:r>
              <a:rPr lang="en-US" altLang="ja-JP" dirty="0" smtClean="0"/>
              <a:t> zero</a:t>
            </a:r>
          </a:p>
          <a:p>
            <a:pPr lvl="1"/>
            <a:r>
              <a:rPr lang="en-US" altLang="ja-JP" dirty="0" smtClean="0"/>
              <a:t>Reinforced learning -&gt; to make a weak learning system stronger</a:t>
            </a:r>
          </a:p>
          <a:p>
            <a:pPr marL="0" indent="0">
              <a:buNone/>
            </a:pP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7843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476" y="2539793"/>
            <a:ext cx="2853175" cy="1603387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5070" y="3282611"/>
            <a:ext cx="3891369" cy="283319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632" y="68005"/>
            <a:ext cx="3704287" cy="663746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312437" y="4042667"/>
            <a:ext cx="297395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An animation hero resemble to my youth</a:t>
            </a:r>
            <a:endParaRPr lang="en-US" altLang="ja-JP" sz="2400" dirty="0"/>
          </a:p>
        </p:txBody>
      </p:sp>
      <p:pic>
        <p:nvPicPr>
          <p:cNvPr id="1028" name="Picture 4" descr="「3月のライオン」の画像検索結果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509" y="4773151"/>
            <a:ext cx="3308225" cy="202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3549" y="61635"/>
            <a:ext cx="3601421" cy="270106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26" name="Picture 2" descr="http://ibmkigo.dtdns.net/IMG99/dscs001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083" y="-63891"/>
            <a:ext cx="3436734" cy="257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グループ化 4"/>
          <p:cNvGrpSpPr/>
          <p:nvPr/>
        </p:nvGrpSpPr>
        <p:grpSpPr>
          <a:xfrm>
            <a:off x="4018509" y="1982247"/>
            <a:ext cx="7802478" cy="4846320"/>
            <a:chOff x="5119378" y="2471910"/>
            <a:chExt cx="6631107" cy="4233556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19378" y="2471910"/>
              <a:ext cx="6631107" cy="4233556"/>
            </a:xfrm>
            <a:prstGeom prst="rect">
              <a:avLst/>
            </a:prstGeom>
          </p:spPr>
        </p:pic>
        <p:sp>
          <p:nvSpPr>
            <p:cNvPr id="2" name="正方形/長方形 1"/>
            <p:cNvSpPr/>
            <p:nvPr/>
          </p:nvSpPr>
          <p:spPr>
            <a:xfrm>
              <a:off x="7620068" y="3122793"/>
              <a:ext cx="482379" cy="216482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5284818" y="6059135"/>
              <a:ext cx="6228252" cy="5646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3600" dirty="0"/>
                <a:t>R</a:t>
              </a:r>
              <a:r>
                <a:rPr lang="en-US" altLang="ja-JP" sz="3600" dirty="0" smtClean="0"/>
                <a:t>anking</a:t>
              </a:r>
              <a:r>
                <a:rPr lang="ja-JP" altLang="en-US" sz="3600" dirty="0" smtClean="0"/>
                <a:t> </a:t>
              </a:r>
              <a:r>
                <a:rPr lang="en-US" altLang="ja-JP" sz="3600" dirty="0" smtClean="0"/>
                <a:t>in</a:t>
              </a:r>
              <a:r>
                <a:rPr lang="ja-JP" altLang="en-US" sz="3600" dirty="0"/>
                <a:t> </a:t>
              </a:r>
              <a:r>
                <a:rPr lang="en-US" altLang="ja-JP" sz="3600" dirty="0" smtClean="0"/>
                <a:t>Miyagi</a:t>
              </a:r>
              <a:r>
                <a:rPr lang="ja-JP" altLang="en-US" sz="3600" dirty="0"/>
                <a:t> </a:t>
              </a:r>
              <a:r>
                <a:rPr lang="en-US" altLang="ja-JP" sz="3600" dirty="0" smtClean="0"/>
                <a:t>prefecture</a:t>
              </a:r>
              <a:r>
                <a:rPr lang="ja-JP" altLang="en-US" sz="3600" dirty="0"/>
                <a:t> </a:t>
              </a:r>
              <a:r>
                <a:rPr lang="en-US" altLang="ja-JP" sz="3600" dirty="0" smtClean="0"/>
                <a:t>2016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263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8505" y="0"/>
            <a:ext cx="10515600" cy="1325563"/>
          </a:xfrm>
        </p:spPr>
        <p:txBody>
          <a:bodyPr/>
          <a:lstStyle/>
          <a:p>
            <a:r>
              <a:rPr lang="ja-JP" altLang="en-US" dirty="0"/>
              <a:t> </a:t>
            </a:r>
            <a:r>
              <a:rPr lang="en-US" altLang="ja-JP" dirty="0" smtClean="0"/>
              <a:t>Rule </a:t>
            </a:r>
            <a:r>
              <a:rPr kumimoji="1" lang="en-US" altLang="ja-JP" dirty="0" smtClean="0"/>
              <a:t>of Go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54979" y="1212574"/>
            <a:ext cx="10515600" cy="5536096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Go:  A game between two persons: Bob</a:t>
            </a:r>
            <a:r>
              <a:rPr lang="en-US" altLang="ja-JP" dirty="0" smtClean="0"/>
              <a:t>(black)</a:t>
            </a:r>
            <a:r>
              <a:rPr kumimoji="1" lang="en-US" altLang="ja-JP" dirty="0" smtClean="0"/>
              <a:t> and Willy(white) </a:t>
            </a:r>
          </a:p>
          <a:p>
            <a:r>
              <a:rPr lang="en-US" altLang="ja-JP" dirty="0" smtClean="0"/>
              <a:t>Bob and Willy alternatingly place stones on 19 x 19 grid board: Bob places black and Willy places white stones </a:t>
            </a:r>
          </a:p>
          <a:p>
            <a:r>
              <a:rPr lang="en-US" altLang="ja-JP" dirty="0" smtClean="0"/>
              <a:t>Stones cannot move, but stones completely surrounded by opponent’s stones are removed from the board</a:t>
            </a:r>
          </a:p>
          <a:p>
            <a:r>
              <a:rPr lang="en-US" altLang="ja-JP" dirty="0" smtClean="0"/>
              <a:t>The game terminate if there is no ”profitable” move.</a:t>
            </a:r>
          </a:p>
          <a:p>
            <a:pPr lvl="1"/>
            <a:r>
              <a:rPr lang="en-US" altLang="ja-JP" dirty="0" smtClean="0"/>
              <a:t>Or by resignation </a:t>
            </a:r>
          </a:p>
          <a:p>
            <a:r>
              <a:rPr lang="en-US" altLang="ja-JP" dirty="0" smtClean="0"/>
              <a:t>The one with more “territory” wins </a:t>
            </a:r>
          </a:p>
          <a:p>
            <a:pPr lvl="1"/>
            <a:r>
              <a:rPr lang="en-US" altLang="ja-JP" dirty="0" smtClean="0"/>
              <a:t>Bob plays first, and gives 6.5 handicap points to Willy</a:t>
            </a:r>
          </a:p>
          <a:p>
            <a:r>
              <a:rPr lang="en-US" altLang="ja-JP" dirty="0" smtClean="0"/>
              <a:t>There is an additional rule named “</a:t>
            </a:r>
            <a:r>
              <a:rPr lang="en-US" altLang="ja-JP" dirty="0" err="1" smtClean="0"/>
              <a:t>Ko</a:t>
            </a:r>
            <a:r>
              <a:rPr lang="en-US" altLang="ja-JP" dirty="0" smtClean="0"/>
              <a:t>(</a:t>
            </a:r>
            <a:r>
              <a:rPr lang="ja-JP" altLang="en-US" dirty="0" smtClean="0"/>
              <a:t>劫</a:t>
            </a:r>
            <a:r>
              <a:rPr lang="en-US" altLang="ja-JP" dirty="0" smtClean="0"/>
              <a:t>, meaning </a:t>
            </a:r>
            <a:r>
              <a:rPr lang="en-US" altLang="ja-JP" dirty="0" err="1" smtClean="0"/>
              <a:t>infitite</a:t>
            </a:r>
            <a:r>
              <a:rPr lang="en-US" altLang="ja-JP" dirty="0" smtClean="0"/>
              <a:t> time) ”to avoid infinite loop.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471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27652" y="0"/>
            <a:ext cx="10515600" cy="1325563"/>
          </a:xfrm>
        </p:spPr>
        <p:txBody>
          <a:bodyPr/>
          <a:lstStyle/>
          <a:p>
            <a:r>
              <a:rPr kumimoji="1" lang="en-US" altLang="ja-JP" dirty="0" smtClean="0"/>
              <a:t>  Mathematical formulation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8843" y="1003853"/>
            <a:ext cx="11767931" cy="5774634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/>
              <a:t>Finite deterministic two-person’s zero-sum game with complete information</a:t>
            </a:r>
          </a:p>
          <a:p>
            <a:pPr lvl="1"/>
            <a:r>
              <a:rPr kumimoji="1" lang="en-US" altLang="ja-JP" dirty="0" smtClean="0"/>
              <a:t>Theorem: There is a winning strategy (different from Poker, Mahjong </a:t>
            </a:r>
            <a:r>
              <a:rPr kumimoji="1" lang="en-US" altLang="ja-JP" dirty="0" err="1" smtClean="0"/>
              <a:t>etc</a:t>
            </a:r>
            <a:r>
              <a:rPr kumimoji="1" lang="en-US" altLang="ja-JP" dirty="0" smtClean="0"/>
              <a:t>)</a:t>
            </a:r>
          </a:p>
          <a:p>
            <a:r>
              <a:rPr kumimoji="1" lang="en-US" altLang="ja-JP" dirty="0" smtClean="0"/>
              <a:t> s: state of go = placement of stones on 19 x 19 board</a:t>
            </a:r>
          </a:p>
          <a:p>
            <a:pPr lvl="1"/>
            <a:r>
              <a:rPr lang="en-US" altLang="ja-JP" dirty="0"/>
              <a:t> </a:t>
            </a:r>
            <a:r>
              <a:rPr lang="en-US" altLang="ja-JP" dirty="0" smtClean="0"/>
              <a:t>s is a 361 dimensional vector of (1, -1, 0) . 1 means black, -1 means white, 0 means no stone.   (special treatment for “</a:t>
            </a:r>
            <a:r>
              <a:rPr lang="en-US" altLang="ja-JP" dirty="0" err="1" smtClean="0"/>
              <a:t>Ko</a:t>
            </a:r>
            <a:r>
              <a:rPr lang="en-US" altLang="ja-JP" dirty="0" smtClean="0"/>
              <a:t>”)</a:t>
            </a:r>
          </a:p>
          <a:p>
            <a:pPr lvl="1"/>
            <a:r>
              <a:rPr lang="en-US" altLang="ja-JP" dirty="0" smtClean="0"/>
              <a:t>The number is bounded by 3 </a:t>
            </a:r>
            <a:r>
              <a:rPr lang="en-US" altLang="ja-JP" baseline="30000" dirty="0" smtClean="0"/>
              <a:t>361</a:t>
            </a:r>
          </a:p>
          <a:p>
            <a:r>
              <a:rPr lang="en-US" altLang="ja-JP" dirty="0" smtClean="0"/>
              <a:t>a:  next move.  A grid point not occupied in the current state.</a:t>
            </a:r>
          </a:p>
          <a:p>
            <a:r>
              <a:rPr lang="en-US" altLang="ja-JP" dirty="0" smtClean="0"/>
              <a:t>F(s):  Function indicating Bob win (1, or b) or Willy win (-1, or w) or draw (0) </a:t>
            </a:r>
          </a:p>
          <a:p>
            <a:pPr lvl="1"/>
            <a:r>
              <a:rPr lang="en-US" altLang="ja-JP" dirty="0"/>
              <a:t> </a:t>
            </a:r>
            <a:r>
              <a:rPr lang="en-US" altLang="ja-JP" dirty="0" smtClean="0"/>
              <a:t>Draw happens very rare  (once in 10000 games or so), and let us ignore it.</a:t>
            </a:r>
          </a:p>
          <a:p>
            <a:r>
              <a:rPr lang="en-US" altLang="ja-JP" dirty="0" smtClean="0"/>
              <a:t>Winning move a (for Bob) at s satisfies F(s </a:t>
            </a:r>
            <a:r>
              <a:rPr lang="ja-JP" altLang="en-US" dirty="0" smtClean="0"/>
              <a:t>∪ </a:t>
            </a:r>
            <a:r>
              <a:rPr lang="en-US" altLang="ja-JP" dirty="0" smtClean="0"/>
              <a:t>{a}) = b</a:t>
            </a:r>
          </a:p>
          <a:p>
            <a:pPr lvl="1"/>
            <a:r>
              <a:rPr lang="en-US" altLang="ja-JP" dirty="0" smtClean="0"/>
              <a:t>If F(s) = b and its Bob’s turn,  there exists a such that </a:t>
            </a:r>
            <a:r>
              <a:rPr lang="en-US" altLang="ja-JP" dirty="0"/>
              <a:t>F(s </a:t>
            </a:r>
            <a:r>
              <a:rPr lang="ja-JP" altLang="en-US" dirty="0"/>
              <a:t>∪ </a:t>
            </a:r>
            <a:r>
              <a:rPr lang="en-US" altLang="ja-JP" dirty="0"/>
              <a:t>{a}) = </a:t>
            </a:r>
            <a:r>
              <a:rPr lang="en-US" altLang="ja-JP" dirty="0" smtClean="0"/>
              <a:t>b</a:t>
            </a:r>
            <a:endParaRPr lang="en-US" altLang="ja-JP" dirty="0"/>
          </a:p>
          <a:p>
            <a:pPr lvl="1"/>
            <a:r>
              <a:rPr lang="en-US" altLang="ja-JP" dirty="0" smtClean="0"/>
              <a:t>If F(s)= b and its Willy’s turn, </a:t>
            </a:r>
            <a:r>
              <a:rPr lang="en-US" altLang="ja-JP" dirty="0"/>
              <a:t>F(s </a:t>
            </a:r>
            <a:r>
              <a:rPr lang="ja-JP" altLang="en-US" dirty="0"/>
              <a:t>∪ </a:t>
            </a:r>
            <a:r>
              <a:rPr lang="en-US" altLang="ja-JP" dirty="0"/>
              <a:t>{a}) = b</a:t>
            </a:r>
            <a:r>
              <a:rPr lang="en-US" altLang="ja-JP" dirty="0" smtClean="0"/>
              <a:t> for every possibly Willy’s move a.</a:t>
            </a:r>
          </a:p>
          <a:p>
            <a:r>
              <a:rPr lang="en-US" altLang="ja-JP" dirty="0" smtClean="0"/>
              <a:t>Practically, we consider a function f(s) to indicate the “advantage” for Bob at s</a:t>
            </a:r>
          </a:p>
          <a:p>
            <a:pPr lvl="1"/>
            <a:r>
              <a:rPr lang="en-US" altLang="ja-JP" dirty="0"/>
              <a:t> </a:t>
            </a:r>
            <a:r>
              <a:rPr lang="en-US" altLang="ja-JP" dirty="0" smtClean="0"/>
              <a:t>E.g., winning probability,  difference of territory, etc.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828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25978"/>
            <a:ext cx="10515600" cy="1325563"/>
          </a:xfrm>
        </p:spPr>
        <p:txBody>
          <a:bodyPr/>
          <a:lstStyle/>
          <a:p>
            <a:r>
              <a:rPr kumimoji="1" lang="en-US" altLang="ja-JP" dirty="0" smtClean="0"/>
              <a:t>   Game tree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467817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 Tree indicating how the play proceeds</a:t>
            </a:r>
          </a:p>
          <a:p>
            <a:pPr lvl="1"/>
            <a:r>
              <a:rPr lang="en-US" altLang="ja-JP" dirty="0"/>
              <a:t> </a:t>
            </a:r>
            <a:r>
              <a:rPr lang="en-US" altLang="ja-JP" dirty="0" smtClean="0"/>
              <a:t>The depth of the tree is bounded by 361 (a bit cheating)</a:t>
            </a:r>
          </a:p>
          <a:p>
            <a:pPr lvl="1"/>
            <a:r>
              <a:rPr kumimoji="1" lang="en-US" altLang="ja-JP" dirty="0" smtClean="0"/>
              <a:t>Each node has at most 361 children nodes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Indicate the function F  (or f)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Game= path from root to a leaf</a:t>
            </a:r>
          </a:p>
          <a:p>
            <a:pPr lvl="1"/>
            <a:r>
              <a:rPr lang="en-US" altLang="ja-JP" dirty="0"/>
              <a:t> </a:t>
            </a:r>
            <a:r>
              <a:rPr lang="en-US" altLang="ja-JP" dirty="0" smtClean="0"/>
              <a:t>node at odd depth : Bob’s play   node at even depth: Willy’s play</a:t>
            </a:r>
            <a:endParaRPr kumimoji="1" lang="en-US" altLang="ja-JP" dirty="0" smtClean="0"/>
          </a:p>
          <a:p>
            <a:r>
              <a:rPr lang="en-US" altLang="ja-JP" dirty="0"/>
              <a:t> </a:t>
            </a:r>
            <a:r>
              <a:rPr lang="en-US" altLang="ja-JP" dirty="0" smtClean="0"/>
              <a:t>Each leaf indicates Bob win (F=b) or Willy win (F=w)</a:t>
            </a:r>
          </a:p>
          <a:p>
            <a:r>
              <a:rPr lang="en-US" altLang="ja-JP" dirty="0" smtClean="0"/>
              <a:t>If an odd depth node u has a child node u of F(v)= b, then F(u)= b, else F(u)= w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If an even depth node u has a child node v of F(v)=w, then F(u)=w, else F(u)= b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0668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567" y="445270"/>
            <a:ext cx="6940355" cy="544573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8553956" y="753075"/>
            <a:ext cx="25564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/>
              <a:t>A part of the game tree of Tic Tac Toe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32417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-141766"/>
            <a:ext cx="10515600" cy="1325563"/>
          </a:xfrm>
        </p:spPr>
        <p:txBody>
          <a:bodyPr/>
          <a:lstStyle/>
          <a:p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Method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outline of Go </a:t>
            </a:r>
            <a:r>
              <a:rPr kumimoji="1" lang="en-US" altLang="ja-JP" dirty="0" err="1" smtClean="0"/>
              <a:t>softwares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69235" y="994954"/>
            <a:ext cx="10515600" cy="5128591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Game-tree search</a:t>
            </a:r>
          </a:p>
          <a:p>
            <a:pPr lvl="1"/>
            <a:r>
              <a:rPr kumimoji="1" lang="en-US" altLang="ja-JP" dirty="0" smtClean="0"/>
              <a:t>Exhaustive search </a:t>
            </a:r>
          </a:p>
          <a:p>
            <a:pPr lvl="1"/>
            <a:r>
              <a:rPr lang="en-US" altLang="ja-JP" dirty="0" smtClean="0"/>
              <a:t>Depth-bounded exhaustive search with position evaluation function</a:t>
            </a:r>
          </a:p>
          <a:p>
            <a:pPr lvl="2"/>
            <a:r>
              <a:rPr kumimoji="1" lang="en-US" altLang="ja-JP" dirty="0" smtClean="0"/>
              <a:t>Find the play to lead to the “best leaf “ in a subtree</a:t>
            </a:r>
          </a:p>
          <a:p>
            <a:pPr lvl="2"/>
            <a:r>
              <a:rPr kumimoji="1" lang="en-US" altLang="ja-JP" dirty="0" smtClean="0"/>
              <a:t>Strategy of Deep Blue Chess machine, which won against Kasparov in 1997.</a:t>
            </a:r>
          </a:p>
          <a:p>
            <a:pPr lvl="1"/>
            <a:r>
              <a:rPr lang="en-US" altLang="ja-JP" dirty="0" smtClean="0"/>
              <a:t>How to give the position evaluation</a:t>
            </a:r>
          </a:p>
          <a:p>
            <a:pPr lvl="2"/>
            <a:r>
              <a:rPr lang="en-US" altLang="ja-JP" dirty="0"/>
              <a:t>L</a:t>
            </a:r>
            <a:r>
              <a:rPr lang="en-US" altLang="ja-JP" dirty="0" smtClean="0"/>
              <a:t>inear combination of several basic functions in Chess</a:t>
            </a:r>
          </a:p>
          <a:p>
            <a:pPr lvl="2"/>
            <a:r>
              <a:rPr lang="en-US" altLang="ja-JP" dirty="0" smtClean="0"/>
              <a:t>In Bonanza system which won against professional Japanese Chess, machine learning was introduced to give the position evaluation. 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Monte Carlo rollout </a:t>
            </a:r>
          </a:p>
          <a:p>
            <a:pPr lvl="2"/>
            <a:r>
              <a:rPr lang="en-US" altLang="ja-JP" dirty="0" smtClean="0"/>
              <a:t>Try real play many times, and find out the probability of win</a:t>
            </a:r>
          </a:p>
          <a:p>
            <a:pPr lvl="2"/>
            <a:r>
              <a:rPr kumimoji="1" lang="en-US" altLang="ja-JP" dirty="0" smtClean="0"/>
              <a:t>Looks silly, but gave the first human level Go machine</a:t>
            </a:r>
          </a:p>
          <a:p>
            <a:pPr lvl="2"/>
            <a:r>
              <a:rPr lang="en-US" altLang="ja-JP" dirty="0" smtClean="0"/>
              <a:t>If player in the rollout is stronger, then the probability becomes more accurate</a:t>
            </a:r>
            <a:endParaRPr lang="en-US" altLang="ja-JP" dirty="0"/>
          </a:p>
          <a:p>
            <a:pPr lvl="1"/>
            <a:r>
              <a:rPr kumimoji="1" lang="en-US" altLang="ja-JP" dirty="0" smtClean="0"/>
              <a:t>Monte Carlo Tree Search (MCTS)</a:t>
            </a:r>
          </a:p>
          <a:p>
            <a:pPr lvl="2"/>
            <a:r>
              <a:rPr lang="en-US" altLang="ja-JP" dirty="0" smtClean="0"/>
              <a:t>Give/improve evaluation of position by using Monte Carlo </a:t>
            </a:r>
            <a:r>
              <a:rPr lang="en-US" altLang="ja-JP" dirty="0" err="1" smtClean="0"/>
              <a:t>rollou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If players become strong, then it further improve the system by using stronger players in Monte Carlo rollout</a:t>
            </a:r>
          </a:p>
          <a:p>
            <a:pPr lvl="1"/>
            <a:r>
              <a:rPr lang="en-US" altLang="ja-JP" dirty="0" smtClean="0"/>
              <a:t>Idea of Alpha Go:  Use deep neural network to represent evaluation functions </a:t>
            </a:r>
          </a:p>
          <a:p>
            <a:pPr lvl="2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2807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98443" y="0"/>
            <a:ext cx="10515600" cy="1325563"/>
          </a:xfrm>
        </p:spPr>
        <p:txBody>
          <a:bodyPr/>
          <a:lstStyle/>
          <a:p>
            <a:r>
              <a:rPr kumimoji="1" lang="en-US" altLang="ja-JP" dirty="0" smtClean="0"/>
              <a:t>  Evaluation functions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032744"/>
            <a:ext cx="10515600" cy="4351338"/>
          </a:xfrm>
        </p:spPr>
        <p:txBody>
          <a:bodyPr/>
          <a:lstStyle/>
          <a:p>
            <a:r>
              <a:rPr kumimoji="1" lang="en-US" altLang="ja-JP" dirty="0" smtClean="0"/>
              <a:t> Chess:  Evaluation of pieces and position </a:t>
            </a:r>
          </a:p>
          <a:p>
            <a:pPr lvl="1"/>
            <a:r>
              <a:rPr kumimoji="1" lang="en-US" altLang="ja-JP" dirty="0" smtClean="0"/>
              <a:t> Pone= 1,  Knight = 3, Bishop=3, Rook=5, Queen=9, King=</a:t>
            </a:r>
            <a:r>
              <a:rPr kumimoji="1" lang="ja-JP" altLang="en-US" dirty="0" smtClean="0"/>
              <a:t>∞</a:t>
            </a:r>
            <a:endParaRPr kumimoji="1" lang="en-US" altLang="ja-JP" dirty="0" smtClean="0"/>
          </a:p>
          <a:p>
            <a:pPr lvl="1"/>
            <a:r>
              <a:rPr lang="en-US" altLang="ja-JP" dirty="0"/>
              <a:t> </a:t>
            </a:r>
            <a:r>
              <a:rPr lang="en-US" altLang="ja-JP" dirty="0" smtClean="0"/>
              <a:t>Position:  How many possible moves? </a:t>
            </a:r>
            <a:r>
              <a:rPr lang="ja-JP" altLang="en-US" dirty="0" smtClean="0"/>
              <a:t>　</a:t>
            </a:r>
            <a:r>
              <a:rPr lang="en-US" altLang="ja-JP" dirty="0" smtClean="0"/>
              <a:t>Connection</a:t>
            </a:r>
            <a:r>
              <a:rPr lang="ja-JP" altLang="en-US" dirty="0" smtClean="0"/>
              <a:t> </a:t>
            </a:r>
            <a:r>
              <a:rPr lang="en-US" altLang="ja-JP" dirty="0" smtClean="0"/>
              <a:t>of</a:t>
            </a:r>
            <a:r>
              <a:rPr lang="ja-JP" altLang="en-US" dirty="0" smtClean="0"/>
              <a:t> </a:t>
            </a:r>
            <a:r>
              <a:rPr lang="en-US" altLang="ja-JP" dirty="0" smtClean="0"/>
              <a:t>pieces?</a:t>
            </a:r>
          </a:p>
          <a:p>
            <a:r>
              <a:rPr kumimoji="1" lang="en-US" altLang="ja-JP" dirty="0" smtClean="0"/>
              <a:t>Go:</a:t>
            </a:r>
            <a:r>
              <a:rPr kumimoji="1" lang="ja-JP" altLang="en-US" dirty="0" smtClean="0"/>
              <a:t>　</a:t>
            </a:r>
            <a:r>
              <a:rPr lang="en-US" altLang="ja-JP" dirty="0" smtClean="0"/>
              <a:t>Difficult to find a good function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Objective:  Territory  (which part is your territory?)</a:t>
            </a:r>
          </a:p>
          <a:p>
            <a:pPr lvl="1"/>
            <a:r>
              <a:rPr kumimoji="1" lang="en-US" altLang="ja-JP" dirty="0" smtClean="0"/>
              <a:t> Stones : </a:t>
            </a:r>
            <a:r>
              <a:rPr kumimoji="1" lang="en-US" altLang="ja-JP" dirty="0" smtClean="0">
                <a:hlinkClick r:id="rId2"/>
              </a:rPr>
              <a:t>Alive or Dead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4400" y="72472"/>
            <a:ext cx="3487600" cy="349918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0166" y="3822155"/>
            <a:ext cx="2763339" cy="276333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773" y="3652180"/>
            <a:ext cx="3257236" cy="310328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9793" y="3571659"/>
            <a:ext cx="3234345" cy="318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00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8626" y="149467"/>
            <a:ext cx="10515600" cy="1325563"/>
          </a:xfrm>
        </p:spPr>
        <p:txBody>
          <a:bodyPr/>
          <a:lstStyle/>
          <a:p>
            <a:r>
              <a:rPr kumimoji="1" lang="en-US" altLang="ja-JP" dirty="0" smtClean="0"/>
              <a:t>   Function represented by a network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48139" y="1475030"/>
            <a:ext cx="10515600" cy="5171523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Linear function:   y = Ax      (y: m-dim vector, x: n-dim vector)</a:t>
            </a:r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r>
              <a:rPr lang="en-US" altLang="ja-JP" dirty="0" smtClean="0"/>
              <a:t>Find the best weights:  linear equation???</a:t>
            </a:r>
          </a:p>
          <a:p>
            <a:pPr lvl="1"/>
            <a:r>
              <a:rPr lang="en-US" altLang="ja-JP" smtClean="0"/>
              <a:t>Regression analysis</a:t>
            </a:r>
            <a:endParaRPr lang="en-US" altLang="ja-JP" dirty="0" smtClean="0"/>
          </a:p>
          <a:p>
            <a:r>
              <a:rPr lang="en-US" altLang="ja-JP" dirty="0" smtClean="0"/>
              <a:t>Multi-layer network </a:t>
            </a:r>
            <a:r>
              <a:rPr lang="en-US" altLang="ja-JP" dirty="0" smtClean="0">
                <a:sym typeface="Wingdings" panose="05000000000000000000" pitchFamily="2" charset="2"/>
              </a:rPr>
              <a:t> matrix multiplication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523" y="2543554"/>
            <a:ext cx="2143125" cy="2143125"/>
          </a:xfrm>
          <a:prstGeom prst="rect">
            <a:avLst/>
          </a:prstGeom>
        </p:spPr>
      </p:pic>
      <p:pic>
        <p:nvPicPr>
          <p:cNvPr id="1026" name="Picture 2" descr="「linear function in neural network」の画像検索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479" y="2211457"/>
            <a:ext cx="60483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54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1078</Words>
  <Application>Microsoft Office PowerPoint</Application>
  <PresentationFormat>ワイド画面</PresentationFormat>
  <Paragraphs>138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Calibri</vt:lpstr>
      <vt:lpstr>Calibri Light</vt:lpstr>
      <vt:lpstr>Wingdings</vt:lpstr>
      <vt:lpstr>Office テーマ</vt:lpstr>
      <vt:lpstr>Machine learning</vt:lpstr>
      <vt:lpstr>PowerPoint プレゼンテーション</vt:lpstr>
      <vt:lpstr> Rule of Go</vt:lpstr>
      <vt:lpstr>  Mathematical formulation </vt:lpstr>
      <vt:lpstr>   Game tree</vt:lpstr>
      <vt:lpstr>PowerPoint プレゼンテーション</vt:lpstr>
      <vt:lpstr>　Method　outline of Go softwares</vt:lpstr>
      <vt:lpstr>  Evaluation functions</vt:lpstr>
      <vt:lpstr>   Function represented by a network</vt:lpstr>
      <vt:lpstr> Neural network</vt:lpstr>
      <vt:lpstr> Convolutional Neural Network (CNN)</vt:lpstr>
      <vt:lpstr> Go game as image processing</vt:lpstr>
      <vt:lpstr>  Global pattern recognition</vt:lpstr>
      <vt:lpstr>  Humans evaluation (what I do)</vt:lpstr>
      <vt:lpstr>  Small difference matters a lot</vt:lpstr>
      <vt:lpstr> Basic design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AlphaGo</dc:title>
  <dc:creator>徳山豪</dc:creator>
  <cp:lastModifiedBy>徳山豪</cp:lastModifiedBy>
  <cp:revision>41</cp:revision>
  <cp:lastPrinted>2017-11-13T02:20:01Z</cp:lastPrinted>
  <dcterms:created xsi:type="dcterms:W3CDTF">2017-11-12T08:01:12Z</dcterms:created>
  <dcterms:modified xsi:type="dcterms:W3CDTF">2017-11-13T03:17:16Z</dcterms:modified>
</cp:coreProperties>
</file>