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9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7" r:id="rId3"/>
    <p:sldId id="269" r:id="rId4"/>
    <p:sldId id="259" r:id="rId5"/>
    <p:sldId id="271" r:id="rId6"/>
    <p:sldId id="273" r:id="rId7"/>
    <p:sldId id="275" r:id="rId8"/>
    <p:sldId id="276" r:id="rId9"/>
    <p:sldId id="277" r:id="rId10"/>
    <p:sldId id="272" r:id="rId11"/>
    <p:sldId id="279" r:id="rId12"/>
    <p:sldId id="278" r:id="rId13"/>
    <p:sldId id="280" r:id="rId14"/>
  </p:sldIdLst>
  <p:sldSz cx="9144000" cy="6858000" type="screen4x3"/>
  <p:notesSz cx="9945688" cy="6858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36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6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6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6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6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36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36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36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36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59" userDrawn="1">
          <p15:clr>
            <a:srgbClr val="A4A3A4"/>
          </p15:clr>
        </p15:guide>
        <p15:guide id="2" pos="313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66"/>
    <a:srgbClr val="FFCCCC"/>
    <a:srgbClr val="FFFF00"/>
    <a:srgbClr val="FF9933"/>
    <a:srgbClr val="FFFF66"/>
    <a:srgbClr val="0000FF"/>
    <a:srgbClr val="FF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 autoAdjust="0"/>
  </p:normalViewPr>
  <p:slideViewPr>
    <p:cSldViewPr>
      <p:cViewPr varScale="1">
        <p:scale>
          <a:sx n="85" d="100"/>
          <a:sy n="85" d="100"/>
        </p:scale>
        <p:origin x="63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>
      <p:cViewPr varScale="1">
        <p:scale>
          <a:sx n="94" d="100"/>
          <a:sy n="94" d="100"/>
        </p:scale>
        <p:origin x="-3726" y="-108"/>
      </p:cViewPr>
      <p:guideLst>
        <p:guide orient="horz" pos="2159"/>
        <p:guide pos="31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10658" cy="344279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2686" y="1"/>
            <a:ext cx="4310657" cy="344279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>
              <a:defRPr sz="1200"/>
            </a:lvl1pPr>
          </a:lstStyle>
          <a:p>
            <a:fld id="{8BE8AA9A-F5B5-4D5B-9583-9DB36702F264}" type="datetimeFigureOut">
              <a:rPr kumimoji="1" lang="ja-JP" altLang="en-US" smtClean="0"/>
              <a:t>2015/6/5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513721"/>
            <a:ext cx="4310658" cy="344279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2686" y="6513721"/>
            <a:ext cx="4310657" cy="344279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E11A52F8-4213-4DB2-B498-081E2D8878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52548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310658" cy="34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2686" y="1"/>
            <a:ext cx="4310657" cy="34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59138" y="514350"/>
            <a:ext cx="3429000" cy="2573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2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3866" y="3257412"/>
            <a:ext cx="7957957" cy="3086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513721"/>
            <a:ext cx="4310658" cy="34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2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2686" y="6513721"/>
            <a:ext cx="4310657" cy="34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F6AB7AB-54E0-4067-BB1A-F57004B489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69310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  <p:sp>
        <p:nvSpPr>
          <p:cNvPr id="25604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51940" indent="-28920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56830" indent="-231366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19562" indent="-231366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82295" indent="-231366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45027" indent="-231366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3007759" indent="-231366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70491" indent="-231366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933223" indent="-231366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2A2AA6C1-1FDB-4E9D-9A97-55F715215CB2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2832135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  <p:sp>
        <p:nvSpPr>
          <p:cNvPr id="30724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51940" indent="-28920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56830" indent="-231366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19562" indent="-231366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82295" indent="-231366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45027" indent="-231366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3007759" indent="-231366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70491" indent="-231366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933223" indent="-231366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406AD845-26B0-4652-A943-C1DCA6128B6B}" type="slidenum">
              <a:rPr lang="en-US" altLang="ja-JP" sz="1200"/>
              <a:pPr eaLnBrk="1" hangingPunct="1"/>
              <a:t>2</a:t>
            </a:fld>
            <a:endParaRPr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1686086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  <p:sp>
        <p:nvSpPr>
          <p:cNvPr id="3174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51940" indent="-28920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56830" indent="-231366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19562" indent="-231366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82295" indent="-231366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45027" indent="-231366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3007759" indent="-231366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70491" indent="-231366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933223" indent="-231366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E23713D1-F4AC-4C54-AB06-15477A147384}" type="slidenum">
              <a:rPr lang="en-US" altLang="ja-JP" sz="1200"/>
              <a:pPr eaLnBrk="1" hangingPunct="1"/>
              <a:t>6</a:t>
            </a:fld>
            <a:endParaRPr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959426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  <p:sp>
        <p:nvSpPr>
          <p:cNvPr id="3277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51940" indent="-28920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56830" indent="-231366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19562" indent="-231366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82295" indent="-231366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45027" indent="-231366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3007759" indent="-231366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70491" indent="-231366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933223" indent="-231366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2F3E82DF-7E1A-4764-961E-6637FD3E17F9}" type="slidenum">
              <a:rPr lang="en-US" altLang="ja-JP" sz="1200"/>
              <a:pPr eaLnBrk="1" hangingPunct="1"/>
              <a:t>8</a:t>
            </a:fld>
            <a:endParaRPr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1032770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  <p:sp>
        <p:nvSpPr>
          <p:cNvPr id="33796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51940" indent="-28920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56830" indent="-231366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19562" indent="-231366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82295" indent="-231366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45027" indent="-231366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3007759" indent="-231366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70491" indent="-231366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933223" indent="-231366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055B1146-E416-4D51-A03C-64E75B2FA3AC}" type="slidenum">
              <a:rPr lang="en-US" altLang="ja-JP" sz="1200"/>
              <a:pPr eaLnBrk="1" hangingPunct="1"/>
              <a:t>10</a:t>
            </a:fld>
            <a:endParaRPr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1010170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  <p:sp>
        <p:nvSpPr>
          <p:cNvPr id="34820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51940" indent="-289208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56830" indent="-231366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19562" indent="-231366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82295" indent="-231366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45027" indent="-231366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3007759" indent="-231366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70491" indent="-231366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933223" indent="-231366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79A9B776-A22D-4B14-B8A4-592A4CF4E145}" type="slidenum">
              <a:rPr lang="en-US" altLang="ja-JP" sz="1200"/>
              <a:pPr eaLnBrk="1" hangingPunct="1"/>
              <a:t>12</a:t>
            </a:fld>
            <a:endParaRPr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3204615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sp>
        <p:nvSpPr>
          <p:cNvPr id="5" name="円/楕円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sp>
        <p:nvSpPr>
          <p:cNvPr id="14" name="タイトル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22" name="サブタイトル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ja-JP" altLang="en-US" smtClean="0"/>
              <a:t>マスタ サブタイトルの書式設定</a:t>
            </a:r>
            <a:endParaRPr lang="en-US"/>
          </a:p>
        </p:txBody>
      </p:sp>
      <p:sp>
        <p:nvSpPr>
          <p:cNvPr id="6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フッター プレースホル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スライド番号プレースホル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11F0407-6418-48EF-9D29-641AD234AFB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35850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650DF-A68F-42EF-8961-8CDE0FC1B85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6385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BCFBE-8175-42C8-BC60-F3C21823715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02869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88102-7308-47B4-BF16-8AB14BD4D35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6587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sp>
        <p:nvSpPr>
          <p:cNvPr id="5" name="正方形/長方形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sp>
        <p:nvSpPr>
          <p:cNvPr id="6" name="円/楕円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sp>
        <p:nvSpPr>
          <p:cNvPr id="7" name="円/楕円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8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ja-JP"/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BDE0AFD-E100-4CAE-A1A2-AA0909F20B4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68606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6E221-9509-432F-84AC-1A4A3B5A8FA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4627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53EECE3-C98C-45FD-9B39-ED734A2D9C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0871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日付プレースホルダ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8AD2B-5236-469F-A1C3-E2AD232880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497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sp>
        <p:nvSpPr>
          <p:cNvPr id="3" name="正方形/長方形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sp>
        <p:nvSpPr>
          <p:cNvPr id="4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C286CA-6CC4-4DBD-A32E-44ECE3ADC4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07050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DA13F7-2F8F-48DE-A202-958803A906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4672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kumimoji="0" lang="en-US" sz="3200">
              <a:latin typeface="+mn-lt"/>
              <a:ea typeface="+mn-ea"/>
            </a:endParaRPr>
          </a:p>
        </p:txBody>
      </p:sp>
      <p:sp>
        <p:nvSpPr>
          <p:cNvPr id="6" name="フローチャート: 処理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sp>
        <p:nvSpPr>
          <p:cNvPr id="7" name="フローチャート: 処理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en-US" noProof="0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8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ja-JP"/>
          </a:p>
        </p:txBody>
      </p:sp>
      <p:sp>
        <p:nvSpPr>
          <p:cNvPr id="10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9E2E2E2-09A7-42C9-B7AC-FE3C338D451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4404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パイ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sp>
        <p:nvSpPr>
          <p:cNvPr id="8" name="円/楕円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sp>
        <p:nvSpPr>
          <p:cNvPr id="11" name="ドーナ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sp>
        <p:nvSpPr>
          <p:cNvPr id="12" name="正方形/長方形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sp>
        <p:nvSpPr>
          <p:cNvPr id="5" name="タイトル プレースホルダ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1033" name="テキスト プレースホルダ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altLang="ja-JP" smtClean="0"/>
          </a:p>
        </p:txBody>
      </p:sp>
      <p:sp>
        <p:nvSpPr>
          <p:cNvPr id="24" name="日付プレースホル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altLang="ja-JP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US" altLang="ja-JP"/>
          </a:p>
        </p:txBody>
      </p:sp>
      <p:sp>
        <p:nvSpPr>
          <p:cNvPr id="22" name="スライド番号プレースホルダ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D282E341-900B-4D0F-AFC9-01FBF84633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5" name="正方形/長方形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1" r:id="rId1"/>
    <p:sldLayoutId id="2147484186" r:id="rId2"/>
    <p:sldLayoutId id="2147484192" r:id="rId3"/>
    <p:sldLayoutId id="2147484187" r:id="rId4"/>
    <p:sldLayoutId id="2147484193" r:id="rId5"/>
    <p:sldLayoutId id="2147484188" r:id="rId6"/>
    <p:sldLayoutId id="2147484194" r:id="rId7"/>
    <p:sldLayoutId id="2147484195" r:id="rId8"/>
    <p:sldLayoutId id="2147484196" r:id="rId9"/>
    <p:sldLayoutId id="2147484189" r:id="rId10"/>
    <p:sldLayoutId id="214748419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300" kern="1200">
          <a:solidFill>
            <a:srgbClr val="323232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300">
          <a:solidFill>
            <a:srgbClr val="323232"/>
          </a:solidFill>
          <a:latin typeface="Gill Sans MT" pitchFamily="34" charset="0"/>
          <a:ea typeface="HGｺﾞｼｯｸE" pitchFamily="4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300">
          <a:solidFill>
            <a:srgbClr val="323232"/>
          </a:solidFill>
          <a:latin typeface="Gill Sans MT" pitchFamily="34" charset="0"/>
          <a:ea typeface="HGｺﾞｼｯｸE" pitchFamily="4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300">
          <a:solidFill>
            <a:srgbClr val="323232"/>
          </a:solidFill>
          <a:latin typeface="Gill Sans MT" pitchFamily="34" charset="0"/>
          <a:ea typeface="HGｺﾞｼｯｸE" pitchFamily="4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300">
          <a:solidFill>
            <a:srgbClr val="323232"/>
          </a:solidFill>
          <a:latin typeface="Gill Sans MT" pitchFamily="34" charset="0"/>
          <a:ea typeface="HGｺﾞｼｯｸE" pitchFamily="4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300">
          <a:solidFill>
            <a:srgbClr val="323232"/>
          </a:solidFill>
          <a:latin typeface="Gill Sans MT" pitchFamily="34" charset="0"/>
          <a:ea typeface="HGｺﾞｼｯｸE" pitchFamily="49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300">
          <a:solidFill>
            <a:srgbClr val="323232"/>
          </a:solidFill>
          <a:latin typeface="Gill Sans MT" pitchFamily="34" charset="0"/>
          <a:ea typeface="HGｺﾞｼｯｸE" pitchFamily="49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300">
          <a:solidFill>
            <a:srgbClr val="323232"/>
          </a:solidFill>
          <a:latin typeface="Gill Sans MT" pitchFamily="34" charset="0"/>
          <a:ea typeface="HGｺﾞｼｯｸE" pitchFamily="49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300">
          <a:solidFill>
            <a:srgbClr val="323232"/>
          </a:solidFill>
          <a:latin typeface="Gill Sans MT" pitchFamily="34" charset="0"/>
          <a:ea typeface="HGｺﾞｼｯｸE" pitchFamily="49" charset="-128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1B587C"/>
        </a:buClr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4E8542"/>
        </a:buClr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728663"/>
            <a:ext cx="8424863" cy="277177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ja-JP" altLang="en-US" sz="4400" dirty="0">
                <a:solidFill>
                  <a:schemeClr val="tx2">
                    <a:satMod val="130000"/>
                  </a:schemeClr>
                </a:solidFill>
              </a:rPr>
              <a:t>情報基礎</a:t>
            </a:r>
            <a:r>
              <a:rPr lang="en-US" altLang="ja-JP" sz="4400" dirty="0">
                <a:solidFill>
                  <a:schemeClr val="tx2">
                    <a:satMod val="130000"/>
                  </a:schemeClr>
                </a:solidFill>
              </a:rPr>
              <a:t>A</a:t>
            </a:r>
            <a:r>
              <a:rPr lang="ja-JP" altLang="en-US" sz="4400" dirty="0">
                <a:solidFill>
                  <a:schemeClr val="tx2">
                    <a:satMod val="130000"/>
                  </a:schemeClr>
                </a:solidFill>
              </a:rPr>
              <a:t>　</a:t>
            </a:r>
            <a:r>
              <a:rPr lang="ja-JP" altLang="en-US" sz="4400" dirty="0" smtClean="0">
                <a:solidFill>
                  <a:schemeClr val="tx2">
                    <a:satMod val="130000"/>
                  </a:schemeClr>
                </a:solidFill>
              </a:rPr>
              <a:t>第</a:t>
            </a:r>
            <a:r>
              <a:rPr lang="en-US" altLang="ja-JP" sz="4400" dirty="0" smtClean="0">
                <a:solidFill>
                  <a:schemeClr val="tx2">
                    <a:satMod val="130000"/>
                  </a:schemeClr>
                </a:solidFill>
              </a:rPr>
              <a:t>7</a:t>
            </a:r>
            <a:r>
              <a:rPr lang="ja-JP" altLang="en-US" sz="4400" dirty="0" smtClean="0">
                <a:solidFill>
                  <a:schemeClr val="tx2">
                    <a:satMod val="130000"/>
                  </a:schemeClr>
                </a:solidFill>
              </a:rPr>
              <a:t>週</a:t>
            </a:r>
            <a:r>
              <a:rPr lang="ja-JP" altLang="en-US" sz="4400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ja-JP" altLang="en-US" sz="4400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ja-JP" altLang="en-US" sz="4400" dirty="0">
                <a:solidFill>
                  <a:schemeClr val="tx2">
                    <a:satMod val="130000"/>
                  </a:schemeClr>
                </a:solidFill>
              </a:rPr>
              <a:t>プログラミング入門</a:t>
            </a:r>
            <a:br>
              <a:rPr lang="ja-JP" altLang="en-US" sz="4400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ja-JP" altLang="en-US" sz="4400" dirty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altLang="ja-JP" sz="4400" dirty="0">
                <a:solidFill>
                  <a:schemeClr val="tx2">
                    <a:satMod val="130000"/>
                  </a:schemeClr>
                </a:solidFill>
              </a:rPr>
              <a:t>VBA</a:t>
            </a:r>
            <a:r>
              <a:rPr lang="ja-JP" altLang="en-US" sz="4400" dirty="0">
                <a:solidFill>
                  <a:schemeClr val="tx2">
                    <a:satMod val="130000"/>
                  </a:schemeClr>
                </a:solidFill>
              </a:rPr>
              <a:t>の基本文法</a:t>
            </a:r>
            <a:r>
              <a:rPr lang="en-US" altLang="ja-JP" sz="4400" dirty="0">
                <a:solidFill>
                  <a:schemeClr val="tx2">
                    <a:satMod val="130000"/>
                  </a:schemeClr>
                </a:solidFill>
              </a:rPr>
              <a:t>2</a:t>
            </a:r>
            <a:br>
              <a:rPr lang="en-US" altLang="ja-JP" sz="4400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ja-JP" altLang="en-US" sz="4400" dirty="0">
                <a:solidFill>
                  <a:schemeClr val="tx2">
                    <a:satMod val="130000"/>
                  </a:schemeClr>
                </a:solidFill>
              </a:rPr>
              <a:t>データ型・</a:t>
            </a:r>
            <a:r>
              <a:rPr lang="en-US" altLang="ja-JP" sz="44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ja-JP" altLang="en-US" sz="44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～</a:t>
            </a:r>
            <a:r>
              <a:rPr lang="en-US" altLang="ja-JP" sz="44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Then</a:t>
            </a:r>
            <a:r>
              <a:rPr lang="ja-JP" altLang="en-US" sz="44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～</a:t>
            </a:r>
            <a:r>
              <a:rPr lang="en-US" altLang="ja-JP" sz="44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Else</a:t>
            </a:r>
            <a:br>
              <a:rPr lang="en-US" altLang="ja-JP" sz="44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US" altLang="ja-JP" sz="4400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860800"/>
            <a:ext cx="6400800" cy="2495550"/>
          </a:xfrm>
        </p:spPr>
        <p:txBody>
          <a:bodyPr/>
          <a:lstStyle/>
          <a:p>
            <a:pPr marL="26988" algn="ctr" eaLnBrk="1" hangingPunct="1">
              <a:lnSpc>
                <a:spcPct val="80000"/>
              </a:lnSpc>
              <a:buClr>
                <a:schemeClr val="tx2"/>
              </a:buClr>
              <a:buSzPct val="70000"/>
            </a:pPr>
            <a:r>
              <a:rPr lang="ja-JP" altLang="en-US" sz="3600" dirty="0" smtClean="0">
                <a:solidFill>
                  <a:srgbClr val="000000"/>
                </a:solidFill>
                <a:latin typeface="Arial" charset="0"/>
              </a:rPr>
              <a:t>徳山  豪</a:t>
            </a:r>
          </a:p>
          <a:p>
            <a:pPr marL="26988" algn="ctr" eaLnBrk="1" hangingPunct="1">
              <a:lnSpc>
                <a:spcPct val="80000"/>
              </a:lnSpc>
              <a:buClr>
                <a:schemeClr val="tx2"/>
              </a:buClr>
              <a:buSzPct val="70000"/>
            </a:pPr>
            <a:endParaRPr lang="en-US" altLang="ja-JP" sz="2800" dirty="0" smtClean="0">
              <a:solidFill>
                <a:srgbClr val="000000"/>
              </a:solidFill>
              <a:latin typeface="Arial" charset="0"/>
            </a:endParaRPr>
          </a:p>
          <a:p>
            <a:pPr marL="26988" algn="ctr" eaLnBrk="1" hangingPunct="1">
              <a:lnSpc>
                <a:spcPct val="80000"/>
              </a:lnSpc>
              <a:buClr>
                <a:schemeClr val="tx2"/>
              </a:buClr>
              <a:buSzPct val="70000"/>
            </a:pPr>
            <a:r>
              <a:rPr lang="ja-JP" altLang="en-US" sz="2800" dirty="0" smtClean="0">
                <a:solidFill>
                  <a:srgbClr val="000000"/>
                </a:solidFill>
                <a:latin typeface="Arial" charset="0"/>
              </a:rPr>
              <a:t>東北大学情報科学研究科</a:t>
            </a:r>
          </a:p>
          <a:p>
            <a:pPr marL="26988" algn="ctr" eaLnBrk="1" hangingPunct="1">
              <a:lnSpc>
                <a:spcPct val="80000"/>
              </a:lnSpc>
              <a:buClr>
                <a:schemeClr val="tx2"/>
              </a:buClr>
              <a:buSzPct val="70000"/>
            </a:pPr>
            <a:r>
              <a:rPr lang="ja-JP" altLang="en-US" sz="2800" dirty="0" smtClean="0">
                <a:solidFill>
                  <a:srgbClr val="000000"/>
                </a:solidFill>
                <a:latin typeface="Arial" charset="0"/>
              </a:rPr>
              <a:t>システム情報科学専攻</a:t>
            </a:r>
          </a:p>
          <a:p>
            <a:pPr marL="26988" algn="ctr" eaLnBrk="1" hangingPunct="1">
              <a:lnSpc>
                <a:spcPct val="80000"/>
              </a:lnSpc>
              <a:buClr>
                <a:schemeClr val="tx2"/>
              </a:buClr>
              <a:buSzPct val="70000"/>
            </a:pPr>
            <a:r>
              <a:rPr lang="ja-JP" altLang="en-US" sz="2800" dirty="0" smtClean="0">
                <a:solidFill>
                  <a:srgbClr val="000000"/>
                </a:solidFill>
                <a:latin typeface="Arial" charset="0"/>
              </a:rPr>
              <a:t>情報システム評価学分野</a:t>
            </a:r>
          </a:p>
        </p:txBody>
      </p:sp>
      <p:sp>
        <p:nvSpPr>
          <p:cNvPr id="4" name="Rectangle 2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370691-26BA-443F-A406-C5F4AD37F303}" type="slidenum">
              <a:rPr lang="en-US" altLang="ja-JP"/>
              <a:pPr>
                <a:defRPr/>
              </a:pPr>
              <a:t>1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DCABEF-47A1-4183-B43B-2C7BAF5FA407}" type="slidenum">
              <a:rPr lang="en-US" altLang="ja-JP"/>
              <a:pPr>
                <a:defRPr/>
              </a:pPr>
              <a:t>10</a:t>
            </a:fld>
            <a:endParaRPr lang="en-US" altLang="ja-JP"/>
          </a:p>
        </p:txBody>
      </p:sp>
      <p:sp>
        <p:nvSpPr>
          <p:cNvPr id="22531" name="Rectangle 10"/>
          <p:cNvSpPr>
            <a:spLocks noChangeArrowheads="1"/>
          </p:cNvSpPr>
          <p:nvPr/>
        </p:nvSpPr>
        <p:spPr bwMode="auto">
          <a:xfrm>
            <a:off x="1789113" y="2562225"/>
            <a:ext cx="6526212" cy="331311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1508" name="Rectangle 11"/>
          <p:cNvSpPr>
            <a:spLocks noChangeArrowheads="1"/>
          </p:cNvSpPr>
          <p:nvPr/>
        </p:nvSpPr>
        <p:spPr bwMode="auto">
          <a:xfrm>
            <a:off x="2333625" y="2682875"/>
            <a:ext cx="1223963" cy="287338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1509" name="Rectangle 12"/>
          <p:cNvSpPr>
            <a:spLocks noChangeArrowheads="1"/>
          </p:cNvSpPr>
          <p:nvPr/>
        </p:nvSpPr>
        <p:spPr bwMode="auto">
          <a:xfrm>
            <a:off x="2673350" y="3236913"/>
            <a:ext cx="1223963" cy="287337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1510" name="Rectangle 13"/>
          <p:cNvSpPr>
            <a:spLocks noChangeArrowheads="1"/>
          </p:cNvSpPr>
          <p:nvPr/>
        </p:nvSpPr>
        <p:spPr bwMode="auto">
          <a:xfrm>
            <a:off x="2693988" y="3843338"/>
            <a:ext cx="1223962" cy="287337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1511" name="Rectangle 14"/>
          <p:cNvSpPr>
            <a:spLocks noChangeArrowheads="1"/>
          </p:cNvSpPr>
          <p:nvPr/>
        </p:nvSpPr>
        <p:spPr bwMode="auto">
          <a:xfrm>
            <a:off x="2693988" y="4394200"/>
            <a:ext cx="1223962" cy="287338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1512" name="Rectangle 9"/>
          <p:cNvSpPr>
            <a:spLocks noGrp="1" noChangeArrowheads="1"/>
          </p:cNvSpPr>
          <p:nvPr>
            <p:ph idx="1"/>
          </p:nvPr>
        </p:nvSpPr>
        <p:spPr>
          <a:xfrm>
            <a:off x="1500188" y="285750"/>
            <a:ext cx="7315200" cy="626427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sz="180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Sub </a:t>
            </a:r>
            <a:r>
              <a:rPr lang="en-US" altLang="ja-JP" sz="1800" smtClean="0">
                <a:latin typeface="Times New Roman" pitchFamily="18" charset="0"/>
                <a:cs typeface="Times New Roman" pitchFamily="18" charset="0"/>
              </a:rPr>
              <a:t> seiseki2()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sz="18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‘ </a:t>
            </a:r>
            <a:r>
              <a:rPr lang="ja-JP" altLang="en-US" sz="18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成績の評価　</a:t>
            </a:r>
            <a:r>
              <a:rPr lang="en-US" altLang="ja-JP" sz="18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ja-JP" altLang="en-US" sz="18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～</a:t>
            </a:r>
            <a:r>
              <a:rPr lang="en-US" altLang="ja-JP" sz="18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Then </a:t>
            </a:r>
            <a:r>
              <a:rPr lang="ja-JP" altLang="en-US" sz="18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～</a:t>
            </a:r>
            <a:r>
              <a:rPr lang="en-US" altLang="ja-JP" sz="18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ElseIf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ja-JP" sz="1800" smtClean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sz="1800" smtClean="0">
                <a:latin typeface="Times New Roman" pitchFamily="18" charset="0"/>
                <a:cs typeface="Times New Roman" pitchFamily="18" charset="0"/>
              </a:rPr>
              <a:t>	Dim score2 As Integer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sz="1800" smtClean="0">
                <a:latin typeface="Times New Roman" pitchFamily="18" charset="0"/>
                <a:cs typeface="Times New Roman" pitchFamily="18" charset="0"/>
              </a:rPr>
              <a:t>	Dim namae2 As String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sz="1800" smtClean="0">
                <a:latin typeface="Times New Roman" pitchFamily="18" charset="0"/>
                <a:cs typeface="Times New Roman" pitchFamily="18" charset="0"/>
              </a:rPr>
              <a:t>	namae2= InputBox(“</a:t>
            </a:r>
            <a:r>
              <a:rPr lang="ja-JP" altLang="en-US" sz="1800" smtClean="0">
                <a:latin typeface="Times New Roman" pitchFamily="18" charset="0"/>
                <a:cs typeface="Times New Roman" pitchFamily="18" charset="0"/>
              </a:rPr>
              <a:t>お名前を入力して下さい”）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ja-JP" altLang="en-US" sz="1800" smtClean="0">
                <a:latin typeface="Times New Roman" pitchFamily="18" charset="0"/>
                <a:cs typeface="Times New Roman" pitchFamily="18" charset="0"/>
              </a:rPr>
              <a:t>    	</a:t>
            </a:r>
            <a:r>
              <a:rPr lang="en-US" altLang="ja-JP" sz="1800" smtClean="0">
                <a:latin typeface="Times New Roman" pitchFamily="18" charset="0"/>
                <a:cs typeface="Times New Roman" pitchFamily="18" charset="0"/>
              </a:rPr>
              <a:t>score2= InputBox(“</a:t>
            </a:r>
            <a:r>
              <a:rPr lang="ja-JP" altLang="en-US" sz="1800" smtClean="0">
                <a:latin typeface="Times New Roman" pitchFamily="18" charset="0"/>
                <a:cs typeface="Times New Roman" pitchFamily="18" charset="0"/>
              </a:rPr>
              <a:t>成績を入力して下さい”）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ja-JP" altLang="en-US" sz="1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ja-JP" altLang="en-US" sz="180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ja-JP" sz="1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ja-JP" altLang="en-US" sz="1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ja-JP" sz="1800" smtClean="0">
                <a:latin typeface="Times New Roman" pitchFamily="18" charset="0"/>
                <a:cs typeface="Times New Roman" pitchFamily="18" charset="0"/>
              </a:rPr>
              <a:t> score2 =&gt;90   </a:t>
            </a:r>
            <a:r>
              <a:rPr lang="en-US" altLang="ja-JP" sz="1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sz="1800" smtClean="0">
                <a:latin typeface="Times New Roman" pitchFamily="18" charset="0"/>
                <a:cs typeface="Times New Roman" pitchFamily="18" charset="0"/>
              </a:rPr>
              <a:t>		MsgBox </a:t>
            </a:r>
            <a:r>
              <a:rPr lang="ja-JP" altLang="en-US" sz="1800" smtClean="0">
                <a:latin typeface="Times New Roman" pitchFamily="18" charset="0"/>
                <a:cs typeface="Times New Roman" pitchFamily="18" charset="0"/>
              </a:rPr>
              <a:t>　 </a:t>
            </a:r>
            <a:r>
              <a:rPr lang="en-US" altLang="ja-JP" sz="1800" smtClean="0">
                <a:latin typeface="Times New Roman" pitchFamily="18" charset="0"/>
                <a:cs typeface="Times New Roman" pitchFamily="18" charset="0"/>
              </a:rPr>
              <a:t>namae2   &amp;   “</a:t>
            </a:r>
            <a:r>
              <a:rPr lang="ja-JP" altLang="en-US" sz="1800" smtClean="0">
                <a:latin typeface="Times New Roman" pitchFamily="18" charset="0"/>
                <a:cs typeface="Times New Roman" pitchFamily="18" charset="0"/>
              </a:rPr>
              <a:t>さんの成績は秀です．”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ja-JP" altLang="en-US" sz="180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ja-JP" sz="1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ElseIf</a:t>
            </a:r>
            <a:r>
              <a:rPr lang="en-US" altLang="ja-JP" sz="1800" smtClean="0">
                <a:latin typeface="Times New Roman" pitchFamily="18" charset="0"/>
                <a:cs typeface="Times New Roman" pitchFamily="18" charset="0"/>
              </a:rPr>
              <a:t>    score2 =&gt;80   </a:t>
            </a:r>
            <a:r>
              <a:rPr lang="en-US" altLang="ja-JP" sz="1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sz="1800" smtClean="0">
                <a:latin typeface="Times New Roman" pitchFamily="18" charset="0"/>
                <a:cs typeface="Times New Roman" pitchFamily="18" charset="0"/>
              </a:rPr>
              <a:t>		MsgBox </a:t>
            </a:r>
            <a:r>
              <a:rPr lang="ja-JP" altLang="en-US" sz="1800" smtClean="0">
                <a:latin typeface="Times New Roman" pitchFamily="18" charset="0"/>
                <a:cs typeface="Times New Roman" pitchFamily="18" charset="0"/>
              </a:rPr>
              <a:t>　 </a:t>
            </a:r>
            <a:r>
              <a:rPr lang="en-US" altLang="ja-JP" sz="1800" smtClean="0">
                <a:latin typeface="Times New Roman" pitchFamily="18" charset="0"/>
                <a:cs typeface="Times New Roman" pitchFamily="18" charset="0"/>
              </a:rPr>
              <a:t>namae2   &amp;   “</a:t>
            </a:r>
            <a:r>
              <a:rPr lang="ja-JP" altLang="en-US" sz="1800" smtClean="0">
                <a:latin typeface="Times New Roman" pitchFamily="18" charset="0"/>
                <a:cs typeface="Times New Roman" pitchFamily="18" charset="0"/>
              </a:rPr>
              <a:t>さんの成績は優です．”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ja-JP" altLang="en-US" sz="180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ja-JP" sz="1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ElseIf</a:t>
            </a:r>
            <a:r>
              <a:rPr lang="en-US" altLang="ja-JP" sz="1800" smtClean="0">
                <a:latin typeface="Times New Roman" pitchFamily="18" charset="0"/>
                <a:cs typeface="Times New Roman" pitchFamily="18" charset="0"/>
              </a:rPr>
              <a:t>    score2 =&gt;70   </a:t>
            </a:r>
            <a:r>
              <a:rPr lang="en-US" altLang="ja-JP" sz="1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sz="1800" smtClean="0">
                <a:latin typeface="Times New Roman" pitchFamily="18" charset="0"/>
                <a:cs typeface="Times New Roman" pitchFamily="18" charset="0"/>
              </a:rPr>
              <a:t>		MsgBox </a:t>
            </a:r>
            <a:r>
              <a:rPr lang="ja-JP" altLang="en-US" sz="1800" smtClean="0">
                <a:latin typeface="Times New Roman" pitchFamily="18" charset="0"/>
                <a:cs typeface="Times New Roman" pitchFamily="18" charset="0"/>
              </a:rPr>
              <a:t>　 </a:t>
            </a:r>
            <a:r>
              <a:rPr lang="en-US" altLang="ja-JP" sz="1800" smtClean="0">
                <a:latin typeface="Times New Roman" pitchFamily="18" charset="0"/>
                <a:cs typeface="Times New Roman" pitchFamily="18" charset="0"/>
              </a:rPr>
              <a:t>namae2   &amp;   “</a:t>
            </a:r>
            <a:r>
              <a:rPr lang="ja-JP" altLang="en-US" sz="1800" smtClean="0">
                <a:latin typeface="Times New Roman" pitchFamily="18" charset="0"/>
                <a:cs typeface="Times New Roman" pitchFamily="18" charset="0"/>
              </a:rPr>
              <a:t>さんの成績は良です．”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ja-JP" altLang="en-US" sz="180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ja-JP" sz="1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ElseIf </a:t>
            </a:r>
            <a:r>
              <a:rPr lang="en-US" altLang="ja-JP" sz="1800" smtClean="0">
                <a:latin typeface="Times New Roman" pitchFamily="18" charset="0"/>
                <a:cs typeface="Times New Roman" pitchFamily="18" charset="0"/>
              </a:rPr>
              <a:t>   score2 =&gt;60   </a:t>
            </a:r>
            <a:r>
              <a:rPr lang="en-US" altLang="ja-JP" sz="1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sz="1800" smtClean="0">
                <a:latin typeface="Times New Roman" pitchFamily="18" charset="0"/>
                <a:cs typeface="Times New Roman" pitchFamily="18" charset="0"/>
              </a:rPr>
              <a:t>		MsgBox </a:t>
            </a:r>
            <a:r>
              <a:rPr lang="ja-JP" altLang="en-US" sz="1800" smtClean="0">
                <a:latin typeface="Times New Roman" pitchFamily="18" charset="0"/>
                <a:cs typeface="Times New Roman" pitchFamily="18" charset="0"/>
              </a:rPr>
              <a:t>　 </a:t>
            </a:r>
            <a:r>
              <a:rPr lang="en-US" altLang="ja-JP" sz="1800" smtClean="0">
                <a:latin typeface="Times New Roman" pitchFamily="18" charset="0"/>
                <a:cs typeface="Times New Roman" pitchFamily="18" charset="0"/>
              </a:rPr>
              <a:t>namae2   &amp;   “</a:t>
            </a:r>
            <a:r>
              <a:rPr lang="ja-JP" altLang="en-US" sz="1800" smtClean="0">
                <a:latin typeface="Times New Roman" pitchFamily="18" charset="0"/>
                <a:cs typeface="Times New Roman" pitchFamily="18" charset="0"/>
              </a:rPr>
              <a:t>さんの成績は可です．”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ja-JP" altLang="en-US" sz="180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ja-JP" sz="1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Else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sz="1800" smtClean="0">
                <a:latin typeface="Times New Roman" pitchFamily="18" charset="0"/>
                <a:cs typeface="Times New Roman" pitchFamily="18" charset="0"/>
              </a:rPr>
              <a:t>		MsgBox </a:t>
            </a:r>
            <a:r>
              <a:rPr lang="ja-JP" altLang="en-US" sz="1800" smtClean="0">
                <a:latin typeface="Times New Roman" pitchFamily="18" charset="0"/>
                <a:cs typeface="Times New Roman" pitchFamily="18" charset="0"/>
              </a:rPr>
              <a:t>　 </a:t>
            </a:r>
            <a:r>
              <a:rPr lang="en-US" altLang="ja-JP" sz="1800" smtClean="0">
                <a:latin typeface="Times New Roman" pitchFamily="18" charset="0"/>
                <a:cs typeface="Times New Roman" pitchFamily="18" charset="0"/>
              </a:rPr>
              <a:t>namae2   &amp; </a:t>
            </a:r>
            <a:r>
              <a:rPr lang="ja-JP" altLang="en-US" sz="1800" smtClean="0">
                <a:latin typeface="Times New Roman" pitchFamily="18" charset="0"/>
                <a:cs typeface="Times New Roman" pitchFamily="18" charset="0"/>
              </a:rPr>
              <a:t>　“さんの成績は不可です．”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ja-JP" altLang="en-US" sz="180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ja-JP" sz="1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End  If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ja-JP" sz="1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ja-JP" sz="1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80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End Sub</a:t>
            </a:r>
            <a:r>
              <a:rPr lang="ja-JP" altLang="en-US" sz="180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　　　　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4" name="Rectangle 6"/>
          <p:cNvSpPr>
            <a:spLocks noGrp="1" noChangeArrowheads="1"/>
          </p:cNvSpPr>
          <p:nvPr>
            <p:ph type="title"/>
          </p:nvPr>
        </p:nvSpPr>
        <p:spPr>
          <a:xfrm>
            <a:off x="1000125" y="285750"/>
            <a:ext cx="75565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ja-JP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～</a:t>
            </a:r>
            <a:r>
              <a:rPr lang="en-US" altLang="ja-JP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Then </a:t>
            </a:r>
            <a:r>
              <a:rPr lang="ja-JP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～</a:t>
            </a:r>
            <a:r>
              <a:rPr lang="en-US" altLang="ja-JP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Else </a:t>
            </a:r>
            <a:r>
              <a:rPr lang="ja-JP" altLang="en-US" dirty="0">
                <a:solidFill>
                  <a:schemeClr val="tx1"/>
                </a:solidFill>
              </a:rPr>
              <a:t>を使った入れ子構造のプログラム</a:t>
            </a:r>
          </a:p>
        </p:txBody>
      </p:sp>
      <p:sp>
        <p:nvSpPr>
          <p:cNvPr id="40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3240E7-C582-4282-89D8-7F6223B727E6}" type="slidenum">
              <a:rPr lang="en-US" altLang="ja-JP"/>
              <a:pPr>
                <a:defRPr/>
              </a:pPr>
              <a:t>11</a:t>
            </a:fld>
            <a:endParaRPr lang="en-US" altLang="ja-JP"/>
          </a:p>
        </p:txBody>
      </p:sp>
      <p:sp>
        <p:nvSpPr>
          <p:cNvPr id="155650" name="Rectangle 2"/>
          <p:cNvSpPr>
            <a:spLocks noChangeArrowheads="1"/>
          </p:cNvSpPr>
          <p:nvPr/>
        </p:nvSpPr>
        <p:spPr bwMode="auto">
          <a:xfrm>
            <a:off x="1476375" y="1700213"/>
            <a:ext cx="6553200" cy="51577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2533" name="Rectangle 3"/>
          <p:cNvSpPr>
            <a:spLocks noChangeArrowheads="1"/>
          </p:cNvSpPr>
          <p:nvPr/>
        </p:nvSpPr>
        <p:spPr bwMode="auto">
          <a:xfrm>
            <a:off x="1619250" y="2636838"/>
            <a:ext cx="6192838" cy="403225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2534" name="Rectangle 4"/>
          <p:cNvSpPr>
            <a:spLocks noChangeArrowheads="1"/>
          </p:cNvSpPr>
          <p:nvPr/>
        </p:nvSpPr>
        <p:spPr bwMode="auto">
          <a:xfrm>
            <a:off x="1763713" y="3571875"/>
            <a:ext cx="5832475" cy="2952750"/>
          </a:xfrm>
          <a:prstGeom prst="rect">
            <a:avLst/>
          </a:prstGeom>
          <a:solidFill>
            <a:srgbClr val="FFCCC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2535" name="Rectangle 5"/>
          <p:cNvSpPr>
            <a:spLocks noChangeArrowheads="1"/>
          </p:cNvSpPr>
          <p:nvPr/>
        </p:nvSpPr>
        <p:spPr bwMode="auto">
          <a:xfrm>
            <a:off x="1979613" y="4508500"/>
            <a:ext cx="5329237" cy="1871663"/>
          </a:xfrm>
          <a:prstGeom prst="rect">
            <a:avLst/>
          </a:prstGeom>
          <a:solidFill>
            <a:srgbClr val="CCFF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2536" name="AutoShape 8"/>
          <p:cNvSpPr>
            <a:spLocks noChangeArrowheads="1"/>
          </p:cNvSpPr>
          <p:nvPr/>
        </p:nvSpPr>
        <p:spPr bwMode="auto">
          <a:xfrm>
            <a:off x="2411413" y="1858963"/>
            <a:ext cx="2303462" cy="649287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en-US" altLang="ja-JP" sz="4400"/>
              <a:t>&gt;=60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6156325" y="1773238"/>
            <a:ext cx="1439863" cy="7620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4400"/>
              <a:t>不可</a:t>
            </a:r>
          </a:p>
        </p:txBody>
      </p:sp>
      <p:grpSp>
        <p:nvGrpSpPr>
          <p:cNvPr id="22538" name="Group 10"/>
          <p:cNvGrpSpPr>
            <a:grpSpLocks/>
          </p:cNvGrpSpPr>
          <p:nvPr/>
        </p:nvGrpSpPr>
        <p:grpSpPr bwMode="auto">
          <a:xfrm>
            <a:off x="4716463" y="1700213"/>
            <a:ext cx="1223962" cy="519112"/>
            <a:chOff x="2971" y="1289"/>
            <a:chExt cx="771" cy="327"/>
          </a:xfrm>
        </p:grpSpPr>
        <p:sp>
          <p:nvSpPr>
            <p:cNvPr id="22567" name="Text Box 11"/>
            <p:cNvSpPr txBox="1">
              <a:spLocks noChangeArrowheads="1"/>
            </p:cNvSpPr>
            <p:nvPr/>
          </p:nvSpPr>
          <p:spPr bwMode="auto">
            <a:xfrm>
              <a:off x="3016" y="1289"/>
              <a:ext cx="59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2800">
                  <a:solidFill>
                    <a:srgbClr val="FF0000"/>
                  </a:solidFill>
                </a:rPr>
                <a:t>false</a:t>
              </a:r>
            </a:p>
          </p:txBody>
        </p:sp>
        <p:sp>
          <p:nvSpPr>
            <p:cNvPr id="22568" name="Line 12"/>
            <p:cNvSpPr>
              <a:spLocks noChangeShapeType="1"/>
            </p:cNvSpPr>
            <p:nvPr/>
          </p:nvSpPr>
          <p:spPr bwMode="auto">
            <a:xfrm>
              <a:off x="2971" y="1591"/>
              <a:ext cx="771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ja-JP" altLang="en-US"/>
            </a:p>
          </p:txBody>
        </p:sp>
      </p:grpSp>
      <p:grpSp>
        <p:nvGrpSpPr>
          <p:cNvPr id="22539" name="Group 13"/>
          <p:cNvGrpSpPr>
            <a:grpSpLocks/>
          </p:cNvGrpSpPr>
          <p:nvPr/>
        </p:nvGrpSpPr>
        <p:grpSpPr bwMode="auto">
          <a:xfrm>
            <a:off x="2411413" y="2386013"/>
            <a:ext cx="2303462" cy="1077912"/>
            <a:chOff x="1519" y="1721"/>
            <a:chExt cx="1451" cy="679"/>
          </a:xfrm>
        </p:grpSpPr>
        <p:sp>
          <p:nvSpPr>
            <p:cNvPr id="22564" name="Line 14"/>
            <p:cNvSpPr>
              <a:spLocks noChangeShapeType="1"/>
            </p:cNvSpPr>
            <p:nvPr/>
          </p:nvSpPr>
          <p:spPr bwMode="auto">
            <a:xfrm>
              <a:off x="2245" y="1797"/>
              <a:ext cx="0" cy="18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ja-JP" altLang="en-US"/>
            </a:p>
          </p:txBody>
        </p:sp>
        <p:sp>
          <p:nvSpPr>
            <p:cNvPr id="22565" name="Text Box 15"/>
            <p:cNvSpPr txBox="1">
              <a:spLocks noChangeArrowheads="1"/>
            </p:cNvSpPr>
            <p:nvPr/>
          </p:nvSpPr>
          <p:spPr bwMode="auto">
            <a:xfrm>
              <a:off x="1571" y="1721"/>
              <a:ext cx="59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2800">
                  <a:solidFill>
                    <a:srgbClr val="0000FF"/>
                  </a:solidFill>
                </a:rPr>
                <a:t>true</a:t>
              </a:r>
            </a:p>
          </p:txBody>
        </p:sp>
        <p:sp>
          <p:nvSpPr>
            <p:cNvPr id="22566" name="AutoShape 16"/>
            <p:cNvSpPr>
              <a:spLocks noChangeArrowheads="1"/>
            </p:cNvSpPr>
            <p:nvPr/>
          </p:nvSpPr>
          <p:spPr bwMode="auto">
            <a:xfrm>
              <a:off x="1519" y="1991"/>
              <a:ext cx="1451" cy="409"/>
            </a:xfrm>
            <a:prstGeom prst="flowChartDecision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algn="ctr" eaLnBrk="1" hangingPunct="1"/>
              <a:r>
                <a:rPr lang="en-US" altLang="ja-JP" sz="4400"/>
                <a:t>&gt;=70</a:t>
              </a:r>
            </a:p>
          </p:txBody>
        </p:sp>
      </p:grpSp>
      <p:grpSp>
        <p:nvGrpSpPr>
          <p:cNvPr id="22540" name="Group 17"/>
          <p:cNvGrpSpPr>
            <a:grpSpLocks/>
          </p:cNvGrpSpPr>
          <p:nvPr/>
        </p:nvGrpSpPr>
        <p:grpSpPr bwMode="auto">
          <a:xfrm>
            <a:off x="4716463" y="2655888"/>
            <a:ext cx="1223962" cy="519112"/>
            <a:chOff x="2971" y="1891"/>
            <a:chExt cx="771" cy="327"/>
          </a:xfrm>
        </p:grpSpPr>
        <p:sp>
          <p:nvSpPr>
            <p:cNvPr id="22562" name="Text Box 18"/>
            <p:cNvSpPr txBox="1">
              <a:spLocks noChangeArrowheads="1"/>
            </p:cNvSpPr>
            <p:nvPr/>
          </p:nvSpPr>
          <p:spPr bwMode="auto">
            <a:xfrm>
              <a:off x="3016" y="1891"/>
              <a:ext cx="59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2800">
                  <a:solidFill>
                    <a:srgbClr val="FF0000"/>
                  </a:solidFill>
                </a:rPr>
                <a:t>false</a:t>
              </a:r>
            </a:p>
          </p:txBody>
        </p:sp>
        <p:sp>
          <p:nvSpPr>
            <p:cNvPr id="22563" name="Line 19"/>
            <p:cNvSpPr>
              <a:spLocks noChangeShapeType="1"/>
            </p:cNvSpPr>
            <p:nvPr/>
          </p:nvSpPr>
          <p:spPr bwMode="auto">
            <a:xfrm>
              <a:off x="2971" y="2193"/>
              <a:ext cx="771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ja-JP" altLang="en-US"/>
            </a:p>
          </p:txBody>
        </p:sp>
      </p:grpSp>
      <p:grpSp>
        <p:nvGrpSpPr>
          <p:cNvPr id="22541" name="Group 20"/>
          <p:cNvGrpSpPr>
            <a:grpSpLocks/>
          </p:cNvGrpSpPr>
          <p:nvPr/>
        </p:nvGrpSpPr>
        <p:grpSpPr bwMode="auto">
          <a:xfrm>
            <a:off x="2411413" y="3397250"/>
            <a:ext cx="2303462" cy="982663"/>
            <a:chOff x="1519" y="2358"/>
            <a:chExt cx="1451" cy="619"/>
          </a:xfrm>
        </p:grpSpPr>
        <p:sp>
          <p:nvSpPr>
            <p:cNvPr id="22559" name="Line 21"/>
            <p:cNvSpPr>
              <a:spLocks noChangeShapeType="1"/>
            </p:cNvSpPr>
            <p:nvPr/>
          </p:nvSpPr>
          <p:spPr bwMode="auto">
            <a:xfrm>
              <a:off x="2245" y="2399"/>
              <a:ext cx="0" cy="18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ja-JP" altLang="en-US"/>
            </a:p>
          </p:txBody>
        </p:sp>
        <p:sp>
          <p:nvSpPr>
            <p:cNvPr id="22560" name="Text Box 22"/>
            <p:cNvSpPr txBox="1">
              <a:spLocks noChangeArrowheads="1"/>
            </p:cNvSpPr>
            <p:nvPr/>
          </p:nvSpPr>
          <p:spPr bwMode="auto">
            <a:xfrm>
              <a:off x="1571" y="2358"/>
              <a:ext cx="59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2400">
                  <a:solidFill>
                    <a:srgbClr val="0000FF"/>
                  </a:solidFill>
                </a:rPr>
                <a:t>true</a:t>
              </a:r>
              <a:endParaRPr lang="en-US" altLang="ja-JP" sz="2800">
                <a:solidFill>
                  <a:srgbClr val="0000FF"/>
                </a:solidFill>
              </a:endParaRPr>
            </a:p>
          </p:txBody>
        </p:sp>
        <p:sp>
          <p:nvSpPr>
            <p:cNvPr id="22561" name="AutoShape 23"/>
            <p:cNvSpPr>
              <a:spLocks noChangeArrowheads="1"/>
            </p:cNvSpPr>
            <p:nvPr/>
          </p:nvSpPr>
          <p:spPr bwMode="auto">
            <a:xfrm>
              <a:off x="1519" y="2568"/>
              <a:ext cx="1451" cy="409"/>
            </a:xfrm>
            <a:prstGeom prst="flowChartDecision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algn="ctr" eaLnBrk="1" hangingPunct="1"/>
              <a:r>
                <a:rPr lang="en-US" altLang="ja-JP" sz="4400"/>
                <a:t>&gt;=80</a:t>
              </a:r>
            </a:p>
          </p:txBody>
        </p:sp>
      </p:grpSp>
      <p:grpSp>
        <p:nvGrpSpPr>
          <p:cNvPr id="22542" name="Group 24"/>
          <p:cNvGrpSpPr>
            <a:grpSpLocks/>
          </p:cNvGrpSpPr>
          <p:nvPr/>
        </p:nvGrpSpPr>
        <p:grpSpPr bwMode="auto">
          <a:xfrm>
            <a:off x="4716463" y="3606800"/>
            <a:ext cx="1223962" cy="519113"/>
            <a:chOff x="2971" y="2490"/>
            <a:chExt cx="771" cy="327"/>
          </a:xfrm>
        </p:grpSpPr>
        <p:sp>
          <p:nvSpPr>
            <p:cNvPr id="22557" name="Text Box 25"/>
            <p:cNvSpPr txBox="1">
              <a:spLocks noChangeArrowheads="1"/>
            </p:cNvSpPr>
            <p:nvPr/>
          </p:nvSpPr>
          <p:spPr bwMode="auto">
            <a:xfrm>
              <a:off x="3016" y="2490"/>
              <a:ext cx="59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2800">
                  <a:solidFill>
                    <a:srgbClr val="FF0000"/>
                  </a:solidFill>
                </a:rPr>
                <a:t>false</a:t>
              </a:r>
            </a:p>
          </p:txBody>
        </p:sp>
        <p:sp>
          <p:nvSpPr>
            <p:cNvPr id="22558" name="Line 26"/>
            <p:cNvSpPr>
              <a:spLocks noChangeShapeType="1"/>
            </p:cNvSpPr>
            <p:nvPr/>
          </p:nvSpPr>
          <p:spPr bwMode="auto">
            <a:xfrm>
              <a:off x="2971" y="2770"/>
              <a:ext cx="771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ja-JP" altLang="en-US"/>
            </a:p>
          </p:txBody>
        </p:sp>
      </p:grpSp>
      <p:grpSp>
        <p:nvGrpSpPr>
          <p:cNvPr id="22543" name="Group 27"/>
          <p:cNvGrpSpPr>
            <a:grpSpLocks/>
          </p:cNvGrpSpPr>
          <p:nvPr/>
        </p:nvGrpSpPr>
        <p:grpSpPr bwMode="auto">
          <a:xfrm>
            <a:off x="2411413" y="4257675"/>
            <a:ext cx="2303462" cy="1038225"/>
            <a:chOff x="1519" y="2900"/>
            <a:chExt cx="1451" cy="654"/>
          </a:xfrm>
        </p:grpSpPr>
        <p:sp>
          <p:nvSpPr>
            <p:cNvPr id="22554" name="Line 28"/>
            <p:cNvSpPr>
              <a:spLocks noChangeShapeType="1"/>
            </p:cNvSpPr>
            <p:nvPr/>
          </p:nvSpPr>
          <p:spPr bwMode="auto">
            <a:xfrm>
              <a:off x="2245" y="2976"/>
              <a:ext cx="0" cy="18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ja-JP" altLang="en-US"/>
            </a:p>
          </p:txBody>
        </p:sp>
        <p:sp>
          <p:nvSpPr>
            <p:cNvPr id="22555" name="Text Box 29"/>
            <p:cNvSpPr txBox="1">
              <a:spLocks noChangeArrowheads="1"/>
            </p:cNvSpPr>
            <p:nvPr/>
          </p:nvSpPr>
          <p:spPr bwMode="auto">
            <a:xfrm>
              <a:off x="1571" y="2900"/>
              <a:ext cx="59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2400">
                  <a:solidFill>
                    <a:srgbClr val="0000FF"/>
                  </a:solidFill>
                </a:rPr>
                <a:t>true</a:t>
              </a:r>
              <a:endParaRPr lang="en-US" altLang="ja-JP" sz="2800">
                <a:solidFill>
                  <a:srgbClr val="0000FF"/>
                </a:solidFill>
              </a:endParaRPr>
            </a:p>
          </p:txBody>
        </p:sp>
        <p:sp>
          <p:nvSpPr>
            <p:cNvPr id="22556" name="AutoShape 30"/>
            <p:cNvSpPr>
              <a:spLocks noChangeArrowheads="1"/>
            </p:cNvSpPr>
            <p:nvPr/>
          </p:nvSpPr>
          <p:spPr bwMode="auto">
            <a:xfrm>
              <a:off x="1519" y="3145"/>
              <a:ext cx="1451" cy="409"/>
            </a:xfrm>
            <a:prstGeom prst="flowChartDecision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algn="ctr" eaLnBrk="1" hangingPunct="1"/>
              <a:r>
                <a:rPr lang="en-US" altLang="ja-JP" sz="4400"/>
                <a:t>&gt;=90</a:t>
              </a:r>
            </a:p>
          </p:txBody>
        </p:sp>
      </p:grpSp>
      <p:grpSp>
        <p:nvGrpSpPr>
          <p:cNvPr id="22544" name="Group 31"/>
          <p:cNvGrpSpPr>
            <a:grpSpLocks/>
          </p:cNvGrpSpPr>
          <p:nvPr/>
        </p:nvGrpSpPr>
        <p:grpSpPr bwMode="auto">
          <a:xfrm>
            <a:off x="4716463" y="4522788"/>
            <a:ext cx="1223962" cy="519112"/>
            <a:chOff x="2971" y="3067"/>
            <a:chExt cx="771" cy="327"/>
          </a:xfrm>
        </p:grpSpPr>
        <p:sp>
          <p:nvSpPr>
            <p:cNvPr id="22552" name="Text Box 32"/>
            <p:cNvSpPr txBox="1">
              <a:spLocks noChangeArrowheads="1"/>
            </p:cNvSpPr>
            <p:nvPr/>
          </p:nvSpPr>
          <p:spPr bwMode="auto">
            <a:xfrm>
              <a:off x="3016" y="3067"/>
              <a:ext cx="59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2800">
                  <a:solidFill>
                    <a:srgbClr val="FF0000"/>
                  </a:solidFill>
                </a:rPr>
                <a:t>false</a:t>
              </a:r>
            </a:p>
          </p:txBody>
        </p:sp>
        <p:sp>
          <p:nvSpPr>
            <p:cNvPr id="22553" name="Line 33"/>
            <p:cNvSpPr>
              <a:spLocks noChangeShapeType="1"/>
            </p:cNvSpPr>
            <p:nvPr/>
          </p:nvSpPr>
          <p:spPr bwMode="auto">
            <a:xfrm>
              <a:off x="2971" y="3347"/>
              <a:ext cx="771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ja-JP" altLang="en-US"/>
            </a:p>
          </p:txBody>
        </p:sp>
      </p:grpSp>
      <p:grpSp>
        <p:nvGrpSpPr>
          <p:cNvPr id="22545" name="Group 34"/>
          <p:cNvGrpSpPr>
            <a:grpSpLocks/>
          </p:cNvGrpSpPr>
          <p:nvPr/>
        </p:nvGrpSpPr>
        <p:grpSpPr bwMode="auto">
          <a:xfrm>
            <a:off x="2493963" y="5173663"/>
            <a:ext cx="1724025" cy="1143000"/>
            <a:chOff x="1571" y="3477"/>
            <a:chExt cx="1086" cy="720"/>
          </a:xfrm>
        </p:grpSpPr>
        <p:sp>
          <p:nvSpPr>
            <p:cNvPr id="22549" name="Line 35"/>
            <p:cNvSpPr>
              <a:spLocks noChangeShapeType="1"/>
            </p:cNvSpPr>
            <p:nvPr/>
          </p:nvSpPr>
          <p:spPr bwMode="auto">
            <a:xfrm>
              <a:off x="2245" y="3553"/>
              <a:ext cx="0" cy="18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ja-JP" altLang="en-US"/>
            </a:p>
          </p:txBody>
        </p:sp>
        <p:sp>
          <p:nvSpPr>
            <p:cNvPr id="22550" name="Text Box 36"/>
            <p:cNvSpPr txBox="1">
              <a:spLocks noChangeArrowheads="1"/>
            </p:cNvSpPr>
            <p:nvPr/>
          </p:nvSpPr>
          <p:spPr bwMode="auto">
            <a:xfrm>
              <a:off x="1571" y="3477"/>
              <a:ext cx="59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2400">
                  <a:solidFill>
                    <a:srgbClr val="0000FF"/>
                  </a:solidFill>
                </a:rPr>
                <a:t>true</a:t>
              </a:r>
              <a:endParaRPr lang="en-US" altLang="ja-JP" sz="2800">
                <a:solidFill>
                  <a:srgbClr val="0000FF"/>
                </a:solidFill>
              </a:endParaRPr>
            </a:p>
          </p:txBody>
        </p:sp>
        <p:sp>
          <p:nvSpPr>
            <p:cNvPr id="22551" name="Text Box 37"/>
            <p:cNvSpPr txBox="1">
              <a:spLocks noChangeArrowheads="1"/>
            </p:cNvSpPr>
            <p:nvPr/>
          </p:nvSpPr>
          <p:spPr bwMode="auto">
            <a:xfrm>
              <a:off x="1840" y="3755"/>
              <a:ext cx="817" cy="442"/>
            </a:xfrm>
            <a:prstGeom prst="rect">
              <a:avLst/>
            </a:prstGeom>
            <a:solidFill>
              <a:srgbClr val="FF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ja-JP" altLang="en-US" sz="4000"/>
                <a:t>優</a:t>
              </a:r>
            </a:p>
          </p:txBody>
        </p:sp>
      </p:grpSp>
      <p:sp>
        <p:nvSpPr>
          <p:cNvPr id="22546" name="Text Box 38"/>
          <p:cNvSpPr txBox="1">
            <a:spLocks noChangeArrowheads="1"/>
          </p:cNvSpPr>
          <p:nvPr/>
        </p:nvSpPr>
        <p:spPr bwMode="auto">
          <a:xfrm>
            <a:off x="6156325" y="2752725"/>
            <a:ext cx="792163" cy="7620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4400"/>
              <a:t>可</a:t>
            </a:r>
          </a:p>
        </p:txBody>
      </p:sp>
      <p:sp>
        <p:nvSpPr>
          <p:cNvPr id="22547" name="Text Box 39"/>
          <p:cNvSpPr txBox="1">
            <a:spLocks noChangeArrowheads="1"/>
          </p:cNvSpPr>
          <p:nvPr/>
        </p:nvSpPr>
        <p:spPr bwMode="auto">
          <a:xfrm>
            <a:off x="6156325" y="3659188"/>
            <a:ext cx="792163" cy="7620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4400"/>
              <a:t>良</a:t>
            </a:r>
          </a:p>
        </p:txBody>
      </p:sp>
      <p:sp>
        <p:nvSpPr>
          <p:cNvPr id="22548" name="Text Box 40"/>
          <p:cNvSpPr txBox="1">
            <a:spLocks noChangeArrowheads="1"/>
          </p:cNvSpPr>
          <p:nvPr/>
        </p:nvSpPr>
        <p:spPr bwMode="auto">
          <a:xfrm>
            <a:off x="6156325" y="4624388"/>
            <a:ext cx="792163" cy="7620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4400"/>
              <a:t>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6B5B2F-4366-4C39-9D8D-A77F53D9B9AA}" type="slidenum">
              <a:rPr lang="en-US" altLang="ja-JP"/>
              <a:pPr>
                <a:defRPr/>
              </a:pPr>
              <a:t>12</a:t>
            </a:fld>
            <a:endParaRPr lang="en-US" altLang="ja-JP"/>
          </a:p>
        </p:txBody>
      </p:sp>
      <p:sp>
        <p:nvSpPr>
          <p:cNvPr id="154627" name="Rectangle 3"/>
          <p:cNvSpPr>
            <a:spLocks noChangeArrowheads="1"/>
          </p:cNvSpPr>
          <p:nvPr/>
        </p:nvSpPr>
        <p:spPr bwMode="auto">
          <a:xfrm>
            <a:off x="1331913" y="1914525"/>
            <a:ext cx="7597775" cy="4394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1835150" y="2349500"/>
            <a:ext cx="6670675" cy="30797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268538" y="2565400"/>
            <a:ext cx="5910262" cy="223202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2700338" y="2817813"/>
            <a:ext cx="5233987" cy="1219200"/>
          </a:xfrm>
          <a:prstGeom prst="rect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3559" name="Rectangle 2"/>
          <p:cNvSpPr>
            <a:spLocks noGrp="1" noChangeArrowheads="1"/>
          </p:cNvSpPr>
          <p:nvPr>
            <p:ph idx="1"/>
          </p:nvPr>
        </p:nvSpPr>
        <p:spPr>
          <a:xfrm>
            <a:off x="928688" y="260350"/>
            <a:ext cx="8215312" cy="659765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altLang="ja-JP" sz="150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Sub </a:t>
            </a:r>
            <a:r>
              <a:rPr lang="en-US" altLang="ja-JP" sz="1500" smtClean="0">
                <a:latin typeface="Times New Roman" pitchFamily="18" charset="0"/>
                <a:cs typeface="Times New Roman" pitchFamily="18" charset="0"/>
              </a:rPr>
              <a:t> seiseki3()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altLang="ja-JP" sz="15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‘ </a:t>
            </a:r>
            <a:r>
              <a:rPr lang="ja-JP" altLang="en-US" sz="15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成績の評価 </a:t>
            </a:r>
            <a:r>
              <a:rPr lang="en-US" altLang="ja-JP" sz="15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ja-JP" altLang="en-US" sz="15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～</a:t>
            </a:r>
            <a:r>
              <a:rPr lang="en-US" altLang="ja-JP" sz="15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Then </a:t>
            </a:r>
            <a:r>
              <a:rPr lang="ja-JP" altLang="en-US" sz="15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～</a:t>
            </a:r>
            <a:r>
              <a:rPr lang="en-US" altLang="ja-JP" sz="15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Else </a:t>
            </a:r>
            <a:r>
              <a:rPr lang="ja-JP" altLang="en-US" sz="15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を使い入れ子構造のプログラム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ja-JP" altLang="en-US" sz="1500" smtClean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ja-JP" altLang="en-US" sz="150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ja-JP" sz="1500" smtClean="0">
                <a:latin typeface="Times New Roman" pitchFamily="18" charset="0"/>
                <a:cs typeface="Times New Roman" pitchFamily="18" charset="0"/>
              </a:rPr>
              <a:t>Dim  score3  As  Integer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altLang="ja-JP" sz="1500" smtClean="0">
                <a:latin typeface="Times New Roman" pitchFamily="18" charset="0"/>
                <a:cs typeface="Times New Roman" pitchFamily="18" charset="0"/>
              </a:rPr>
              <a:t>	Dim  namae3  As  String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altLang="ja-JP" sz="1500" smtClean="0">
                <a:latin typeface="Times New Roman" pitchFamily="18" charset="0"/>
                <a:cs typeface="Times New Roman" pitchFamily="18" charset="0"/>
              </a:rPr>
              <a:t>	namae3= InputBox(“</a:t>
            </a:r>
            <a:r>
              <a:rPr lang="ja-JP" altLang="en-US" sz="1500" smtClean="0">
                <a:latin typeface="Times New Roman" pitchFamily="18" charset="0"/>
                <a:cs typeface="Times New Roman" pitchFamily="18" charset="0"/>
              </a:rPr>
              <a:t>お名前を入力して下さい”）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ja-JP" altLang="en-US" sz="1500" smtClean="0">
                <a:latin typeface="Times New Roman" pitchFamily="18" charset="0"/>
                <a:cs typeface="Times New Roman" pitchFamily="18" charset="0"/>
              </a:rPr>
              <a:t>    	</a:t>
            </a:r>
            <a:r>
              <a:rPr lang="en-US" altLang="ja-JP" sz="1500" smtClean="0">
                <a:latin typeface="Times New Roman" pitchFamily="18" charset="0"/>
                <a:cs typeface="Times New Roman" pitchFamily="18" charset="0"/>
              </a:rPr>
              <a:t>score3= InputBox(“</a:t>
            </a:r>
            <a:r>
              <a:rPr lang="ja-JP" altLang="en-US" sz="1500" smtClean="0">
                <a:latin typeface="Times New Roman" pitchFamily="18" charset="0"/>
                <a:cs typeface="Times New Roman" pitchFamily="18" charset="0"/>
              </a:rPr>
              <a:t>成績を入力して下さい”）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ja-JP" altLang="en-US" sz="15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ja-JP" altLang="en-US" sz="150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ja-JP" sz="1500" smtClean="0">
                <a:latin typeface="Times New Roman" pitchFamily="18" charset="0"/>
                <a:cs typeface="Times New Roman" pitchFamily="18" charset="0"/>
              </a:rPr>
              <a:t>If  score3 =&gt;60  Then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altLang="ja-JP" sz="150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ja-JP" altLang="en-US" sz="1500" smtClean="0">
                <a:latin typeface="Times New Roman" pitchFamily="18" charset="0"/>
                <a:cs typeface="Times New Roman" pitchFamily="18" charset="0"/>
              </a:rPr>
              <a:t>　　　　</a:t>
            </a:r>
            <a:r>
              <a:rPr lang="en-US" altLang="ja-JP" sz="1500" smtClean="0">
                <a:latin typeface="Times New Roman" pitchFamily="18" charset="0"/>
                <a:cs typeface="Times New Roman" pitchFamily="18" charset="0"/>
              </a:rPr>
              <a:t>If  score3 =&gt;70  Then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altLang="ja-JP" sz="150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ja-JP" altLang="en-US" sz="1500" smtClean="0">
                <a:latin typeface="Times New Roman" pitchFamily="18" charset="0"/>
                <a:cs typeface="Times New Roman" pitchFamily="18" charset="0"/>
              </a:rPr>
              <a:t>　　　　　  </a:t>
            </a:r>
            <a:r>
              <a:rPr lang="en-US" altLang="ja-JP" sz="1500" smtClean="0">
                <a:latin typeface="Times New Roman" pitchFamily="18" charset="0"/>
                <a:cs typeface="Times New Roman" pitchFamily="18" charset="0"/>
              </a:rPr>
              <a:t>If  score3 =&gt;80  Then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altLang="ja-JP" sz="150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ja-JP" altLang="en-US" sz="1500" smtClean="0">
                <a:latin typeface="Times New Roman" pitchFamily="18" charset="0"/>
                <a:cs typeface="Times New Roman" pitchFamily="18" charset="0"/>
              </a:rPr>
              <a:t>　　　　　　　　　</a:t>
            </a:r>
            <a:r>
              <a:rPr lang="en-US" altLang="ja-JP" sz="1500" smtClean="0">
                <a:latin typeface="Times New Roman" pitchFamily="18" charset="0"/>
                <a:cs typeface="Times New Roman" pitchFamily="18" charset="0"/>
              </a:rPr>
              <a:t>If  score3 =&gt;90  Then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altLang="ja-JP" sz="150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ja-JP" altLang="en-US" sz="1500" smtClean="0">
                <a:latin typeface="Times New Roman" pitchFamily="18" charset="0"/>
                <a:cs typeface="Times New Roman" pitchFamily="18" charset="0"/>
              </a:rPr>
              <a:t>　　　　　　　　　　　　　</a:t>
            </a:r>
            <a:r>
              <a:rPr lang="en-US" altLang="ja-JP" sz="1500" smtClean="0">
                <a:latin typeface="Times New Roman" pitchFamily="18" charset="0"/>
                <a:cs typeface="Times New Roman" pitchFamily="18" charset="0"/>
              </a:rPr>
              <a:t>MsgBox </a:t>
            </a:r>
            <a:r>
              <a:rPr lang="ja-JP" altLang="en-US" sz="1500" smtClean="0">
                <a:latin typeface="Times New Roman" pitchFamily="18" charset="0"/>
                <a:cs typeface="Times New Roman" pitchFamily="18" charset="0"/>
              </a:rPr>
              <a:t>　 </a:t>
            </a:r>
            <a:r>
              <a:rPr lang="en-US" altLang="ja-JP" sz="1500" smtClean="0">
                <a:latin typeface="Times New Roman" pitchFamily="18" charset="0"/>
                <a:cs typeface="Times New Roman" pitchFamily="18" charset="0"/>
              </a:rPr>
              <a:t>namae3  &amp;   “</a:t>
            </a:r>
            <a:r>
              <a:rPr lang="ja-JP" altLang="en-US" sz="1500" smtClean="0">
                <a:latin typeface="Times New Roman" pitchFamily="18" charset="0"/>
                <a:cs typeface="Times New Roman" pitchFamily="18" charset="0"/>
              </a:rPr>
              <a:t>さんの成績は秀です．”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ja-JP" altLang="en-US" sz="1500" smtClean="0">
                <a:latin typeface="Times New Roman" pitchFamily="18" charset="0"/>
                <a:cs typeface="Times New Roman" pitchFamily="18" charset="0"/>
              </a:rPr>
              <a:t>		　　　　　　</a:t>
            </a:r>
            <a:r>
              <a:rPr lang="en-US" altLang="ja-JP" sz="1500" smtClean="0">
                <a:latin typeface="Times New Roman" pitchFamily="18" charset="0"/>
                <a:cs typeface="Times New Roman" pitchFamily="18" charset="0"/>
              </a:rPr>
              <a:t>Else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altLang="ja-JP" sz="150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ja-JP" altLang="en-US" sz="1500" smtClean="0">
                <a:latin typeface="Times New Roman" pitchFamily="18" charset="0"/>
                <a:cs typeface="Times New Roman" pitchFamily="18" charset="0"/>
              </a:rPr>
              <a:t>　　　　　　　　　</a:t>
            </a:r>
            <a:r>
              <a:rPr lang="en-US" altLang="ja-JP" sz="1500" smtClean="0">
                <a:latin typeface="Times New Roman" pitchFamily="18" charset="0"/>
                <a:cs typeface="Times New Roman" pitchFamily="18" charset="0"/>
              </a:rPr>
              <a:t>MsgBox </a:t>
            </a:r>
            <a:r>
              <a:rPr lang="ja-JP" altLang="en-US" sz="1500" smtClean="0">
                <a:latin typeface="Times New Roman" pitchFamily="18" charset="0"/>
                <a:cs typeface="Times New Roman" pitchFamily="18" charset="0"/>
              </a:rPr>
              <a:t>　 </a:t>
            </a:r>
            <a:r>
              <a:rPr lang="en-US" altLang="ja-JP" sz="1500" smtClean="0">
                <a:latin typeface="Times New Roman" pitchFamily="18" charset="0"/>
                <a:cs typeface="Times New Roman" pitchFamily="18" charset="0"/>
              </a:rPr>
              <a:t>namae3  &amp;   “</a:t>
            </a:r>
            <a:r>
              <a:rPr lang="ja-JP" altLang="en-US" sz="1500" smtClean="0">
                <a:latin typeface="Times New Roman" pitchFamily="18" charset="0"/>
                <a:cs typeface="Times New Roman" pitchFamily="18" charset="0"/>
              </a:rPr>
              <a:t>さんの成績は優です．”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ja-JP" altLang="en-US" sz="1500" smtClean="0">
                <a:latin typeface="Times New Roman" pitchFamily="18" charset="0"/>
                <a:cs typeface="Times New Roman" pitchFamily="18" charset="0"/>
              </a:rPr>
              <a:t>		　　　　　　</a:t>
            </a:r>
            <a:r>
              <a:rPr lang="en-US" altLang="ja-JP" sz="1500" smtClean="0">
                <a:latin typeface="Times New Roman" pitchFamily="18" charset="0"/>
                <a:cs typeface="Times New Roman" pitchFamily="18" charset="0"/>
              </a:rPr>
              <a:t>End If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altLang="ja-JP" sz="150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ja-JP" altLang="en-US" sz="1500" smtClean="0">
                <a:latin typeface="Times New Roman" pitchFamily="18" charset="0"/>
                <a:cs typeface="Times New Roman" pitchFamily="18" charset="0"/>
              </a:rPr>
              <a:t>　　   </a:t>
            </a:r>
            <a:r>
              <a:rPr lang="en-US" altLang="ja-JP" sz="1500" smtClean="0">
                <a:latin typeface="Times New Roman" pitchFamily="18" charset="0"/>
                <a:cs typeface="Times New Roman" pitchFamily="18" charset="0"/>
              </a:rPr>
              <a:t>Else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altLang="ja-JP" sz="150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ja-JP" altLang="en-US" sz="1500" smtClean="0">
                <a:latin typeface="Times New Roman" pitchFamily="18" charset="0"/>
                <a:cs typeface="Times New Roman" pitchFamily="18" charset="0"/>
              </a:rPr>
              <a:t>　　　　　　</a:t>
            </a:r>
            <a:r>
              <a:rPr lang="en-US" altLang="ja-JP" sz="1500" smtClean="0">
                <a:latin typeface="Times New Roman" pitchFamily="18" charset="0"/>
                <a:cs typeface="Times New Roman" pitchFamily="18" charset="0"/>
              </a:rPr>
              <a:t>MsgBox </a:t>
            </a:r>
            <a:r>
              <a:rPr lang="ja-JP" altLang="en-US" sz="1500" smtClean="0">
                <a:latin typeface="Times New Roman" pitchFamily="18" charset="0"/>
                <a:cs typeface="Times New Roman" pitchFamily="18" charset="0"/>
              </a:rPr>
              <a:t>　 </a:t>
            </a:r>
            <a:r>
              <a:rPr lang="en-US" altLang="ja-JP" sz="1500" smtClean="0">
                <a:latin typeface="Times New Roman" pitchFamily="18" charset="0"/>
                <a:cs typeface="Times New Roman" pitchFamily="18" charset="0"/>
              </a:rPr>
              <a:t>namae3  &amp;   “</a:t>
            </a:r>
            <a:r>
              <a:rPr lang="ja-JP" altLang="en-US" sz="1500" smtClean="0">
                <a:latin typeface="Times New Roman" pitchFamily="18" charset="0"/>
                <a:cs typeface="Times New Roman" pitchFamily="18" charset="0"/>
              </a:rPr>
              <a:t>さんの成績は良です．”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ja-JP" altLang="en-US" sz="1500" smtClean="0">
                <a:latin typeface="Times New Roman" pitchFamily="18" charset="0"/>
                <a:cs typeface="Times New Roman" pitchFamily="18" charset="0"/>
              </a:rPr>
              <a:t>		　　   </a:t>
            </a:r>
            <a:r>
              <a:rPr lang="en-US" altLang="ja-JP" sz="1500" smtClean="0">
                <a:latin typeface="Times New Roman" pitchFamily="18" charset="0"/>
                <a:cs typeface="Times New Roman" pitchFamily="18" charset="0"/>
              </a:rPr>
              <a:t>End If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altLang="ja-JP" sz="150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ja-JP" altLang="en-US" sz="1500" smtClean="0">
                <a:latin typeface="Times New Roman" pitchFamily="18" charset="0"/>
                <a:cs typeface="Times New Roman" pitchFamily="18" charset="0"/>
              </a:rPr>
              <a:t>　　　　</a:t>
            </a:r>
            <a:r>
              <a:rPr lang="en-US" altLang="ja-JP" sz="1500" smtClean="0">
                <a:latin typeface="Times New Roman" pitchFamily="18" charset="0"/>
                <a:cs typeface="Times New Roman" pitchFamily="18" charset="0"/>
              </a:rPr>
              <a:t>Else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altLang="ja-JP" sz="150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ja-JP" altLang="en-US" sz="1500" smtClean="0">
                <a:latin typeface="Times New Roman" pitchFamily="18" charset="0"/>
                <a:cs typeface="Times New Roman" pitchFamily="18" charset="0"/>
              </a:rPr>
              <a:t>　　　</a:t>
            </a:r>
            <a:r>
              <a:rPr lang="en-US" altLang="ja-JP" sz="1500" smtClean="0">
                <a:latin typeface="Times New Roman" pitchFamily="18" charset="0"/>
                <a:cs typeface="Times New Roman" pitchFamily="18" charset="0"/>
              </a:rPr>
              <a:t>MsgBox </a:t>
            </a:r>
            <a:r>
              <a:rPr lang="ja-JP" altLang="en-US" sz="1500" smtClean="0">
                <a:latin typeface="Times New Roman" pitchFamily="18" charset="0"/>
                <a:cs typeface="Times New Roman" pitchFamily="18" charset="0"/>
              </a:rPr>
              <a:t>　 </a:t>
            </a:r>
            <a:r>
              <a:rPr lang="en-US" altLang="ja-JP" sz="1500" smtClean="0">
                <a:latin typeface="Times New Roman" pitchFamily="18" charset="0"/>
                <a:cs typeface="Times New Roman" pitchFamily="18" charset="0"/>
              </a:rPr>
              <a:t>namae3  &amp;   “</a:t>
            </a:r>
            <a:r>
              <a:rPr lang="ja-JP" altLang="en-US" sz="1500" smtClean="0">
                <a:latin typeface="Times New Roman" pitchFamily="18" charset="0"/>
                <a:cs typeface="Times New Roman" pitchFamily="18" charset="0"/>
              </a:rPr>
              <a:t>さんの成績は可です．”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ja-JP" altLang="en-US" sz="1500" smtClean="0">
                <a:latin typeface="Times New Roman" pitchFamily="18" charset="0"/>
                <a:cs typeface="Times New Roman" pitchFamily="18" charset="0"/>
              </a:rPr>
              <a:t>　　　　　  </a:t>
            </a:r>
            <a:r>
              <a:rPr lang="en-US" altLang="ja-JP" sz="1500" smtClean="0">
                <a:latin typeface="Times New Roman" pitchFamily="18" charset="0"/>
                <a:cs typeface="Times New Roman" pitchFamily="18" charset="0"/>
              </a:rPr>
              <a:t>End If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ja-JP" altLang="en-US" sz="1500" smtClean="0">
                <a:latin typeface="Times New Roman" pitchFamily="18" charset="0"/>
                <a:cs typeface="Times New Roman" pitchFamily="18" charset="0"/>
              </a:rPr>
              <a:t>　  </a:t>
            </a:r>
            <a:r>
              <a:rPr lang="en-US" altLang="ja-JP" sz="1500" smtClean="0">
                <a:latin typeface="Times New Roman" pitchFamily="18" charset="0"/>
                <a:cs typeface="Times New Roman" pitchFamily="18" charset="0"/>
              </a:rPr>
              <a:t>Else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altLang="ja-JP" sz="150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ja-JP" altLang="en-US" sz="1500" smtClean="0">
                <a:latin typeface="Times New Roman" pitchFamily="18" charset="0"/>
                <a:cs typeface="Times New Roman" pitchFamily="18" charset="0"/>
              </a:rPr>
              <a:t>　　　　</a:t>
            </a:r>
            <a:r>
              <a:rPr lang="en-US" altLang="ja-JP" sz="1500" smtClean="0">
                <a:latin typeface="Times New Roman" pitchFamily="18" charset="0"/>
                <a:cs typeface="Times New Roman" pitchFamily="18" charset="0"/>
              </a:rPr>
              <a:t>MsgBox </a:t>
            </a:r>
            <a:r>
              <a:rPr lang="ja-JP" altLang="en-US" sz="1500" smtClean="0">
                <a:latin typeface="Times New Roman" pitchFamily="18" charset="0"/>
                <a:cs typeface="Times New Roman" pitchFamily="18" charset="0"/>
              </a:rPr>
              <a:t>　 </a:t>
            </a:r>
            <a:r>
              <a:rPr lang="en-US" altLang="ja-JP" sz="1500" smtClean="0">
                <a:latin typeface="Times New Roman" pitchFamily="18" charset="0"/>
                <a:cs typeface="Times New Roman" pitchFamily="18" charset="0"/>
              </a:rPr>
              <a:t>namae3  &amp; </a:t>
            </a:r>
            <a:r>
              <a:rPr lang="ja-JP" altLang="en-US" sz="1500" smtClean="0">
                <a:latin typeface="Times New Roman" pitchFamily="18" charset="0"/>
                <a:cs typeface="Times New Roman" pitchFamily="18" charset="0"/>
              </a:rPr>
              <a:t>　“さんの成績は不可です．”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ja-JP" altLang="en-US" sz="150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ja-JP" sz="1500" smtClean="0">
                <a:latin typeface="Times New Roman" pitchFamily="18" charset="0"/>
                <a:cs typeface="Times New Roman" pitchFamily="18" charset="0"/>
              </a:rPr>
              <a:t>End If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en-US" altLang="ja-JP" sz="15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altLang="ja-JP" sz="15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50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End Sub</a:t>
            </a:r>
            <a:r>
              <a:rPr lang="ja-JP" altLang="en-US" sz="150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　　　　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44" name="Group 31"/>
          <p:cNvGrpSpPr>
            <a:grpSpLocks/>
          </p:cNvGrpSpPr>
          <p:nvPr/>
        </p:nvGrpSpPr>
        <p:grpSpPr bwMode="auto">
          <a:xfrm>
            <a:off x="3525260" y="4529403"/>
            <a:ext cx="1008295" cy="461962"/>
            <a:chOff x="2971" y="3067"/>
            <a:chExt cx="771" cy="291"/>
          </a:xfrm>
        </p:grpSpPr>
        <p:sp>
          <p:nvSpPr>
            <p:cNvPr id="22552" name="Text Box 32"/>
            <p:cNvSpPr txBox="1">
              <a:spLocks noChangeArrowheads="1"/>
            </p:cNvSpPr>
            <p:nvPr/>
          </p:nvSpPr>
          <p:spPr bwMode="auto">
            <a:xfrm>
              <a:off x="3016" y="3067"/>
              <a:ext cx="59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2400" dirty="0">
                  <a:solidFill>
                    <a:srgbClr val="FF0000"/>
                  </a:solidFill>
                </a:rPr>
                <a:t>false</a:t>
              </a:r>
            </a:p>
          </p:txBody>
        </p:sp>
        <p:sp>
          <p:nvSpPr>
            <p:cNvPr id="22553" name="Line 33"/>
            <p:cNvSpPr>
              <a:spLocks noChangeShapeType="1"/>
            </p:cNvSpPr>
            <p:nvPr/>
          </p:nvSpPr>
          <p:spPr bwMode="auto">
            <a:xfrm>
              <a:off x="2971" y="3347"/>
              <a:ext cx="771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ja-JP" altLang="en-US" sz="2400"/>
            </a:p>
          </p:txBody>
        </p:sp>
      </p:grpSp>
      <p:grpSp>
        <p:nvGrpSpPr>
          <p:cNvPr id="22542" name="Group 24"/>
          <p:cNvGrpSpPr>
            <a:grpSpLocks/>
          </p:cNvGrpSpPr>
          <p:nvPr/>
        </p:nvGrpSpPr>
        <p:grpSpPr bwMode="auto">
          <a:xfrm>
            <a:off x="3398653" y="3588642"/>
            <a:ext cx="1079934" cy="461963"/>
            <a:chOff x="2971" y="2490"/>
            <a:chExt cx="771" cy="291"/>
          </a:xfrm>
        </p:grpSpPr>
        <p:sp>
          <p:nvSpPr>
            <p:cNvPr id="22557" name="Text Box 25"/>
            <p:cNvSpPr txBox="1">
              <a:spLocks noChangeArrowheads="1"/>
            </p:cNvSpPr>
            <p:nvPr/>
          </p:nvSpPr>
          <p:spPr bwMode="auto">
            <a:xfrm>
              <a:off x="3016" y="2490"/>
              <a:ext cx="59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2400">
                  <a:solidFill>
                    <a:srgbClr val="FF0000"/>
                  </a:solidFill>
                </a:rPr>
                <a:t>false</a:t>
              </a:r>
            </a:p>
          </p:txBody>
        </p:sp>
        <p:sp>
          <p:nvSpPr>
            <p:cNvPr id="22558" name="Line 26"/>
            <p:cNvSpPr>
              <a:spLocks noChangeShapeType="1"/>
            </p:cNvSpPr>
            <p:nvPr/>
          </p:nvSpPr>
          <p:spPr bwMode="auto">
            <a:xfrm>
              <a:off x="2971" y="2770"/>
              <a:ext cx="771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ja-JP" altLang="en-US" sz="2400"/>
            </a:p>
          </p:txBody>
        </p:sp>
      </p:grpSp>
      <p:sp>
        <p:nvSpPr>
          <p:cNvPr id="155654" name="Rectangle 6"/>
          <p:cNvSpPr>
            <a:spLocks noGrp="1" noChangeArrowheads="1"/>
          </p:cNvSpPr>
          <p:nvPr>
            <p:ph type="title"/>
          </p:nvPr>
        </p:nvSpPr>
        <p:spPr>
          <a:xfrm>
            <a:off x="1000125" y="285750"/>
            <a:ext cx="783386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課題</a:t>
            </a:r>
            <a:r>
              <a:rPr lang="ja-JP" alt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：次のフローチャートに従った</a:t>
            </a:r>
            <a:r>
              <a:rPr lang="ja-JP" alt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プログラムを</a:t>
            </a:r>
            <a:r>
              <a:rPr lang="ja-JP" alt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書いてください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40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3240E7-C582-4282-89D8-7F6223B727E6}" type="slidenum">
              <a:rPr lang="en-US" altLang="ja-JP"/>
              <a:pPr>
                <a:defRPr/>
              </a:pPr>
              <a:t>13</a:t>
            </a:fld>
            <a:endParaRPr lang="en-US" altLang="ja-JP"/>
          </a:p>
        </p:txBody>
      </p:sp>
      <p:sp>
        <p:nvSpPr>
          <p:cNvPr id="22536" name="AutoShape 8"/>
          <p:cNvSpPr>
            <a:spLocks noChangeArrowheads="1"/>
          </p:cNvSpPr>
          <p:nvPr/>
        </p:nvSpPr>
        <p:spPr bwMode="auto">
          <a:xfrm>
            <a:off x="1357408" y="2770985"/>
            <a:ext cx="2303462" cy="649287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en-US" altLang="ja-JP" sz="4400" dirty="0" smtClean="0"/>
              <a:t>&gt;=70</a:t>
            </a:r>
            <a:endParaRPr lang="en-US" altLang="ja-JP" sz="4400" dirty="0"/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8060185" y="2819007"/>
            <a:ext cx="496440" cy="461665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400" dirty="0" smtClean="0"/>
              <a:t>可</a:t>
            </a:r>
            <a:endParaRPr lang="ja-JP" altLang="en-US" sz="2400" dirty="0"/>
          </a:p>
        </p:txBody>
      </p:sp>
      <p:grpSp>
        <p:nvGrpSpPr>
          <p:cNvPr id="22538" name="Group 10"/>
          <p:cNvGrpSpPr>
            <a:grpSpLocks/>
          </p:cNvGrpSpPr>
          <p:nvPr/>
        </p:nvGrpSpPr>
        <p:grpSpPr bwMode="auto">
          <a:xfrm>
            <a:off x="7238890" y="2603991"/>
            <a:ext cx="870696" cy="479425"/>
            <a:chOff x="2971" y="1289"/>
            <a:chExt cx="771" cy="302"/>
          </a:xfrm>
        </p:grpSpPr>
        <p:sp>
          <p:nvSpPr>
            <p:cNvPr id="22567" name="Text Box 11"/>
            <p:cNvSpPr txBox="1">
              <a:spLocks noChangeArrowheads="1"/>
            </p:cNvSpPr>
            <p:nvPr/>
          </p:nvSpPr>
          <p:spPr bwMode="auto">
            <a:xfrm>
              <a:off x="3016" y="1289"/>
              <a:ext cx="59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2000">
                  <a:solidFill>
                    <a:srgbClr val="FF0000"/>
                  </a:solidFill>
                </a:rPr>
                <a:t>false</a:t>
              </a:r>
            </a:p>
          </p:txBody>
        </p:sp>
        <p:sp>
          <p:nvSpPr>
            <p:cNvPr id="22568" name="Line 12"/>
            <p:cNvSpPr>
              <a:spLocks noChangeShapeType="1"/>
            </p:cNvSpPr>
            <p:nvPr/>
          </p:nvSpPr>
          <p:spPr bwMode="auto">
            <a:xfrm>
              <a:off x="2971" y="1591"/>
              <a:ext cx="771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ja-JP" altLang="en-US" sz="2000"/>
            </a:p>
          </p:txBody>
        </p:sp>
      </p:grpSp>
      <p:grpSp>
        <p:nvGrpSpPr>
          <p:cNvPr id="22539" name="Group 13"/>
          <p:cNvGrpSpPr>
            <a:grpSpLocks/>
          </p:cNvGrpSpPr>
          <p:nvPr/>
        </p:nvGrpSpPr>
        <p:grpSpPr bwMode="auto">
          <a:xfrm>
            <a:off x="5176915" y="2771779"/>
            <a:ext cx="2249487" cy="1055688"/>
            <a:chOff x="1089" y="1971"/>
            <a:chExt cx="1417" cy="665"/>
          </a:xfrm>
        </p:grpSpPr>
        <p:sp>
          <p:nvSpPr>
            <p:cNvPr id="22564" name="Line 14"/>
            <p:cNvSpPr>
              <a:spLocks noChangeShapeType="1"/>
            </p:cNvSpPr>
            <p:nvPr/>
          </p:nvSpPr>
          <p:spPr bwMode="auto">
            <a:xfrm>
              <a:off x="1771" y="2413"/>
              <a:ext cx="0" cy="18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ja-JP" altLang="en-US"/>
            </a:p>
          </p:txBody>
        </p:sp>
        <p:sp>
          <p:nvSpPr>
            <p:cNvPr id="22565" name="Text Box 15"/>
            <p:cNvSpPr txBox="1">
              <a:spLocks noChangeArrowheads="1"/>
            </p:cNvSpPr>
            <p:nvPr/>
          </p:nvSpPr>
          <p:spPr bwMode="auto">
            <a:xfrm>
              <a:off x="1916" y="2309"/>
              <a:ext cx="59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2800" dirty="0">
                  <a:solidFill>
                    <a:srgbClr val="0000FF"/>
                  </a:solidFill>
                </a:rPr>
                <a:t>true</a:t>
              </a:r>
            </a:p>
          </p:txBody>
        </p:sp>
        <p:sp>
          <p:nvSpPr>
            <p:cNvPr id="22566" name="AutoShape 16"/>
            <p:cNvSpPr>
              <a:spLocks noChangeArrowheads="1"/>
            </p:cNvSpPr>
            <p:nvPr/>
          </p:nvSpPr>
          <p:spPr bwMode="auto">
            <a:xfrm>
              <a:off x="1089" y="1971"/>
              <a:ext cx="1311" cy="409"/>
            </a:xfrm>
            <a:prstGeom prst="flowChartDecision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algn="ctr" eaLnBrk="1" hangingPunct="1"/>
              <a:r>
                <a:rPr lang="en-US" altLang="ja-JP" sz="4400" dirty="0" smtClean="0"/>
                <a:t>&gt;=60</a:t>
              </a:r>
              <a:endParaRPr lang="en-US" altLang="ja-JP" sz="4400" dirty="0"/>
            </a:p>
          </p:txBody>
        </p:sp>
      </p:grpSp>
      <p:grpSp>
        <p:nvGrpSpPr>
          <p:cNvPr id="22540" name="Group 17"/>
          <p:cNvGrpSpPr>
            <a:grpSpLocks/>
          </p:cNvGrpSpPr>
          <p:nvPr/>
        </p:nvGrpSpPr>
        <p:grpSpPr bwMode="auto">
          <a:xfrm>
            <a:off x="3674878" y="2609202"/>
            <a:ext cx="1486017" cy="479425"/>
            <a:chOff x="2971" y="1891"/>
            <a:chExt cx="771" cy="302"/>
          </a:xfrm>
        </p:grpSpPr>
        <p:sp>
          <p:nvSpPr>
            <p:cNvPr id="22562" name="Text Box 18"/>
            <p:cNvSpPr txBox="1">
              <a:spLocks noChangeArrowheads="1"/>
            </p:cNvSpPr>
            <p:nvPr/>
          </p:nvSpPr>
          <p:spPr bwMode="auto">
            <a:xfrm>
              <a:off x="3016" y="1891"/>
              <a:ext cx="59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2400" dirty="0">
                  <a:solidFill>
                    <a:srgbClr val="FF0000"/>
                  </a:solidFill>
                </a:rPr>
                <a:t>false</a:t>
              </a:r>
            </a:p>
          </p:txBody>
        </p:sp>
        <p:sp>
          <p:nvSpPr>
            <p:cNvPr id="22563" name="Line 19"/>
            <p:cNvSpPr>
              <a:spLocks noChangeShapeType="1"/>
            </p:cNvSpPr>
            <p:nvPr/>
          </p:nvSpPr>
          <p:spPr bwMode="auto">
            <a:xfrm>
              <a:off x="2971" y="2193"/>
              <a:ext cx="771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ja-JP" altLang="en-US"/>
            </a:p>
          </p:txBody>
        </p:sp>
      </p:grpSp>
      <p:grpSp>
        <p:nvGrpSpPr>
          <p:cNvPr id="22541" name="Group 20"/>
          <p:cNvGrpSpPr>
            <a:grpSpLocks/>
          </p:cNvGrpSpPr>
          <p:nvPr/>
        </p:nvGrpSpPr>
        <p:grpSpPr bwMode="auto">
          <a:xfrm>
            <a:off x="1369595" y="3386934"/>
            <a:ext cx="2303462" cy="982663"/>
            <a:chOff x="1519" y="2358"/>
            <a:chExt cx="1451" cy="619"/>
          </a:xfrm>
          <a:solidFill>
            <a:schemeClr val="bg1"/>
          </a:solidFill>
        </p:grpSpPr>
        <p:sp>
          <p:nvSpPr>
            <p:cNvPr id="22559" name="Line 21"/>
            <p:cNvSpPr>
              <a:spLocks noChangeShapeType="1"/>
            </p:cNvSpPr>
            <p:nvPr/>
          </p:nvSpPr>
          <p:spPr bwMode="auto">
            <a:xfrm>
              <a:off x="2245" y="2399"/>
              <a:ext cx="0" cy="182"/>
            </a:xfrm>
            <a:prstGeom prst="line">
              <a:avLst/>
            </a:prstGeom>
            <a:grp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/>
          </p:spPr>
          <p:txBody>
            <a:bodyPr wrap="none"/>
            <a:lstStyle/>
            <a:p>
              <a:endParaRPr lang="ja-JP" altLang="en-US"/>
            </a:p>
          </p:txBody>
        </p:sp>
        <p:sp>
          <p:nvSpPr>
            <p:cNvPr id="22560" name="Text Box 22"/>
            <p:cNvSpPr txBox="1">
              <a:spLocks noChangeArrowheads="1"/>
            </p:cNvSpPr>
            <p:nvPr/>
          </p:nvSpPr>
          <p:spPr bwMode="auto">
            <a:xfrm>
              <a:off x="1571" y="2358"/>
              <a:ext cx="590" cy="2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2400">
                  <a:solidFill>
                    <a:srgbClr val="0000FF"/>
                  </a:solidFill>
                </a:rPr>
                <a:t>true</a:t>
              </a:r>
              <a:endParaRPr lang="en-US" altLang="ja-JP" sz="2800">
                <a:solidFill>
                  <a:srgbClr val="0000FF"/>
                </a:solidFill>
              </a:endParaRPr>
            </a:p>
          </p:txBody>
        </p:sp>
        <p:sp>
          <p:nvSpPr>
            <p:cNvPr id="22561" name="AutoShape 23"/>
            <p:cNvSpPr>
              <a:spLocks noChangeArrowheads="1"/>
            </p:cNvSpPr>
            <p:nvPr/>
          </p:nvSpPr>
          <p:spPr bwMode="auto">
            <a:xfrm>
              <a:off x="1519" y="2568"/>
              <a:ext cx="1451" cy="409"/>
            </a:xfrm>
            <a:prstGeom prst="flowChartDecision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xtLst/>
          </p:spPr>
          <p:txBody>
            <a:bodyPr wrap="none" anchor="ctr"/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algn="ctr" eaLnBrk="1" hangingPunct="1"/>
              <a:r>
                <a:rPr lang="en-US" altLang="ja-JP" sz="4400" dirty="0"/>
                <a:t>&gt;=80</a:t>
              </a:r>
            </a:p>
          </p:txBody>
        </p:sp>
      </p:grpSp>
      <p:grpSp>
        <p:nvGrpSpPr>
          <p:cNvPr id="22543" name="Group 27"/>
          <p:cNvGrpSpPr>
            <a:grpSpLocks/>
          </p:cNvGrpSpPr>
          <p:nvPr/>
        </p:nvGrpSpPr>
        <p:grpSpPr bwMode="auto">
          <a:xfrm>
            <a:off x="1369595" y="4247359"/>
            <a:ext cx="2303462" cy="1038225"/>
            <a:chOff x="1519" y="2900"/>
            <a:chExt cx="1451" cy="654"/>
          </a:xfrm>
          <a:solidFill>
            <a:schemeClr val="bg1"/>
          </a:solidFill>
        </p:grpSpPr>
        <p:sp>
          <p:nvSpPr>
            <p:cNvPr id="22554" name="Line 28"/>
            <p:cNvSpPr>
              <a:spLocks noChangeShapeType="1"/>
            </p:cNvSpPr>
            <p:nvPr/>
          </p:nvSpPr>
          <p:spPr bwMode="auto">
            <a:xfrm>
              <a:off x="2245" y="2976"/>
              <a:ext cx="0" cy="182"/>
            </a:xfrm>
            <a:prstGeom prst="line">
              <a:avLst/>
            </a:prstGeom>
            <a:grp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/>
          </p:spPr>
          <p:txBody>
            <a:bodyPr wrap="none"/>
            <a:lstStyle/>
            <a:p>
              <a:endParaRPr lang="ja-JP" altLang="en-US"/>
            </a:p>
          </p:txBody>
        </p:sp>
        <p:sp>
          <p:nvSpPr>
            <p:cNvPr id="22555" name="Text Box 29"/>
            <p:cNvSpPr txBox="1">
              <a:spLocks noChangeArrowheads="1"/>
            </p:cNvSpPr>
            <p:nvPr/>
          </p:nvSpPr>
          <p:spPr bwMode="auto">
            <a:xfrm>
              <a:off x="1571" y="2900"/>
              <a:ext cx="590" cy="28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2400">
                  <a:solidFill>
                    <a:srgbClr val="0000FF"/>
                  </a:solidFill>
                </a:rPr>
                <a:t>true</a:t>
              </a:r>
              <a:endParaRPr lang="en-US" altLang="ja-JP" sz="2800">
                <a:solidFill>
                  <a:srgbClr val="0000FF"/>
                </a:solidFill>
              </a:endParaRPr>
            </a:p>
          </p:txBody>
        </p:sp>
        <p:sp>
          <p:nvSpPr>
            <p:cNvPr id="22556" name="AutoShape 30"/>
            <p:cNvSpPr>
              <a:spLocks noChangeArrowheads="1"/>
            </p:cNvSpPr>
            <p:nvPr/>
          </p:nvSpPr>
          <p:spPr bwMode="auto">
            <a:xfrm>
              <a:off x="1519" y="3145"/>
              <a:ext cx="1451" cy="409"/>
            </a:xfrm>
            <a:prstGeom prst="flowChartDecision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xtLst/>
          </p:spPr>
          <p:txBody>
            <a:bodyPr wrap="none" anchor="ctr"/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algn="ctr" eaLnBrk="1" hangingPunct="1"/>
              <a:r>
                <a:rPr lang="en-US" altLang="ja-JP" sz="4400"/>
                <a:t>&gt;=90</a:t>
              </a:r>
            </a:p>
          </p:txBody>
        </p:sp>
      </p:grpSp>
      <p:grpSp>
        <p:nvGrpSpPr>
          <p:cNvPr id="22545" name="Group 34"/>
          <p:cNvGrpSpPr>
            <a:grpSpLocks/>
          </p:cNvGrpSpPr>
          <p:nvPr/>
        </p:nvGrpSpPr>
        <p:grpSpPr bwMode="auto">
          <a:xfrm>
            <a:off x="1452145" y="5163347"/>
            <a:ext cx="1292225" cy="889000"/>
            <a:chOff x="1571" y="3477"/>
            <a:chExt cx="814" cy="560"/>
          </a:xfrm>
        </p:grpSpPr>
        <p:sp>
          <p:nvSpPr>
            <p:cNvPr id="22549" name="Line 35"/>
            <p:cNvSpPr>
              <a:spLocks noChangeShapeType="1"/>
            </p:cNvSpPr>
            <p:nvPr/>
          </p:nvSpPr>
          <p:spPr bwMode="auto">
            <a:xfrm>
              <a:off x="2245" y="3553"/>
              <a:ext cx="0" cy="18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ja-JP" altLang="en-US" sz="2400"/>
            </a:p>
          </p:txBody>
        </p:sp>
        <p:sp>
          <p:nvSpPr>
            <p:cNvPr id="22550" name="Text Box 36"/>
            <p:cNvSpPr txBox="1">
              <a:spLocks noChangeArrowheads="1"/>
            </p:cNvSpPr>
            <p:nvPr/>
          </p:nvSpPr>
          <p:spPr bwMode="auto">
            <a:xfrm>
              <a:off x="1571" y="3477"/>
              <a:ext cx="59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2400">
                  <a:solidFill>
                    <a:srgbClr val="0000FF"/>
                  </a:solidFill>
                </a:rPr>
                <a:t>true</a:t>
              </a:r>
            </a:p>
          </p:txBody>
        </p:sp>
        <p:sp>
          <p:nvSpPr>
            <p:cNvPr id="22551" name="Text Box 37"/>
            <p:cNvSpPr txBox="1">
              <a:spLocks noChangeArrowheads="1"/>
            </p:cNvSpPr>
            <p:nvPr/>
          </p:nvSpPr>
          <p:spPr bwMode="auto">
            <a:xfrm>
              <a:off x="2089" y="3746"/>
              <a:ext cx="296" cy="291"/>
            </a:xfrm>
            <a:prstGeom prst="rect">
              <a:avLst/>
            </a:prstGeom>
            <a:solidFill>
              <a:srgbClr val="FF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ja-JP" altLang="en-US" sz="2400"/>
                <a:t>優</a:t>
              </a:r>
            </a:p>
          </p:txBody>
        </p:sp>
      </p:grpSp>
      <p:sp>
        <p:nvSpPr>
          <p:cNvPr id="22546" name="Text Box 38"/>
          <p:cNvSpPr txBox="1">
            <a:spLocks noChangeArrowheads="1"/>
          </p:cNvSpPr>
          <p:nvPr/>
        </p:nvSpPr>
        <p:spPr bwMode="auto">
          <a:xfrm>
            <a:off x="6031598" y="4824265"/>
            <a:ext cx="844658" cy="461665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400" dirty="0" smtClean="0"/>
              <a:t>不可</a:t>
            </a:r>
            <a:endParaRPr lang="ja-JP" altLang="en-US" sz="2400" dirty="0"/>
          </a:p>
        </p:txBody>
      </p:sp>
      <p:sp>
        <p:nvSpPr>
          <p:cNvPr id="22547" name="Text Box 39"/>
          <p:cNvSpPr txBox="1">
            <a:spLocks noChangeArrowheads="1"/>
          </p:cNvSpPr>
          <p:nvPr/>
        </p:nvSpPr>
        <p:spPr bwMode="auto">
          <a:xfrm>
            <a:off x="4505499" y="3740947"/>
            <a:ext cx="477955" cy="461665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400" dirty="0"/>
              <a:t>良</a:t>
            </a:r>
          </a:p>
        </p:txBody>
      </p:sp>
      <p:sp>
        <p:nvSpPr>
          <p:cNvPr id="22548" name="Text Box 40"/>
          <p:cNvSpPr txBox="1">
            <a:spLocks noChangeArrowheads="1"/>
          </p:cNvSpPr>
          <p:nvPr/>
        </p:nvSpPr>
        <p:spPr bwMode="auto">
          <a:xfrm>
            <a:off x="4557038" y="4675689"/>
            <a:ext cx="473111" cy="461665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400" dirty="0"/>
              <a:t>秀</a:t>
            </a:r>
          </a:p>
        </p:txBody>
      </p:sp>
      <p:grpSp>
        <p:nvGrpSpPr>
          <p:cNvPr id="41" name="Group 13"/>
          <p:cNvGrpSpPr>
            <a:grpSpLocks/>
          </p:cNvGrpSpPr>
          <p:nvPr/>
        </p:nvGrpSpPr>
        <p:grpSpPr bwMode="auto">
          <a:xfrm>
            <a:off x="5212915" y="3779086"/>
            <a:ext cx="2249487" cy="1055688"/>
            <a:chOff x="1089" y="1971"/>
            <a:chExt cx="1417" cy="665"/>
          </a:xfrm>
        </p:grpSpPr>
        <p:sp>
          <p:nvSpPr>
            <p:cNvPr id="42" name="Line 14"/>
            <p:cNvSpPr>
              <a:spLocks noChangeShapeType="1"/>
            </p:cNvSpPr>
            <p:nvPr/>
          </p:nvSpPr>
          <p:spPr bwMode="auto">
            <a:xfrm>
              <a:off x="1771" y="2413"/>
              <a:ext cx="0" cy="18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ja-JP" altLang="en-US"/>
            </a:p>
          </p:txBody>
        </p:sp>
        <p:sp>
          <p:nvSpPr>
            <p:cNvPr id="43" name="Text Box 15"/>
            <p:cNvSpPr txBox="1">
              <a:spLocks noChangeArrowheads="1"/>
            </p:cNvSpPr>
            <p:nvPr/>
          </p:nvSpPr>
          <p:spPr bwMode="auto">
            <a:xfrm>
              <a:off x="1916" y="2309"/>
              <a:ext cx="59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2800" dirty="0">
                  <a:solidFill>
                    <a:srgbClr val="0000FF"/>
                  </a:solidFill>
                </a:rPr>
                <a:t>true</a:t>
              </a:r>
            </a:p>
          </p:txBody>
        </p:sp>
        <p:sp>
          <p:nvSpPr>
            <p:cNvPr id="44" name="AutoShape 16"/>
            <p:cNvSpPr>
              <a:spLocks noChangeArrowheads="1"/>
            </p:cNvSpPr>
            <p:nvPr/>
          </p:nvSpPr>
          <p:spPr bwMode="auto">
            <a:xfrm>
              <a:off x="1089" y="1971"/>
              <a:ext cx="1311" cy="409"/>
            </a:xfrm>
            <a:prstGeom prst="flowChartDecision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algn="ctr" eaLnBrk="1" hangingPunct="1"/>
              <a:r>
                <a:rPr lang="en-US" altLang="ja-JP" sz="4400" dirty="0" smtClean="0"/>
                <a:t>&gt;=50</a:t>
              </a:r>
              <a:endParaRPr lang="en-US" altLang="ja-JP" sz="4400" dirty="0"/>
            </a:p>
          </p:txBody>
        </p:sp>
      </p:grpSp>
      <p:sp>
        <p:nvSpPr>
          <p:cNvPr id="45" name="Line 14"/>
          <p:cNvSpPr>
            <a:spLocks noChangeShapeType="1"/>
          </p:cNvSpPr>
          <p:nvPr/>
        </p:nvSpPr>
        <p:spPr bwMode="auto">
          <a:xfrm>
            <a:off x="2509139" y="2436409"/>
            <a:ext cx="0" cy="288925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ja-JP" altLang="en-US"/>
          </a:p>
        </p:txBody>
      </p:sp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8019665" y="3857999"/>
            <a:ext cx="814320" cy="461665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400" dirty="0" smtClean="0"/>
              <a:t>追試</a:t>
            </a:r>
            <a:endParaRPr lang="ja-JP" altLang="en-US" sz="2400" dirty="0"/>
          </a:p>
        </p:txBody>
      </p:sp>
      <p:grpSp>
        <p:nvGrpSpPr>
          <p:cNvPr id="47" name="Group 10"/>
          <p:cNvGrpSpPr>
            <a:grpSpLocks/>
          </p:cNvGrpSpPr>
          <p:nvPr/>
        </p:nvGrpSpPr>
        <p:grpSpPr bwMode="auto">
          <a:xfrm>
            <a:off x="7116504" y="3646004"/>
            <a:ext cx="870696" cy="479425"/>
            <a:chOff x="2971" y="1289"/>
            <a:chExt cx="771" cy="302"/>
          </a:xfrm>
        </p:grpSpPr>
        <p:sp>
          <p:nvSpPr>
            <p:cNvPr id="48" name="Text Box 11"/>
            <p:cNvSpPr txBox="1">
              <a:spLocks noChangeArrowheads="1"/>
            </p:cNvSpPr>
            <p:nvPr/>
          </p:nvSpPr>
          <p:spPr bwMode="auto">
            <a:xfrm>
              <a:off x="3016" y="1289"/>
              <a:ext cx="59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2000">
                  <a:solidFill>
                    <a:srgbClr val="FF0000"/>
                  </a:solidFill>
                </a:rPr>
                <a:t>false</a:t>
              </a:r>
            </a:p>
          </p:txBody>
        </p:sp>
        <p:sp>
          <p:nvSpPr>
            <p:cNvPr id="49" name="Line 12"/>
            <p:cNvSpPr>
              <a:spLocks noChangeShapeType="1"/>
            </p:cNvSpPr>
            <p:nvPr/>
          </p:nvSpPr>
          <p:spPr bwMode="auto">
            <a:xfrm>
              <a:off x="2971" y="1591"/>
              <a:ext cx="771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ja-JP" altLang="en-US" sz="2000"/>
            </a:p>
          </p:txBody>
        </p:sp>
      </p:grpSp>
    </p:spTree>
    <p:extLst>
      <p:ext uri="{BB962C8B-B14F-4D97-AF65-F5344CB8AC3E}">
        <p14:creationId xmlns:p14="http://schemas.microsoft.com/office/powerpoint/2010/main" val="235132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333375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2">
                    <a:satMod val="130000"/>
                  </a:schemeClr>
                </a:solidFill>
              </a:rPr>
              <a:t>エクセル</a:t>
            </a:r>
            <a:r>
              <a:rPr lang="ja-JP" altLang="en-US" dirty="0" smtClean="0">
                <a:solidFill>
                  <a:schemeClr val="tx2">
                    <a:satMod val="130000"/>
                  </a:schemeClr>
                </a:solidFill>
              </a:rPr>
              <a:t>関数の</a:t>
            </a:r>
            <a:r>
              <a:rPr lang="en-US" altLang="ja-JP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ja-JP" altLang="en-US" dirty="0">
                <a:solidFill>
                  <a:schemeClr val="tx2">
                    <a:satMod val="130000"/>
                  </a:schemeClr>
                </a:solidFill>
              </a:rPr>
              <a:t>文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858838" y="1341438"/>
            <a:ext cx="8172450" cy="5327650"/>
          </a:xfrm>
        </p:spPr>
        <p:txBody>
          <a:bodyPr/>
          <a:lstStyle/>
          <a:p>
            <a:pPr eaLnBrk="1" hangingPunct="1"/>
            <a:r>
              <a:rPr lang="ja-JP" altLang="en-US" smtClean="0">
                <a:latin typeface="Times New Roman" pitchFamily="18" charset="0"/>
                <a:cs typeface="Times New Roman" pitchFamily="18" charset="0"/>
              </a:rPr>
              <a:t>「</a:t>
            </a:r>
            <a:r>
              <a:rPr lang="en-US" altLang="ja-JP" smtClean="0"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ja-JP" altLang="en-US" smtClean="0">
                <a:latin typeface="Times New Roman" pitchFamily="18" charset="0"/>
                <a:cs typeface="Times New Roman" pitchFamily="18" charset="0"/>
              </a:rPr>
              <a:t>」 と「</a:t>
            </a:r>
            <a:r>
              <a:rPr lang="en-US" altLang="ja-JP" smtClean="0">
                <a:latin typeface="Times New Roman" pitchFamily="18" charset="0"/>
                <a:cs typeface="Times New Roman" pitchFamily="18" charset="0"/>
              </a:rPr>
              <a:t>FALSE</a:t>
            </a:r>
            <a:r>
              <a:rPr lang="ja-JP" altLang="en-US" smtClean="0">
                <a:latin typeface="Times New Roman" pitchFamily="18" charset="0"/>
                <a:cs typeface="Times New Roman" pitchFamily="18" charset="0"/>
              </a:rPr>
              <a:t>」での動作選択（</a:t>
            </a:r>
            <a:r>
              <a:rPr lang="en-US" altLang="ja-JP" smtClean="0">
                <a:latin typeface="Times New Roman" pitchFamily="18" charset="0"/>
                <a:cs typeface="Times New Roman" pitchFamily="18" charset="0"/>
              </a:rPr>
              <a:t>Branching, </a:t>
            </a:r>
            <a:r>
              <a:rPr lang="ja-JP" altLang="en-US" smtClean="0">
                <a:latin typeface="Times New Roman" pitchFamily="18" charset="0"/>
                <a:cs typeface="Times New Roman" pitchFamily="18" charset="0"/>
              </a:rPr>
              <a:t>分岐）</a:t>
            </a:r>
          </a:p>
          <a:p>
            <a:pPr eaLnBrk="1" hangingPunct="1"/>
            <a:r>
              <a:rPr lang="ja-JP" altLang="en-US" smtClean="0">
                <a:latin typeface="Times New Roman" pitchFamily="18" charset="0"/>
                <a:cs typeface="Times New Roman" pitchFamily="18" charset="0"/>
              </a:rPr>
              <a:t>「</a:t>
            </a:r>
            <a:r>
              <a:rPr lang="en-US" altLang="ja-JP" smtClean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ja-JP" altLang="en-US" smtClean="0">
                <a:latin typeface="Times New Roman" pitchFamily="18" charset="0"/>
                <a:cs typeface="Times New Roman" pitchFamily="18" charset="0"/>
              </a:rPr>
              <a:t>」文を用いたプログラム</a:t>
            </a:r>
          </a:p>
          <a:p>
            <a:pPr lvl="1" eaLnBrk="1" hangingPunct="1"/>
            <a:r>
              <a:rPr lang="en-US" altLang="ja-JP" smtClean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ja-JP" alt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ja-JP" altLang="en-US" smtClean="0">
                <a:latin typeface="Times New Roman" pitchFamily="18" charset="0"/>
                <a:cs typeface="Times New Roman" pitchFamily="18" charset="0"/>
              </a:rPr>
              <a:t>判定式</a:t>
            </a:r>
            <a:r>
              <a:rPr lang="en-US" altLang="ja-JP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ja-JP" altLang="en-US" smtClean="0">
                <a:latin typeface="Times New Roman" pitchFamily="18" charset="0"/>
                <a:cs typeface="Times New Roman" pitchFamily="18" charset="0"/>
              </a:rPr>
              <a:t>　動作１</a:t>
            </a:r>
            <a:r>
              <a:rPr lang="en-US" altLang="ja-JP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ja-JP" altLang="en-US" smtClean="0">
                <a:latin typeface="Times New Roman" pitchFamily="18" charset="0"/>
                <a:cs typeface="Times New Roman" pitchFamily="18" charset="0"/>
              </a:rPr>
              <a:t>動作２）</a:t>
            </a:r>
          </a:p>
          <a:p>
            <a:pPr lvl="2" eaLnBrk="1" hangingPunct="1"/>
            <a:r>
              <a:rPr lang="ja-JP" altLang="en-US" smtClean="0">
                <a:latin typeface="Times New Roman" pitchFamily="18" charset="0"/>
                <a:cs typeface="Times New Roman" pitchFamily="18" charset="0"/>
              </a:rPr>
              <a:t>判定式が</a:t>
            </a:r>
            <a:r>
              <a:rPr lang="en-US" altLang="ja-JP" smtClean="0">
                <a:latin typeface="Times New Roman" pitchFamily="18" charset="0"/>
                <a:cs typeface="Times New Roman" pitchFamily="18" charset="0"/>
              </a:rPr>
              <a:t>True </a:t>
            </a:r>
            <a:r>
              <a:rPr lang="ja-JP" altLang="en-US" smtClean="0">
                <a:latin typeface="Times New Roman" pitchFamily="18" charset="0"/>
                <a:cs typeface="Times New Roman" pitchFamily="18" charset="0"/>
              </a:rPr>
              <a:t>なら動作１を、</a:t>
            </a:r>
            <a:r>
              <a:rPr lang="en-US" altLang="ja-JP" smtClean="0">
                <a:latin typeface="Times New Roman" pitchFamily="18" charset="0"/>
                <a:cs typeface="Times New Roman" pitchFamily="18" charset="0"/>
              </a:rPr>
              <a:t>False</a:t>
            </a:r>
            <a:r>
              <a:rPr lang="ja-JP" altLang="en-US" smtClean="0">
                <a:latin typeface="Times New Roman" pitchFamily="18" charset="0"/>
                <a:cs typeface="Times New Roman" pitchFamily="18" charset="0"/>
              </a:rPr>
              <a:t>なら動作２を行う　</a:t>
            </a:r>
          </a:p>
          <a:p>
            <a:pPr lvl="1" eaLnBrk="1" hangingPunct="1"/>
            <a:r>
              <a:rPr lang="ja-JP" alt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altLang="ja-JP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ja-JP" alt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（</a:t>
            </a:r>
            <a:r>
              <a:rPr lang="ja-JP" altLang="en-US" b="1" smtClean="0">
                <a:latin typeface="Times New Roman" pitchFamily="18" charset="0"/>
                <a:cs typeface="Times New Roman" pitchFamily="18" charset="0"/>
              </a:rPr>
              <a:t>論理式</a:t>
            </a:r>
            <a:r>
              <a:rPr lang="ja-JP" alt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ja-JP" b="1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ja-JP" altLang="en-US" b="1" smtClean="0">
                <a:latin typeface="Times New Roman" pitchFamily="18" charset="0"/>
                <a:cs typeface="Times New Roman" pitchFamily="18" charset="0"/>
              </a:rPr>
              <a:t>真の場合</a:t>
            </a:r>
            <a:r>
              <a:rPr lang="en-US" altLang="ja-JP" b="1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altLang="ja-JP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ja-JP" b="1" smtClean="0"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ja-JP" altLang="en-US" b="1" smtClean="0">
                <a:latin typeface="Times New Roman" pitchFamily="18" charset="0"/>
                <a:cs typeface="Times New Roman" pitchFamily="18" charset="0"/>
              </a:rPr>
              <a:t>偽の場合</a:t>
            </a:r>
            <a:r>
              <a:rPr lang="en-US" altLang="ja-JP" b="1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ja-JP" alt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）</a:t>
            </a:r>
          </a:p>
          <a:p>
            <a:pPr lvl="1" eaLnBrk="1" hangingPunct="1"/>
            <a:endParaRPr lang="ja-JP" altLang="en-US" b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eaLnBrk="1" hangingPunct="1"/>
            <a:endParaRPr lang="ja-JP" altLang="en-US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/>
            <a:endParaRPr lang="ja-JP" altLang="en-US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/>
            <a:endParaRPr lang="en-US" altLang="ja-JP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6" name="スライド番号プレースホルダ 5"/>
          <p:cNvSpPr>
            <a:spLocks noGrp="1"/>
          </p:cNvSpPr>
          <p:nvPr>
            <p:ph type="sldNum" sz="quarter" idx="12"/>
          </p:nvPr>
        </p:nvSpPr>
        <p:spPr bwMode="auto">
          <a:xfrm>
            <a:off x="8715375" y="6305550"/>
            <a:ext cx="4572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fld id="{8187EA94-5CE3-47C8-BD7E-5A4784EF63EC}" type="slidenum">
              <a:rPr kumimoji="0" lang="en-US" altLang="ja-JP" sz="1200" smtClean="0">
                <a:solidFill>
                  <a:srgbClr val="0070C0"/>
                </a:solidFill>
              </a:rPr>
              <a:pPr eaLnBrk="1" hangingPunct="1"/>
              <a:t>2</a:t>
            </a:fld>
            <a:endParaRPr kumimoji="0" lang="en-US" altLang="ja-JP" sz="1200" smtClean="0">
              <a:solidFill>
                <a:srgbClr val="0070C0"/>
              </a:solidFill>
            </a:endParaRPr>
          </a:p>
        </p:txBody>
      </p:sp>
      <p:pic>
        <p:nvPicPr>
          <p:cNvPr id="1331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775" y="4632325"/>
            <a:ext cx="3630613" cy="98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Line 5"/>
          <p:cNvSpPr>
            <a:spLocks noChangeShapeType="1"/>
          </p:cNvSpPr>
          <p:nvPr/>
        </p:nvSpPr>
        <p:spPr bwMode="auto">
          <a:xfrm flipH="1" flipV="1">
            <a:off x="4962525" y="5424488"/>
            <a:ext cx="360363" cy="288925"/>
          </a:xfrm>
          <a:prstGeom prst="line">
            <a:avLst/>
          </a:prstGeom>
          <a:noFill/>
          <a:ln w="38100" cap="sq">
            <a:solidFill>
              <a:srgbClr val="3399FF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ja-JP" altLang="en-US"/>
          </a:p>
        </p:txBody>
      </p:sp>
      <p:sp>
        <p:nvSpPr>
          <p:cNvPr id="13319" name="Line 6"/>
          <p:cNvSpPr>
            <a:spLocks noChangeShapeType="1"/>
          </p:cNvSpPr>
          <p:nvPr/>
        </p:nvSpPr>
        <p:spPr bwMode="auto">
          <a:xfrm flipH="1" flipV="1">
            <a:off x="4098925" y="5424488"/>
            <a:ext cx="1150938" cy="288925"/>
          </a:xfrm>
          <a:prstGeom prst="line">
            <a:avLst/>
          </a:prstGeom>
          <a:noFill/>
          <a:ln w="38100" cap="sq">
            <a:solidFill>
              <a:srgbClr val="3399FF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ja-JP" altLang="en-US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785813" y="5949950"/>
            <a:ext cx="2952750" cy="461963"/>
          </a:xfrm>
          <a:prstGeom prst="rect">
            <a:avLst/>
          </a:prstGeom>
          <a:noFill/>
          <a:ln w="38100" cap="sq">
            <a:solidFill>
              <a:srgbClr val="3399FF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ja-JP" altLang="en-US" sz="2400">
                <a:solidFill>
                  <a:srgbClr val="0070C0"/>
                </a:solidFill>
                <a:latin typeface="Arial" charset="0"/>
              </a:rPr>
              <a:t>論理式又はセル番号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 flipV="1">
            <a:off x="2370138" y="5445125"/>
            <a:ext cx="504825" cy="504825"/>
          </a:xfrm>
          <a:prstGeom prst="line">
            <a:avLst/>
          </a:prstGeom>
          <a:noFill/>
          <a:ln w="38100" cap="sq">
            <a:solidFill>
              <a:srgbClr val="3399FF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ja-JP" altLang="en-US"/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4241800" y="5805488"/>
            <a:ext cx="4608513" cy="892175"/>
          </a:xfrm>
          <a:prstGeom prst="rect">
            <a:avLst/>
          </a:prstGeom>
          <a:noFill/>
          <a:ln w="38100" cap="sq">
            <a:solidFill>
              <a:srgbClr val="3399FF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000">
                <a:solidFill>
                  <a:srgbClr val="0070C0"/>
                </a:solidFill>
              </a:rPr>
              <a:t>文字列で返す場合は　“　”で囲んで入力</a:t>
            </a:r>
          </a:p>
          <a:p>
            <a:pPr eaLnBrk="1" hangingPunct="1">
              <a:spcBef>
                <a:spcPct val="50000"/>
              </a:spcBef>
            </a:pPr>
            <a:r>
              <a:rPr lang="ja-JP" altLang="en-US" sz="2000">
                <a:solidFill>
                  <a:srgbClr val="0070C0"/>
                </a:solidFill>
              </a:rPr>
              <a:t>数値の場合は数値のみを入力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99" name="Rectangle 15"/>
          <p:cNvSpPr>
            <a:spLocks noGrp="1" noChangeArrowheads="1"/>
          </p:cNvSpPr>
          <p:nvPr>
            <p:ph type="title"/>
          </p:nvPr>
        </p:nvSpPr>
        <p:spPr>
          <a:xfrm>
            <a:off x="1187450" y="333375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2">
                    <a:satMod val="130000"/>
                  </a:schemeClr>
                </a:solidFill>
              </a:rPr>
              <a:t>エクセル</a:t>
            </a:r>
            <a:r>
              <a:rPr lang="ja-JP" altLang="en-US" dirty="0" smtClean="0">
                <a:solidFill>
                  <a:schemeClr val="tx2">
                    <a:satMod val="130000"/>
                  </a:schemeClr>
                </a:solidFill>
              </a:rPr>
              <a:t>関数の</a:t>
            </a:r>
            <a:r>
              <a:rPr lang="en-US" altLang="ja-JP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ja-JP" altLang="en-US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文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530350"/>
            <a:ext cx="8072437" cy="4613275"/>
          </a:xfrm>
        </p:spPr>
        <p:txBody>
          <a:bodyPr/>
          <a:lstStyle/>
          <a:p>
            <a:pPr lvl="1" eaLnBrk="1" hangingPunct="1"/>
            <a:endParaRPr lang="en-US" altLang="ja-JP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altLang="ja-JP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altLang="ja-JP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altLang="ja-JP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altLang="ja-JP" sz="28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ja-JP" altLang="en-US" sz="2800" smtClean="0">
                <a:latin typeface="Times New Roman" pitchFamily="18" charset="0"/>
                <a:cs typeface="Times New Roman" pitchFamily="18" charset="0"/>
              </a:rPr>
              <a:t>前回作成した成績の「合格」「不合格」の判定</a:t>
            </a:r>
          </a:p>
          <a:p>
            <a:pPr lvl="1" eaLnBrk="1" hangingPunct="1"/>
            <a:r>
              <a:rPr lang="en-US" altLang="ja-JP" sz="2400" smtClean="0">
                <a:latin typeface="Times New Roman" pitchFamily="18" charset="0"/>
                <a:cs typeface="Times New Roman" pitchFamily="18" charset="0"/>
              </a:rPr>
              <a:t>60</a:t>
            </a:r>
            <a:r>
              <a:rPr lang="ja-JP" altLang="en-US" sz="2400" smtClean="0">
                <a:latin typeface="Times New Roman" pitchFamily="18" charset="0"/>
                <a:cs typeface="Times New Roman" pitchFamily="18" charset="0"/>
              </a:rPr>
              <a:t>点以上は合格，</a:t>
            </a:r>
            <a:r>
              <a:rPr lang="en-US" altLang="ja-JP" sz="2400" smtClean="0">
                <a:latin typeface="Times New Roman" pitchFamily="18" charset="0"/>
                <a:cs typeface="Times New Roman" pitchFamily="18" charset="0"/>
              </a:rPr>
              <a:t>60</a:t>
            </a:r>
            <a:r>
              <a:rPr lang="ja-JP" altLang="en-US" sz="2400" smtClean="0">
                <a:latin typeface="Times New Roman" pitchFamily="18" charset="0"/>
                <a:cs typeface="Times New Roman" pitchFamily="18" charset="0"/>
              </a:rPr>
              <a:t>点未満は不合格</a:t>
            </a:r>
          </a:p>
          <a:p>
            <a:pPr lvl="1" eaLnBrk="1" hangingPunct="1"/>
            <a:endParaRPr lang="ja-JP" altLang="en-US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ja-JP" alt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800" smtClean="0">
                <a:latin typeface="Times New Roman" pitchFamily="18" charset="0"/>
                <a:cs typeface="Times New Roman" pitchFamily="18" charset="0"/>
              </a:rPr>
              <a:t>D16    =IF(A1&gt;=60, “</a:t>
            </a:r>
            <a:r>
              <a:rPr lang="ja-JP" altLang="en-US" sz="2800" smtClean="0">
                <a:latin typeface="Times New Roman" pitchFamily="18" charset="0"/>
                <a:cs typeface="Times New Roman" pitchFamily="18" charset="0"/>
              </a:rPr>
              <a:t>合格”</a:t>
            </a:r>
            <a:r>
              <a:rPr lang="en-US" altLang="ja-JP" sz="2800" smtClean="0">
                <a:latin typeface="Times New Roman" pitchFamily="18" charset="0"/>
                <a:cs typeface="Times New Roman" pitchFamily="18" charset="0"/>
              </a:rPr>
              <a:t>, “</a:t>
            </a:r>
            <a:r>
              <a:rPr lang="ja-JP" altLang="en-US" sz="2800" smtClean="0">
                <a:latin typeface="Times New Roman" pitchFamily="18" charset="0"/>
                <a:cs typeface="Times New Roman" pitchFamily="18" charset="0"/>
              </a:rPr>
              <a:t>不合格”）</a:t>
            </a:r>
          </a:p>
        </p:txBody>
      </p:sp>
      <p:sp>
        <p:nvSpPr>
          <p:cNvPr id="13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C13E9-E37B-4995-83B2-953136309A6C}" type="slidenum">
              <a:rPr lang="en-US" altLang="ja-JP"/>
              <a:pPr>
                <a:defRPr/>
              </a:pPr>
              <a:t>3</a:t>
            </a:fld>
            <a:endParaRPr lang="en-US" altLang="ja-JP"/>
          </a:p>
        </p:txBody>
      </p:sp>
      <p:sp>
        <p:nvSpPr>
          <p:cNvPr id="144388" name="AutoShape 4"/>
          <p:cNvSpPr>
            <a:spLocks noChangeArrowheads="1"/>
          </p:cNvSpPr>
          <p:nvPr/>
        </p:nvSpPr>
        <p:spPr bwMode="auto">
          <a:xfrm>
            <a:off x="1692275" y="1873250"/>
            <a:ext cx="2303463" cy="827088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en-US" altLang="ja-JP" sz="4400"/>
              <a:t>&gt;=60</a:t>
            </a:r>
          </a:p>
        </p:txBody>
      </p:sp>
      <p:sp>
        <p:nvSpPr>
          <p:cNvPr id="144389" name="Text Box 5"/>
          <p:cNvSpPr txBox="1">
            <a:spLocks noChangeArrowheads="1"/>
          </p:cNvSpPr>
          <p:nvPr/>
        </p:nvSpPr>
        <p:spPr bwMode="auto">
          <a:xfrm>
            <a:off x="5292725" y="1955800"/>
            <a:ext cx="1296988" cy="579438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ja-JP" altLang="en-US" sz="3200"/>
              <a:t>合格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774825" y="2578100"/>
            <a:ext cx="1069975" cy="735013"/>
            <a:chOff x="1118" y="1624"/>
            <a:chExt cx="674" cy="463"/>
          </a:xfrm>
        </p:grpSpPr>
        <p:sp>
          <p:nvSpPr>
            <p:cNvPr id="14348" name="Line 7"/>
            <p:cNvSpPr>
              <a:spLocks noChangeShapeType="1"/>
            </p:cNvSpPr>
            <p:nvPr/>
          </p:nvSpPr>
          <p:spPr bwMode="auto">
            <a:xfrm flipH="1">
              <a:off x="1791" y="1700"/>
              <a:ext cx="1" cy="387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ja-JP" altLang="en-US"/>
            </a:p>
          </p:txBody>
        </p:sp>
        <p:sp>
          <p:nvSpPr>
            <p:cNvPr id="14349" name="Text Box 8"/>
            <p:cNvSpPr txBox="1">
              <a:spLocks noChangeArrowheads="1"/>
            </p:cNvSpPr>
            <p:nvPr/>
          </p:nvSpPr>
          <p:spPr bwMode="auto">
            <a:xfrm>
              <a:off x="1118" y="1624"/>
              <a:ext cx="59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2800">
                  <a:solidFill>
                    <a:srgbClr val="FF0000"/>
                  </a:solidFill>
                </a:rPr>
                <a:t>false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997325" y="1793875"/>
            <a:ext cx="1223963" cy="519113"/>
            <a:chOff x="2518" y="1130"/>
            <a:chExt cx="771" cy="327"/>
          </a:xfrm>
        </p:grpSpPr>
        <p:sp>
          <p:nvSpPr>
            <p:cNvPr id="14346" name="Text Box 10"/>
            <p:cNvSpPr txBox="1">
              <a:spLocks noChangeArrowheads="1"/>
            </p:cNvSpPr>
            <p:nvPr/>
          </p:nvSpPr>
          <p:spPr bwMode="auto">
            <a:xfrm>
              <a:off x="2563" y="1130"/>
              <a:ext cx="59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2800">
                  <a:solidFill>
                    <a:srgbClr val="0000FF"/>
                  </a:solidFill>
                </a:rPr>
                <a:t>true</a:t>
              </a:r>
            </a:p>
          </p:txBody>
        </p:sp>
        <p:sp>
          <p:nvSpPr>
            <p:cNvPr id="14347" name="Line 11"/>
            <p:cNvSpPr>
              <a:spLocks noChangeShapeType="1"/>
            </p:cNvSpPr>
            <p:nvPr/>
          </p:nvSpPr>
          <p:spPr bwMode="auto">
            <a:xfrm>
              <a:off x="2518" y="1432"/>
              <a:ext cx="771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ja-JP" altLang="en-US"/>
            </a:p>
          </p:txBody>
        </p:sp>
      </p:grpSp>
      <p:sp>
        <p:nvSpPr>
          <p:cNvPr id="144396" name="Text Box 12"/>
          <p:cNvSpPr txBox="1">
            <a:spLocks noChangeArrowheads="1"/>
          </p:cNvSpPr>
          <p:nvPr/>
        </p:nvSpPr>
        <p:spPr bwMode="auto">
          <a:xfrm>
            <a:off x="2063750" y="3354388"/>
            <a:ext cx="1571625" cy="579437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ja-JP" altLang="en-US" sz="3200"/>
              <a:t>不合格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7" grpId="0" build="p"/>
      <p:bldP spid="144388" grpId="0" animBg="1"/>
      <p:bldP spid="144389" grpId="0" animBg="1"/>
      <p:bldP spid="14439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/>
        </p:nvSpPr>
        <p:spPr>
          <a:xfrm>
            <a:off x="4857750" y="2714625"/>
            <a:ext cx="4071938" cy="457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400" dirty="0">
                <a:cs typeface="Times New Roman" pitchFamily="18" charset="0"/>
              </a:rPr>
              <a:t>=IF(A1&gt;=60, </a:t>
            </a:r>
            <a:r>
              <a:rPr lang="ja-JP" altLang="en-US" sz="2400" dirty="0">
                <a:cs typeface="Times New Roman" pitchFamily="18" charset="0"/>
              </a:rPr>
              <a:t>動作１</a:t>
            </a:r>
            <a:r>
              <a:rPr lang="en-US" altLang="ja-JP" sz="2400" dirty="0">
                <a:cs typeface="Times New Roman" pitchFamily="18" charset="0"/>
              </a:rPr>
              <a:t>, </a:t>
            </a:r>
            <a:r>
              <a:rPr lang="ja-JP" altLang="en-US" sz="2400" dirty="0">
                <a:cs typeface="Times New Roman" pitchFamily="18" charset="0"/>
              </a:rPr>
              <a:t>動作２）</a:t>
            </a:r>
          </a:p>
        </p:txBody>
      </p:sp>
      <p:grpSp>
        <p:nvGrpSpPr>
          <p:cNvPr id="2" name="グループ化 20"/>
          <p:cNvGrpSpPr>
            <a:grpSpLocks/>
          </p:cNvGrpSpPr>
          <p:nvPr/>
        </p:nvGrpSpPr>
        <p:grpSpPr bwMode="auto">
          <a:xfrm>
            <a:off x="1785938" y="1714500"/>
            <a:ext cx="5943600" cy="1647825"/>
            <a:chOff x="1938318" y="1866888"/>
            <a:chExt cx="5943628" cy="1647833"/>
          </a:xfrm>
        </p:grpSpPr>
        <p:sp>
          <p:nvSpPr>
            <p:cNvPr id="15378" name="Rectangle 14"/>
            <p:cNvSpPr>
              <a:spLocks noChangeArrowheads="1"/>
            </p:cNvSpPr>
            <p:nvPr/>
          </p:nvSpPr>
          <p:spPr bwMode="auto">
            <a:xfrm>
              <a:off x="5795970" y="1866888"/>
              <a:ext cx="2085976" cy="57626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algn="ctr" eaLnBrk="1" hangingPunct="1"/>
              <a:r>
                <a:rPr lang="ja-JP" altLang="en-US" sz="2400"/>
                <a:t>動作１</a:t>
              </a:r>
            </a:p>
          </p:txBody>
        </p:sp>
        <p:sp>
          <p:nvSpPr>
            <p:cNvPr id="15379" name="Rectangle 15"/>
            <p:cNvSpPr>
              <a:spLocks noChangeArrowheads="1"/>
            </p:cNvSpPr>
            <p:nvPr/>
          </p:nvSpPr>
          <p:spPr bwMode="auto">
            <a:xfrm>
              <a:off x="1938318" y="2938458"/>
              <a:ext cx="2085976" cy="57626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algn="ctr" eaLnBrk="1" hangingPunct="1"/>
              <a:r>
                <a:rPr lang="ja-JP" altLang="en-US" sz="2400"/>
                <a:t>動作２</a:t>
              </a:r>
            </a:p>
          </p:txBody>
        </p:sp>
      </p:grp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dirty="0">
                <a:solidFill>
                  <a:schemeClr val="tx2">
                    <a:satMod val="130000"/>
                  </a:schemeClr>
                </a:solidFill>
              </a:rPr>
              <a:t>VBA</a:t>
            </a:r>
            <a:r>
              <a:rPr lang="ja-JP" altLang="en-US" dirty="0">
                <a:solidFill>
                  <a:schemeClr val="tx2">
                    <a:satMod val="130000"/>
                  </a:schemeClr>
                </a:solidFill>
              </a:rPr>
              <a:t>では　</a:t>
            </a:r>
            <a:r>
              <a:rPr lang="en-US" altLang="ja-JP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ja-JP" altLang="en-US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～ </a:t>
            </a:r>
            <a:r>
              <a:rPr lang="en-US" altLang="ja-JP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Then </a:t>
            </a:r>
            <a:r>
              <a:rPr lang="ja-JP" altLang="en-US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～　</a:t>
            </a:r>
            <a:r>
              <a:rPr lang="en-US" altLang="ja-JP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Else</a:t>
            </a:r>
          </a:p>
        </p:txBody>
      </p:sp>
      <p:sp>
        <p:nvSpPr>
          <p:cNvPr id="1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9BA574-6D04-415A-93FC-8976E5D923F4}" type="slidenum">
              <a:rPr lang="en-US" altLang="ja-JP"/>
              <a:pPr>
                <a:defRPr/>
              </a:pPr>
              <a:t>4</a:t>
            </a:fld>
            <a:endParaRPr lang="en-US" altLang="ja-JP"/>
          </a:p>
        </p:txBody>
      </p:sp>
      <p:sp>
        <p:nvSpPr>
          <p:cNvPr id="15366" name="AutoShape 4"/>
          <p:cNvSpPr>
            <a:spLocks noChangeArrowheads="1"/>
          </p:cNvSpPr>
          <p:nvPr/>
        </p:nvSpPr>
        <p:spPr bwMode="auto">
          <a:xfrm>
            <a:off x="1692275" y="1563688"/>
            <a:ext cx="2303463" cy="827087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3200"/>
              <a:t>論理式</a:t>
            </a:r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392238" y="2347913"/>
            <a:ext cx="1811337" cy="457200"/>
            <a:chOff x="877" y="1645"/>
            <a:chExt cx="1141" cy="288"/>
          </a:xfrm>
        </p:grpSpPr>
        <p:sp>
          <p:nvSpPr>
            <p:cNvPr id="15376" name="Line 7"/>
            <p:cNvSpPr>
              <a:spLocks noChangeShapeType="1"/>
            </p:cNvSpPr>
            <p:nvPr/>
          </p:nvSpPr>
          <p:spPr bwMode="auto">
            <a:xfrm flipH="1">
              <a:off x="1791" y="1671"/>
              <a:ext cx="1" cy="246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ja-JP" altLang="en-US"/>
            </a:p>
          </p:txBody>
        </p:sp>
        <p:sp>
          <p:nvSpPr>
            <p:cNvPr id="15377" name="Text Box 8"/>
            <p:cNvSpPr txBox="1">
              <a:spLocks noChangeArrowheads="1"/>
            </p:cNvSpPr>
            <p:nvPr/>
          </p:nvSpPr>
          <p:spPr bwMode="auto">
            <a:xfrm>
              <a:off x="877" y="1645"/>
              <a:ext cx="114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ja-JP" altLang="en-US" sz="2400">
                  <a:solidFill>
                    <a:srgbClr val="FF0000"/>
                  </a:solidFill>
                </a:rPr>
                <a:t>偽の場合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995738" y="1484313"/>
            <a:ext cx="1800225" cy="503237"/>
            <a:chOff x="2517" y="1101"/>
            <a:chExt cx="1134" cy="317"/>
          </a:xfrm>
        </p:grpSpPr>
        <p:sp>
          <p:nvSpPr>
            <p:cNvPr id="15374" name="Text Box 11"/>
            <p:cNvSpPr txBox="1">
              <a:spLocks noChangeArrowheads="1"/>
            </p:cNvSpPr>
            <p:nvPr/>
          </p:nvSpPr>
          <p:spPr bwMode="auto">
            <a:xfrm>
              <a:off x="2563" y="1101"/>
              <a:ext cx="10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ja-JP" altLang="en-US" sz="2400">
                  <a:solidFill>
                    <a:srgbClr val="0000FF"/>
                  </a:solidFill>
                </a:rPr>
                <a:t>真の場合</a:t>
              </a:r>
            </a:p>
          </p:txBody>
        </p:sp>
        <p:sp>
          <p:nvSpPr>
            <p:cNvPr id="15375" name="Line 12"/>
            <p:cNvSpPr>
              <a:spLocks noChangeShapeType="1"/>
            </p:cNvSpPr>
            <p:nvPr/>
          </p:nvSpPr>
          <p:spPr bwMode="auto">
            <a:xfrm>
              <a:off x="2517" y="1418"/>
              <a:ext cx="998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ja-JP" altLang="en-US"/>
            </a:p>
          </p:txBody>
        </p:sp>
      </p:grpSp>
      <p:sp>
        <p:nvSpPr>
          <p:cNvPr id="15369" name="Rectangle 13"/>
          <p:cNvSpPr>
            <a:spLocks noChangeArrowheads="1"/>
          </p:cNvSpPr>
          <p:nvPr/>
        </p:nvSpPr>
        <p:spPr bwMode="auto">
          <a:xfrm>
            <a:off x="1763713" y="3500438"/>
            <a:ext cx="5616575" cy="3213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2800"/>
              <a:t>   </a:t>
            </a:r>
            <a:r>
              <a:rPr lang="en-US" altLang="ja-JP" sz="2800">
                <a:solidFill>
                  <a:srgbClr val="FF0000"/>
                </a:solidFill>
              </a:rPr>
              <a:t>If </a:t>
            </a:r>
            <a:r>
              <a:rPr lang="en-US" altLang="ja-JP" sz="2800"/>
              <a:t>  </a:t>
            </a:r>
            <a:r>
              <a:rPr lang="ja-JP" altLang="en-US" sz="2800"/>
              <a:t>論理式　</a:t>
            </a:r>
            <a:r>
              <a:rPr lang="en-US" altLang="ja-JP" sz="2800">
                <a:solidFill>
                  <a:srgbClr val="FF0000"/>
                </a:solidFill>
              </a:rPr>
              <a:t>Then</a:t>
            </a:r>
          </a:p>
          <a:p>
            <a:pPr eaLnBrk="1" hangingPunct="1"/>
            <a:endParaRPr lang="en-US" altLang="ja-JP" sz="2800"/>
          </a:p>
          <a:p>
            <a:pPr eaLnBrk="1" hangingPunct="1"/>
            <a:r>
              <a:rPr lang="en-US" altLang="ja-JP" sz="2800"/>
              <a:t>   </a:t>
            </a:r>
          </a:p>
          <a:p>
            <a:pPr eaLnBrk="1" hangingPunct="1"/>
            <a:r>
              <a:rPr lang="en-US" altLang="ja-JP" sz="2800"/>
              <a:t>   </a:t>
            </a:r>
            <a:r>
              <a:rPr lang="en-US" altLang="ja-JP" sz="2800">
                <a:solidFill>
                  <a:srgbClr val="FF0000"/>
                </a:solidFill>
              </a:rPr>
              <a:t>Else</a:t>
            </a:r>
          </a:p>
          <a:p>
            <a:pPr eaLnBrk="1" hangingPunct="1"/>
            <a:endParaRPr lang="en-US" altLang="ja-JP" sz="2800"/>
          </a:p>
          <a:p>
            <a:pPr eaLnBrk="1" hangingPunct="1"/>
            <a:endParaRPr lang="en-US" altLang="ja-JP" sz="2800"/>
          </a:p>
          <a:p>
            <a:pPr eaLnBrk="1" hangingPunct="1"/>
            <a:r>
              <a:rPr lang="en-US" altLang="ja-JP" sz="2800"/>
              <a:t>   </a:t>
            </a:r>
            <a:r>
              <a:rPr lang="en-US" altLang="ja-JP" sz="2800">
                <a:solidFill>
                  <a:srgbClr val="FF0000"/>
                </a:solidFill>
              </a:rPr>
              <a:t>End  If</a:t>
            </a:r>
            <a:endParaRPr lang="en-US" altLang="ja-JP" sz="2800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5643563" y="1714500"/>
            <a:ext cx="2085975" cy="5762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2400"/>
              <a:t>動作１</a:t>
            </a: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1785938" y="2786063"/>
            <a:ext cx="2085975" cy="57626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2400"/>
              <a:t>動作２</a:t>
            </a:r>
          </a:p>
        </p:txBody>
      </p:sp>
      <p:sp>
        <p:nvSpPr>
          <p:cNvPr id="15370" name="Rectangle 14"/>
          <p:cNvSpPr>
            <a:spLocks noChangeArrowheads="1"/>
          </p:cNvSpPr>
          <p:nvPr/>
        </p:nvSpPr>
        <p:spPr bwMode="auto">
          <a:xfrm>
            <a:off x="2700338" y="4133850"/>
            <a:ext cx="2371725" cy="7143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2400"/>
              <a:t>動作１</a:t>
            </a:r>
          </a:p>
        </p:txBody>
      </p:sp>
      <p:sp>
        <p:nvSpPr>
          <p:cNvPr id="15371" name="Rectangle 15"/>
          <p:cNvSpPr>
            <a:spLocks noChangeArrowheads="1"/>
          </p:cNvSpPr>
          <p:nvPr/>
        </p:nvSpPr>
        <p:spPr bwMode="auto">
          <a:xfrm>
            <a:off x="2700338" y="5429250"/>
            <a:ext cx="2371725" cy="7143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2400"/>
              <a:t>動作２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85185E-6 L -0.31788 0.36551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903" y="18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55 -0.0007 L 0.10417 0.39838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22" y="19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5369" grpId="0" animBg="1"/>
      <p:bldP spid="16" grpId="0" animBg="1"/>
      <p:bldP spid="16" grpId="1" animBg="1"/>
      <p:bldP spid="17" grpId="0" animBg="1"/>
      <p:bldP spid="17" grpId="1" animBg="1"/>
      <p:bldP spid="15370" grpId="0" animBg="1"/>
      <p:bldP spid="1537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>
                <a:solidFill>
                  <a:schemeClr val="tx2">
                    <a:satMod val="130000"/>
                  </a:schemeClr>
                </a:solidFill>
              </a:rPr>
              <a:t>成績の合否判定プログラム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530350"/>
            <a:ext cx="8229600" cy="43465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ja-JP" smtClean="0"/>
          </a:p>
          <a:p>
            <a:pPr eaLnBrk="1" hangingPunct="1">
              <a:lnSpc>
                <a:spcPct val="90000"/>
              </a:lnSpc>
            </a:pPr>
            <a:endParaRPr lang="en-US" altLang="ja-JP" smtClean="0"/>
          </a:p>
          <a:p>
            <a:pPr eaLnBrk="1" hangingPunct="1">
              <a:lnSpc>
                <a:spcPct val="90000"/>
              </a:lnSpc>
            </a:pPr>
            <a:endParaRPr lang="en-US" altLang="ja-JP" smtClean="0"/>
          </a:p>
          <a:p>
            <a:pPr eaLnBrk="1" hangingPunct="1">
              <a:lnSpc>
                <a:spcPct val="90000"/>
              </a:lnSpc>
            </a:pPr>
            <a:endParaRPr lang="en-US" altLang="ja-JP" smtClean="0"/>
          </a:p>
          <a:p>
            <a:pPr eaLnBrk="1" hangingPunct="1">
              <a:lnSpc>
                <a:spcPct val="90000"/>
              </a:lnSpc>
            </a:pPr>
            <a:endParaRPr lang="en-US" altLang="ja-JP" smtClean="0"/>
          </a:p>
          <a:p>
            <a:pPr eaLnBrk="1" hangingPunct="1">
              <a:lnSpc>
                <a:spcPct val="90000"/>
              </a:lnSpc>
            </a:pPr>
            <a:r>
              <a:rPr lang="ja-JP" altLang="en-US" smtClean="0"/>
              <a:t>入力された成績の「合格」「不合格」の判定を行って下さい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mtClean="0"/>
              <a:t>60</a:t>
            </a:r>
            <a:r>
              <a:rPr lang="ja-JP" altLang="en-US" smtClean="0"/>
              <a:t>点以上は合格，</a:t>
            </a:r>
            <a:r>
              <a:rPr lang="en-US" altLang="ja-JP" smtClean="0"/>
              <a:t>60</a:t>
            </a:r>
            <a:r>
              <a:rPr lang="ja-JP" altLang="en-US" smtClean="0"/>
              <a:t>点未満は不合格</a:t>
            </a:r>
          </a:p>
        </p:txBody>
      </p:sp>
      <p:sp>
        <p:nvSpPr>
          <p:cNvPr id="13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4EA5D5-42E1-4058-95C6-4F437B2B57B7}" type="slidenum">
              <a:rPr lang="en-US" altLang="ja-JP"/>
              <a:pPr>
                <a:defRPr/>
              </a:pPr>
              <a:t>5</a:t>
            </a:fld>
            <a:endParaRPr lang="en-US" altLang="ja-JP"/>
          </a:p>
        </p:txBody>
      </p:sp>
      <p:sp>
        <p:nvSpPr>
          <p:cNvPr id="146436" name="AutoShape 4"/>
          <p:cNvSpPr>
            <a:spLocks noChangeArrowheads="1"/>
          </p:cNvSpPr>
          <p:nvPr/>
        </p:nvSpPr>
        <p:spPr bwMode="auto">
          <a:xfrm>
            <a:off x="1692275" y="1873250"/>
            <a:ext cx="2303463" cy="827088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en-US" altLang="ja-JP" sz="4400"/>
              <a:t>&gt;=60</a:t>
            </a:r>
          </a:p>
        </p:txBody>
      </p:sp>
      <p:sp>
        <p:nvSpPr>
          <p:cNvPr id="146437" name="Text Box 5"/>
          <p:cNvSpPr txBox="1">
            <a:spLocks noChangeArrowheads="1"/>
          </p:cNvSpPr>
          <p:nvPr/>
        </p:nvSpPr>
        <p:spPr bwMode="auto">
          <a:xfrm>
            <a:off x="5292725" y="1955800"/>
            <a:ext cx="1296988" cy="579438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ja-JP" altLang="en-US" sz="3200"/>
              <a:t>合格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774825" y="2578100"/>
            <a:ext cx="1069975" cy="735013"/>
            <a:chOff x="1118" y="1624"/>
            <a:chExt cx="674" cy="463"/>
          </a:xfrm>
        </p:grpSpPr>
        <p:sp>
          <p:nvSpPr>
            <p:cNvPr id="16396" name="Line 7"/>
            <p:cNvSpPr>
              <a:spLocks noChangeShapeType="1"/>
            </p:cNvSpPr>
            <p:nvPr/>
          </p:nvSpPr>
          <p:spPr bwMode="auto">
            <a:xfrm flipH="1">
              <a:off x="1791" y="1700"/>
              <a:ext cx="1" cy="387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ja-JP" altLang="en-US"/>
            </a:p>
          </p:txBody>
        </p:sp>
        <p:sp>
          <p:nvSpPr>
            <p:cNvPr id="16397" name="Text Box 8"/>
            <p:cNvSpPr txBox="1">
              <a:spLocks noChangeArrowheads="1"/>
            </p:cNvSpPr>
            <p:nvPr/>
          </p:nvSpPr>
          <p:spPr bwMode="auto">
            <a:xfrm>
              <a:off x="1118" y="1624"/>
              <a:ext cx="59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2800">
                  <a:solidFill>
                    <a:srgbClr val="FF0000"/>
                  </a:solidFill>
                </a:rPr>
                <a:t>false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997325" y="1793875"/>
            <a:ext cx="1223963" cy="519113"/>
            <a:chOff x="2518" y="1130"/>
            <a:chExt cx="771" cy="327"/>
          </a:xfrm>
        </p:grpSpPr>
        <p:sp>
          <p:nvSpPr>
            <p:cNvPr id="16394" name="Text Box 10"/>
            <p:cNvSpPr txBox="1">
              <a:spLocks noChangeArrowheads="1"/>
            </p:cNvSpPr>
            <p:nvPr/>
          </p:nvSpPr>
          <p:spPr bwMode="auto">
            <a:xfrm>
              <a:off x="2563" y="1130"/>
              <a:ext cx="59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2800">
                  <a:solidFill>
                    <a:srgbClr val="0000FF"/>
                  </a:solidFill>
                </a:rPr>
                <a:t>true</a:t>
              </a:r>
            </a:p>
          </p:txBody>
        </p:sp>
        <p:sp>
          <p:nvSpPr>
            <p:cNvPr id="16395" name="Line 11"/>
            <p:cNvSpPr>
              <a:spLocks noChangeShapeType="1"/>
            </p:cNvSpPr>
            <p:nvPr/>
          </p:nvSpPr>
          <p:spPr bwMode="auto">
            <a:xfrm>
              <a:off x="2518" y="1432"/>
              <a:ext cx="771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ja-JP" altLang="en-US"/>
            </a:p>
          </p:txBody>
        </p:sp>
      </p:grpSp>
      <p:sp>
        <p:nvSpPr>
          <p:cNvPr id="146444" name="Text Box 12"/>
          <p:cNvSpPr txBox="1">
            <a:spLocks noChangeArrowheads="1"/>
          </p:cNvSpPr>
          <p:nvPr/>
        </p:nvSpPr>
        <p:spPr bwMode="auto">
          <a:xfrm>
            <a:off x="2063750" y="3354388"/>
            <a:ext cx="1571625" cy="579437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ja-JP" altLang="en-US" sz="3200"/>
              <a:t>不合格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build="p"/>
      <p:bldP spid="146436" grpId="0" animBg="1"/>
      <p:bldP spid="146437" grpId="0" animBg="1"/>
      <p:bldP spid="14644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>
                <a:solidFill>
                  <a:schemeClr val="tx2">
                    <a:satMod val="130000"/>
                  </a:schemeClr>
                </a:solidFill>
              </a:rPr>
              <a:t>成績の合否判定プログラム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>
          <a:xfrm>
            <a:off x="1000125" y="1557338"/>
            <a:ext cx="8072438" cy="4967287"/>
          </a:xfrm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ja-JP" sz="2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Sub </a:t>
            </a:r>
            <a:r>
              <a:rPr lang="en-US" altLang="ja-JP" sz="2000" dirty="0">
                <a:latin typeface="Times New Roman" pitchFamily="18" charset="0"/>
                <a:cs typeface="Times New Roman" pitchFamily="18" charset="0"/>
              </a:rPr>
              <a:t> seiseki1()</a:t>
            </a:r>
            <a:endParaRPr lang="en-US" altLang="ja-JP" sz="2000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ja-JP" sz="2000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‘ </a:t>
            </a:r>
            <a:r>
              <a:rPr lang="ja-JP" altLang="en-US" sz="2000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成績の合否判定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ja-JP" altLang="en-US" sz="2000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ja-JP" alt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ja-JP" sz="2000" dirty="0">
                <a:latin typeface="Times New Roman" pitchFamily="18" charset="0"/>
                <a:cs typeface="Times New Roman" pitchFamily="18" charset="0"/>
              </a:rPr>
              <a:t>Dim 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 score1  As  Integer</a:t>
            </a:r>
            <a:endParaRPr lang="en-US" altLang="ja-JP" sz="2000" dirty="0">
              <a:latin typeface="Times New Roman" pitchFamily="18" charset="0"/>
              <a:cs typeface="Times New Roman" pitchFamily="18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ja-JP" sz="2000" dirty="0">
                <a:latin typeface="Times New Roman" pitchFamily="18" charset="0"/>
                <a:cs typeface="Times New Roman" pitchFamily="18" charset="0"/>
              </a:rPr>
              <a:t>	Dim 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 namae1  As  String</a:t>
            </a:r>
            <a:endParaRPr lang="en-US" altLang="ja-JP" sz="2000" dirty="0">
              <a:latin typeface="Times New Roman" pitchFamily="18" charset="0"/>
              <a:cs typeface="Times New Roman" pitchFamily="18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altLang="ja-JP" sz="2000" dirty="0">
              <a:latin typeface="Times New Roman" pitchFamily="18" charset="0"/>
              <a:cs typeface="Times New Roman" pitchFamily="18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ja-JP" sz="20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namae1= </a:t>
            </a:r>
            <a:r>
              <a:rPr lang="en-US" altLang="ja-JP" sz="2000" dirty="0" err="1">
                <a:latin typeface="Times New Roman" pitchFamily="18" charset="0"/>
                <a:cs typeface="Times New Roman" pitchFamily="18" charset="0"/>
              </a:rPr>
              <a:t>InputBox</a:t>
            </a:r>
            <a:r>
              <a:rPr lang="en-US" altLang="ja-JP" sz="2000" dirty="0">
                <a:latin typeface="Times New Roman" pitchFamily="18" charset="0"/>
                <a:cs typeface="Times New Roman" pitchFamily="18" charset="0"/>
              </a:rPr>
              <a:t>(“</a:t>
            </a:r>
            <a:r>
              <a:rPr lang="ja-JP" altLang="en-US" sz="2000" dirty="0" smtClean="0">
                <a:latin typeface="Times New Roman" pitchFamily="18" charset="0"/>
                <a:cs typeface="Times New Roman" pitchFamily="18" charset="0"/>
              </a:rPr>
              <a:t>名前を入力して下さい”</a:t>
            </a:r>
            <a:r>
              <a:rPr lang="ja-JP" altLang="en-US" sz="2000" dirty="0">
                <a:latin typeface="Times New Roman" pitchFamily="18" charset="0"/>
                <a:cs typeface="Times New Roman" pitchFamily="18" charset="0"/>
              </a:rPr>
              <a:t>）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ja-JP" altLang="en-US" sz="2000" dirty="0">
                <a:latin typeface="Times New Roman" pitchFamily="18" charset="0"/>
                <a:cs typeface="Times New Roman" pitchFamily="18" charset="0"/>
              </a:rPr>
              <a:t>    	</a:t>
            </a:r>
            <a:r>
              <a:rPr lang="en-US" altLang="ja-JP" sz="2000" dirty="0">
                <a:latin typeface="Times New Roman" pitchFamily="18" charset="0"/>
                <a:cs typeface="Times New Roman" pitchFamily="18" charset="0"/>
              </a:rPr>
              <a:t>score1= </a:t>
            </a:r>
            <a:r>
              <a:rPr lang="en-US" altLang="ja-JP" sz="2000" dirty="0" err="1">
                <a:latin typeface="Times New Roman" pitchFamily="18" charset="0"/>
                <a:cs typeface="Times New Roman" pitchFamily="18" charset="0"/>
              </a:rPr>
              <a:t>InputBox</a:t>
            </a:r>
            <a:r>
              <a:rPr lang="en-US" altLang="ja-JP" sz="2000" dirty="0">
                <a:latin typeface="Times New Roman" pitchFamily="18" charset="0"/>
                <a:cs typeface="Times New Roman" pitchFamily="18" charset="0"/>
              </a:rPr>
              <a:t>(“</a:t>
            </a:r>
            <a:r>
              <a:rPr lang="ja-JP" altLang="en-US" sz="2000" dirty="0">
                <a:latin typeface="Times New Roman" pitchFamily="18" charset="0"/>
                <a:cs typeface="Times New Roman" pitchFamily="18" charset="0"/>
              </a:rPr>
              <a:t>成績を入力して下さい”）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ja-JP" alt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ja-JP" alt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ja-JP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altLang="ja-JP" sz="2000" dirty="0">
                <a:latin typeface="Times New Roman" pitchFamily="18" charset="0"/>
                <a:cs typeface="Times New Roman" pitchFamily="18" charset="0"/>
              </a:rPr>
              <a:t>  score1 =&gt;60  </a:t>
            </a:r>
            <a:r>
              <a:rPr lang="en-US" altLang="ja-JP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Then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ja-JP" altLang="en-US" sz="2000" dirty="0" smtClean="0">
                <a:latin typeface="Times New Roman" pitchFamily="18" charset="0"/>
                <a:cs typeface="Times New Roman" pitchFamily="18" charset="0"/>
              </a:rPr>
              <a:t>　</a:t>
            </a:r>
            <a:r>
              <a:rPr lang="en-US" altLang="ja-JP" sz="2000" dirty="0" err="1" smtClean="0">
                <a:latin typeface="Times New Roman" pitchFamily="18" charset="0"/>
                <a:cs typeface="Times New Roman" pitchFamily="18" charset="0"/>
              </a:rPr>
              <a:t>MsgBox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ja-JP" altLang="en-US" sz="20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ja-JP" altLang="en-US" sz="2000" dirty="0">
                <a:latin typeface="Times New Roman" pitchFamily="18" charset="0"/>
                <a:cs typeface="Times New Roman" pitchFamily="18" charset="0"/>
              </a:rPr>
              <a:t>おめでとう！　” </a:t>
            </a:r>
            <a:r>
              <a:rPr lang="en-US" altLang="ja-JP" sz="2000" dirty="0"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ja-JP" altLang="en-US" sz="2000" dirty="0">
                <a:latin typeface="Times New Roman" pitchFamily="18" charset="0"/>
                <a:cs typeface="Times New Roman" pitchFamily="18" charset="0"/>
              </a:rPr>
              <a:t>　 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namae1  </a:t>
            </a:r>
            <a:r>
              <a:rPr lang="en-US" altLang="ja-JP" sz="2000" dirty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ja-JP" altLang="en-US" sz="2000" dirty="0" smtClean="0">
                <a:latin typeface="Times New Roman" pitchFamily="18" charset="0"/>
                <a:cs typeface="Times New Roman" pitchFamily="18" charset="0"/>
              </a:rPr>
              <a:t>　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ja-JP" altLang="en-US" sz="2000" dirty="0" err="1" smtClean="0">
                <a:latin typeface="Times New Roman" pitchFamily="18" charset="0"/>
                <a:cs typeface="Times New Roman" pitchFamily="18" charset="0"/>
              </a:rPr>
              <a:t>さんは</a:t>
            </a:r>
            <a:r>
              <a:rPr lang="ja-JP" altLang="en-US" sz="2000" dirty="0" smtClean="0">
                <a:latin typeface="Times New Roman" pitchFamily="18" charset="0"/>
                <a:cs typeface="Times New Roman" pitchFamily="18" charset="0"/>
              </a:rPr>
              <a:t>合格です．</a:t>
            </a:r>
            <a:r>
              <a:rPr lang="ja-JP" altLang="en-US" sz="2000" dirty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ja-JP" alt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ja-JP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Else</a:t>
            </a: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ja-JP" sz="2000" dirty="0">
                <a:latin typeface="Times New Roman" pitchFamily="18" charset="0"/>
                <a:cs typeface="Times New Roman" pitchFamily="18" charset="0"/>
              </a:rPr>
              <a:t>    	</a:t>
            </a:r>
            <a:r>
              <a:rPr lang="ja-JP" altLang="en-US" sz="2000" dirty="0" smtClean="0">
                <a:latin typeface="Times New Roman" pitchFamily="18" charset="0"/>
                <a:cs typeface="Times New Roman" pitchFamily="18" charset="0"/>
              </a:rPr>
              <a:t>　</a:t>
            </a:r>
            <a:r>
              <a:rPr lang="en-US" altLang="ja-JP" sz="2000" dirty="0" err="1" smtClean="0">
                <a:latin typeface="Times New Roman" pitchFamily="18" charset="0"/>
                <a:cs typeface="Times New Roman" pitchFamily="18" charset="0"/>
              </a:rPr>
              <a:t>MsgBox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ja-JP" altLang="en-US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namae1  </a:t>
            </a:r>
            <a:r>
              <a:rPr lang="en-US" altLang="ja-JP" sz="2000" dirty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ja-JP" altLang="en-US" sz="20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ja-JP" altLang="en-US" sz="2000" dirty="0" err="1">
                <a:latin typeface="Times New Roman" pitchFamily="18" charset="0"/>
                <a:cs typeface="Times New Roman" pitchFamily="18" charset="0"/>
              </a:rPr>
              <a:t>さんは</a:t>
            </a:r>
            <a:r>
              <a:rPr lang="ja-JP" altLang="en-US" sz="2000" dirty="0">
                <a:latin typeface="Times New Roman" pitchFamily="18" charset="0"/>
                <a:cs typeface="Times New Roman" pitchFamily="18" charset="0"/>
              </a:rPr>
              <a:t>不合格です</a:t>
            </a:r>
            <a:r>
              <a:rPr lang="ja-JP" altLang="en-US" sz="2000" dirty="0" smtClean="0">
                <a:latin typeface="Times New Roman" pitchFamily="18" charset="0"/>
                <a:cs typeface="Times New Roman" pitchFamily="18" charset="0"/>
              </a:rPr>
              <a:t>．来年頑張りましょう！”</a:t>
            </a:r>
            <a:endParaRPr lang="ja-JP" alt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ja-JP" alt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ja-JP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End  </a:t>
            </a:r>
            <a:r>
              <a:rPr lang="en-US" altLang="ja-JP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If</a:t>
            </a:r>
            <a:endParaRPr lang="en-US" altLang="ja-JP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altLang="ja-JP" sz="2000" dirty="0">
              <a:latin typeface="Times New Roman" pitchFamily="18" charset="0"/>
              <a:cs typeface="Times New Roman" pitchFamily="18" charset="0"/>
            </a:endParaRPr>
          </a:p>
          <a:p>
            <a:pPr marL="365760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ja-JP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End Sub</a:t>
            </a:r>
            <a:r>
              <a:rPr lang="ja-JP" altLang="en-US" sz="2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　　　　　</a:t>
            </a:r>
          </a:p>
        </p:txBody>
      </p:sp>
      <p:sp>
        <p:nvSpPr>
          <p:cNvPr id="11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5378A3-B9E0-4ADF-8014-541F6EDE66EA}" type="slidenum">
              <a:rPr lang="en-US" altLang="ja-JP"/>
              <a:pPr>
                <a:defRPr/>
              </a:pPr>
              <a:t>6</a:t>
            </a:fld>
            <a:endParaRPr lang="en-US" altLang="ja-JP"/>
          </a:p>
        </p:txBody>
      </p:sp>
      <p:sp>
        <p:nvSpPr>
          <p:cNvPr id="17413" name="AutoShape 6"/>
          <p:cNvSpPr>
            <a:spLocks noChangeArrowheads="1"/>
          </p:cNvSpPr>
          <p:nvPr/>
        </p:nvSpPr>
        <p:spPr bwMode="auto">
          <a:xfrm>
            <a:off x="5332413" y="1736725"/>
            <a:ext cx="1943100" cy="639763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en-US" altLang="ja-JP" sz="2000"/>
              <a:t>score1 &gt;=60</a:t>
            </a:r>
          </a:p>
        </p:txBody>
      </p:sp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7945438" y="1844675"/>
            <a:ext cx="769937" cy="396875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ja-JP" altLang="en-US" sz="2000"/>
              <a:t>合格</a:t>
            </a:r>
          </a:p>
        </p:txBody>
      </p:sp>
      <p:sp>
        <p:nvSpPr>
          <p:cNvPr id="17415" name="Line 9"/>
          <p:cNvSpPr>
            <a:spLocks noChangeShapeType="1"/>
          </p:cNvSpPr>
          <p:nvPr/>
        </p:nvSpPr>
        <p:spPr bwMode="auto">
          <a:xfrm flipH="1">
            <a:off x="6267450" y="2384425"/>
            <a:ext cx="1588" cy="474663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ja-JP" altLang="en-US"/>
          </a:p>
        </p:txBody>
      </p:sp>
      <p:sp>
        <p:nvSpPr>
          <p:cNvPr id="17416" name="Text Box 10"/>
          <p:cNvSpPr txBox="1">
            <a:spLocks noChangeArrowheads="1"/>
          </p:cNvSpPr>
          <p:nvPr/>
        </p:nvSpPr>
        <p:spPr bwMode="auto">
          <a:xfrm>
            <a:off x="5403850" y="2384425"/>
            <a:ext cx="7572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1800">
                <a:solidFill>
                  <a:srgbClr val="FF0000"/>
                </a:solidFill>
              </a:rPr>
              <a:t>false</a:t>
            </a:r>
          </a:p>
        </p:txBody>
      </p:sp>
      <p:sp>
        <p:nvSpPr>
          <p:cNvPr id="17417" name="Text Box 12"/>
          <p:cNvSpPr txBox="1">
            <a:spLocks noChangeArrowheads="1"/>
          </p:cNvSpPr>
          <p:nvPr/>
        </p:nvSpPr>
        <p:spPr bwMode="auto">
          <a:xfrm>
            <a:off x="7262813" y="1685925"/>
            <a:ext cx="554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1800">
                <a:solidFill>
                  <a:srgbClr val="0000FF"/>
                </a:solidFill>
              </a:rPr>
              <a:t>true</a:t>
            </a:r>
          </a:p>
        </p:txBody>
      </p:sp>
      <p:sp>
        <p:nvSpPr>
          <p:cNvPr id="17418" name="Line 13"/>
          <p:cNvSpPr>
            <a:spLocks noChangeShapeType="1"/>
          </p:cNvSpPr>
          <p:nvPr/>
        </p:nvSpPr>
        <p:spPr bwMode="auto">
          <a:xfrm>
            <a:off x="7219950" y="2057400"/>
            <a:ext cx="725488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ja-JP" altLang="en-US"/>
          </a:p>
        </p:txBody>
      </p:sp>
      <p:sp>
        <p:nvSpPr>
          <p:cNvPr id="17419" name="Text Box 14"/>
          <p:cNvSpPr txBox="1">
            <a:spLocks noChangeArrowheads="1"/>
          </p:cNvSpPr>
          <p:nvPr/>
        </p:nvSpPr>
        <p:spPr bwMode="auto">
          <a:xfrm>
            <a:off x="5691188" y="2889250"/>
            <a:ext cx="1076325" cy="396875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ja-JP" altLang="en-US" sz="2000"/>
              <a:t>不合格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4" name="Rectangle 6"/>
          <p:cNvSpPr>
            <a:spLocks noGrp="1" noChangeArrowheads="1"/>
          </p:cNvSpPr>
          <p:nvPr>
            <p:ph type="title"/>
          </p:nvPr>
        </p:nvSpPr>
        <p:spPr>
          <a:xfrm>
            <a:off x="903288" y="0"/>
            <a:ext cx="75565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>
                <a:solidFill>
                  <a:schemeClr val="tx2">
                    <a:satMod val="130000"/>
                  </a:schemeClr>
                </a:solidFill>
              </a:rPr>
              <a:t>エクセル関数</a:t>
            </a:r>
            <a:r>
              <a:rPr lang="en-US" altLang="ja-JP">
                <a:solidFill>
                  <a:schemeClr val="tx2">
                    <a:satMod val="130000"/>
                  </a:schemeClr>
                </a:solidFill>
              </a:rPr>
              <a:t>If</a:t>
            </a:r>
            <a:r>
              <a:rPr lang="ja-JP" altLang="en-US">
                <a:solidFill>
                  <a:schemeClr val="tx2">
                    <a:satMod val="130000"/>
                  </a:schemeClr>
                </a:solidFill>
              </a:rPr>
              <a:t>文を使った計算</a:t>
            </a:r>
          </a:p>
        </p:txBody>
      </p:sp>
      <p:sp>
        <p:nvSpPr>
          <p:cNvPr id="18435" name="Rectangle 7"/>
          <p:cNvSpPr>
            <a:spLocks noGrp="1" noChangeArrowheads="1"/>
          </p:cNvSpPr>
          <p:nvPr>
            <p:ph idx="1"/>
          </p:nvPr>
        </p:nvSpPr>
        <p:spPr>
          <a:xfrm>
            <a:off x="827088" y="981075"/>
            <a:ext cx="8316912" cy="15843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ja-JP" altLang="en-US" sz="2400" smtClean="0"/>
              <a:t>入れ子の構造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ja-JP" altLang="en-US" sz="2400" smtClean="0"/>
              <a:t> </a:t>
            </a:r>
          </a:p>
        </p:txBody>
      </p:sp>
      <p:sp>
        <p:nvSpPr>
          <p:cNvPr id="41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F6C5FC-F35E-4726-A098-8C3FEE2490B2}" type="slidenum">
              <a:rPr lang="en-US" altLang="ja-JP"/>
              <a:pPr>
                <a:defRPr/>
              </a:pPr>
              <a:t>7</a:t>
            </a:fld>
            <a:endParaRPr lang="en-US" altLang="ja-JP"/>
          </a:p>
        </p:txBody>
      </p:sp>
      <p:sp>
        <p:nvSpPr>
          <p:cNvPr id="150530" name="Rectangle 2"/>
          <p:cNvSpPr>
            <a:spLocks noChangeArrowheads="1"/>
          </p:cNvSpPr>
          <p:nvPr/>
        </p:nvSpPr>
        <p:spPr bwMode="auto">
          <a:xfrm>
            <a:off x="1476375" y="1700213"/>
            <a:ext cx="6553200" cy="5157787"/>
          </a:xfrm>
          <a:prstGeom prst="rect">
            <a:avLst/>
          </a:prstGeom>
          <a:solidFill>
            <a:srgbClr val="FF66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50531" name="Rectangle 3"/>
          <p:cNvSpPr>
            <a:spLocks noChangeArrowheads="1"/>
          </p:cNvSpPr>
          <p:nvPr/>
        </p:nvSpPr>
        <p:spPr bwMode="auto">
          <a:xfrm>
            <a:off x="1619250" y="2636838"/>
            <a:ext cx="6192838" cy="40322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50532" name="Rectangle 4"/>
          <p:cNvSpPr>
            <a:spLocks noChangeArrowheads="1"/>
          </p:cNvSpPr>
          <p:nvPr/>
        </p:nvSpPr>
        <p:spPr bwMode="auto">
          <a:xfrm>
            <a:off x="1763713" y="3571875"/>
            <a:ext cx="5832475" cy="2952750"/>
          </a:xfrm>
          <a:prstGeom prst="rect">
            <a:avLst/>
          </a:prstGeom>
          <a:solidFill>
            <a:srgbClr val="CCFF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50533" name="Rectangle 5"/>
          <p:cNvSpPr>
            <a:spLocks noChangeArrowheads="1"/>
          </p:cNvSpPr>
          <p:nvPr/>
        </p:nvSpPr>
        <p:spPr bwMode="auto">
          <a:xfrm>
            <a:off x="1979613" y="4508500"/>
            <a:ext cx="5329237" cy="1871663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8441" name="AutoShape 8"/>
          <p:cNvSpPr>
            <a:spLocks noChangeArrowheads="1"/>
          </p:cNvSpPr>
          <p:nvPr/>
        </p:nvSpPr>
        <p:spPr bwMode="auto">
          <a:xfrm>
            <a:off x="2411413" y="1858963"/>
            <a:ext cx="2303462" cy="649287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en-US" altLang="ja-JP" sz="4400"/>
              <a:t>&gt;=90</a:t>
            </a:r>
          </a:p>
        </p:txBody>
      </p:sp>
      <p:sp>
        <p:nvSpPr>
          <p:cNvPr id="18442" name="Text Box 9"/>
          <p:cNvSpPr txBox="1">
            <a:spLocks noChangeArrowheads="1"/>
          </p:cNvSpPr>
          <p:nvPr/>
        </p:nvSpPr>
        <p:spPr bwMode="auto">
          <a:xfrm>
            <a:off x="6156325" y="1787525"/>
            <a:ext cx="792163" cy="7620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4400"/>
              <a:t>秀</a:t>
            </a:r>
          </a:p>
        </p:txBody>
      </p:sp>
      <p:grpSp>
        <p:nvGrpSpPr>
          <p:cNvPr id="18443" name="Group 10"/>
          <p:cNvGrpSpPr>
            <a:grpSpLocks/>
          </p:cNvGrpSpPr>
          <p:nvPr/>
        </p:nvGrpSpPr>
        <p:grpSpPr bwMode="auto">
          <a:xfrm>
            <a:off x="4716463" y="1700213"/>
            <a:ext cx="1223962" cy="519112"/>
            <a:chOff x="2971" y="1289"/>
            <a:chExt cx="771" cy="327"/>
          </a:xfrm>
        </p:grpSpPr>
        <p:sp>
          <p:nvSpPr>
            <p:cNvPr id="18472" name="Text Box 11"/>
            <p:cNvSpPr txBox="1">
              <a:spLocks noChangeArrowheads="1"/>
            </p:cNvSpPr>
            <p:nvPr/>
          </p:nvSpPr>
          <p:spPr bwMode="auto">
            <a:xfrm>
              <a:off x="3016" y="1289"/>
              <a:ext cx="59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2800">
                  <a:solidFill>
                    <a:srgbClr val="0000FF"/>
                  </a:solidFill>
                </a:rPr>
                <a:t>true</a:t>
              </a:r>
            </a:p>
          </p:txBody>
        </p:sp>
        <p:sp>
          <p:nvSpPr>
            <p:cNvPr id="18473" name="Line 12"/>
            <p:cNvSpPr>
              <a:spLocks noChangeShapeType="1"/>
            </p:cNvSpPr>
            <p:nvPr/>
          </p:nvSpPr>
          <p:spPr bwMode="auto">
            <a:xfrm>
              <a:off x="2971" y="1591"/>
              <a:ext cx="771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ja-JP" altLang="en-US"/>
            </a:p>
          </p:txBody>
        </p:sp>
      </p:grpSp>
      <p:grpSp>
        <p:nvGrpSpPr>
          <p:cNvPr id="18444" name="Group 13"/>
          <p:cNvGrpSpPr>
            <a:grpSpLocks/>
          </p:cNvGrpSpPr>
          <p:nvPr/>
        </p:nvGrpSpPr>
        <p:grpSpPr bwMode="auto">
          <a:xfrm>
            <a:off x="2411413" y="2386013"/>
            <a:ext cx="2303462" cy="1077912"/>
            <a:chOff x="1519" y="1721"/>
            <a:chExt cx="1451" cy="679"/>
          </a:xfrm>
        </p:grpSpPr>
        <p:sp>
          <p:nvSpPr>
            <p:cNvPr id="18469" name="Line 14"/>
            <p:cNvSpPr>
              <a:spLocks noChangeShapeType="1"/>
            </p:cNvSpPr>
            <p:nvPr/>
          </p:nvSpPr>
          <p:spPr bwMode="auto">
            <a:xfrm>
              <a:off x="2245" y="1797"/>
              <a:ext cx="0" cy="18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ja-JP" altLang="en-US"/>
            </a:p>
          </p:txBody>
        </p:sp>
        <p:sp>
          <p:nvSpPr>
            <p:cNvPr id="18470" name="Text Box 15"/>
            <p:cNvSpPr txBox="1">
              <a:spLocks noChangeArrowheads="1"/>
            </p:cNvSpPr>
            <p:nvPr/>
          </p:nvSpPr>
          <p:spPr bwMode="auto">
            <a:xfrm>
              <a:off x="1571" y="1721"/>
              <a:ext cx="59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2800">
                  <a:solidFill>
                    <a:srgbClr val="FF0000"/>
                  </a:solidFill>
                </a:rPr>
                <a:t>false</a:t>
              </a:r>
            </a:p>
          </p:txBody>
        </p:sp>
        <p:sp>
          <p:nvSpPr>
            <p:cNvPr id="18471" name="AutoShape 16"/>
            <p:cNvSpPr>
              <a:spLocks noChangeArrowheads="1"/>
            </p:cNvSpPr>
            <p:nvPr/>
          </p:nvSpPr>
          <p:spPr bwMode="auto">
            <a:xfrm>
              <a:off x="1519" y="1991"/>
              <a:ext cx="1451" cy="409"/>
            </a:xfrm>
            <a:prstGeom prst="flowChartDecision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algn="ctr" eaLnBrk="1" hangingPunct="1"/>
              <a:r>
                <a:rPr lang="en-US" altLang="ja-JP" sz="4400"/>
                <a:t>&gt;=80</a:t>
              </a:r>
            </a:p>
          </p:txBody>
        </p:sp>
      </p:grpSp>
      <p:grpSp>
        <p:nvGrpSpPr>
          <p:cNvPr id="18445" name="Group 17"/>
          <p:cNvGrpSpPr>
            <a:grpSpLocks/>
          </p:cNvGrpSpPr>
          <p:nvPr/>
        </p:nvGrpSpPr>
        <p:grpSpPr bwMode="auto">
          <a:xfrm>
            <a:off x="4716463" y="2655888"/>
            <a:ext cx="1223962" cy="519112"/>
            <a:chOff x="2971" y="1891"/>
            <a:chExt cx="771" cy="327"/>
          </a:xfrm>
        </p:grpSpPr>
        <p:sp>
          <p:nvSpPr>
            <p:cNvPr id="18467" name="Text Box 18"/>
            <p:cNvSpPr txBox="1">
              <a:spLocks noChangeArrowheads="1"/>
            </p:cNvSpPr>
            <p:nvPr/>
          </p:nvSpPr>
          <p:spPr bwMode="auto">
            <a:xfrm>
              <a:off x="3016" y="1891"/>
              <a:ext cx="59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2800">
                  <a:solidFill>
                    <a:srgbClr val="0000FF"/>
                  </a:solidFill>
                </a:rPr>
                <a:t>true</a:t>
              </a:r>
            </a:p>
          </p:txBody>
        </p:sp>
        <p:sp>
          <p:nvSpPr>
            <p:cNvPr id="18468" name="Line 19"/>
            <p:cNvSpPr>
              <a:spLocks noChangeShapeType="1"/>
            </p:cNvSpPr>
            <p:nvPr/>
          </p:nvSpPr>
          <p:spPr bwMode="auto">
            <a:xfrm>
              <a:off x="2971" y="2193"/>
              <a:ext cx="771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ja-JP" altLang="en-US"/>
            </a:p>
          </p:txBody>
        </p:sp>
      </p:grpSp>
      <p:grpSp>
        <p:nvGrpSpPr>
          <p:cNvPr id="18446" name="Group 20"/>
          <p:cNvGrpSpPr>
            <a:grpSpLocks/>
          </p:cNvGrpSpPr>
          <p:nvPr/>
        </p:nvGrpSpPr>
        <p:grpSpPr bwMode="auto">
          <a:xfrm>
            <a:off x="2411413" y="3397250"/>
            <a:ext cx="2303462" cy="982663"/>
            <a:chOff x="1519" y="2358"/>
            <a:chExt cx="1451" cy="619"/>
          </a:xfrm>
        </p:grpSpPr>
        <p:sp>
          <p:nvSpPr>
            <p:cNvPr id="18464" name="Line 21"/>
            <p:cNvSpPr>
              <a:spLocks noChangeShapeType="1"/>
            </p:cNvSpPr>
            <p:nvPr/>
          </p:nvSpPr>
          <p:spPr bwMode="auto">
            <a:xfrm>
              <a:off x="2245" y="2399"/>
              <a:ext cx="0" cy="18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ja-JP" altLang="en-US"/>
            </a:p>
          </p:txBody>
        </p:sp>
        <p:sp>
          <p:nvSpPr>
            <p:cNvPr id="18465" name="Text Box 22"/>
            <p:cNvSpPr txBox="1">
              <a:spLocks noChangeArrowheads="1"/>
            </p:cNvSpPr>
            <p:nvPr/>
          </p:nvSpPr>
          <p:spPr bwMode="auto">
            <a:xfrm>
              <a:off x="1571" y="2358"/>
              <a:ext cx="59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2800">
                  <a:solidFill>
                    <a:srgbClr val="FF0000"/>
                  </a:solidFill>
                </a:rPr>
                <a:t>false</a:t>
              </a:r>
            </a:p>
          </p:txBody>
        </p:sp>
        <p:sp>
          <p:nvSpPr>
            <p:cNvPr id="18466" name="AutoShape 23"/>
            <p:cNvSpPr>
              <a:spLocks noChangeArrowheads="1"/>
            </p:cNvSpPr>
            <p:nvPr/>
          </p:nvSpPr>
          <p:spPr bwMode="auto">
            <a:xfrm>
              <a:off x="1519" y="2568"/>
              <a:ext cx="1451" cy="409"/>
            </a:xfrm>
            <a:prstGeom prst="flowChartDecision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algn="ctr" eaLnBrk="1" hangingPunct="1"/>
              <a:r>
                <a:rPr lang="en-US" altLang="ja-JP" sz="4400"/>
                <a:t>&gt;=70</a:t>
              </a:r>
            </a:p>
          </p:txBody>
        </p:sp>
      </p:grpSp>
      <p:grpSp>
        <p:nvGrpSpPr>
          <p:cNvPr id="18447" name="Group 24"/>
          <p:cNvGrpSpPr>
            <a:grpSpLocks/>
          </p:cNvGrpSpPr>
          <p:nvPr/>
        </p:nvGrpSpPr>
        <p:grpSpPr bwMode="auto">
          <a:xfrm>
            <a:off x="4716463" y="3606800"/>
            <a:ext cx="1223962" cy="519113"/>
            <a:chOff x="2971" y="2490"/>
            <a:chExt cx="771" cy="327"/>
          </a:xfrm>
        </p:grpSpPr>
        <p:sp>
          <p:nvSpPr>
            <p:cNvPr id="18462" name="Text Box 25"/>
            <p:cNvSpPr txBox="1">
              <a:spLocks noChangeArrowheads="1"/>
            </p:cNvSpPr>
            <p:nvPr/>
          </p:nvSpPr>
          <p:spPr bwMode="auto">
            <a:xfrm>
              <a:off x="3016" y="2490"/>
              <a:ext cx="59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2800">
                  <a:solidFill>
                    <a:srgbClr val="0000FF"/>
                  </a:solidFill>
                </a:rPr>
                <a:t>true</a:t>
              </a:r>
            </a:p>
          </p:txBody>
        </p:sp>
        <p:sp>
          <p:nvSpPr>
            <p:cNvPr id="18463" name="Line 26"/>
            <p:cNvSpPr>
              <a:spLocks noChangeShapeType="1"/>
            </p:cNvSpPr>
            <p:nvPr/>
          </p:nvSpPr>
          <p:spPr bwMode="auto">
            <a:xfrm>
              <a:off x="2971" y="2770"/>
              <a:ext cx="771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ja-JP" altLang="en-US"/>
            </a:p>
          </p:txBody>
        </p:sp>
      </p:grpSp>
      <p:grpSp>
        <p:nvGrpSpPr>
          <p:cNvPr id="18448" name="Group 27"/>
          <p:cNvGrpSpPr>
            <a:grpSpLocks/>
          </p:cNvGrpSpPr>
          <p:nvPr/>
        </p:nvGrpSpPr>
        <p:grpSpPr bwMode="auto">
          <a:xfrm>
            <a:off x="2411413" y="4257675"/>
            <a:ext cx="2303462" cy="1038225"/>
            <a:chOff x="1519" y="2900"/>
            <a:chExt cx="1451" cy="654"/>
          </a:xfrm>
        </p:grpSpPr>
        <p:sp>
          <p:nvSpPr>
            <p:cNvPr id="18459" name="Line 28"/>
            <p:cNvSpPr>
              <a:spLocks noChangeShapeType="1"/>
            </p:cNvSpPr>
            <p:nvPr/>
          </p:nvSpPr>
          <p:spPr bwMode="auto">
            <a:xfrm>
              <a:off x="2245" y="2976"/>
              <a:ext cx="0" cy="18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ja-JP" altLang="en-US"/>
            </a:p>
          </p:txBody>
        </p:sp>
        <p:sp>
          <p:nvSpPr>
            <p:cNvPr id="18460" name="Text Box 29"/>
            <p:cNvSpPr txBox="1">
              <a:spLocks noChangeArrowheads="1"/>
            </p:cNvSpPr>
            <p:nvPr/>
          </p:nvSpPr>
          <p:spPr bwMode="auto">
            <a:xfrm>
              <a:off x="1571" y="2900"/>
              <a:ext cx="59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2800">
                  <a:solidFill>
                    <a:srgbClr val="FF0000"/>
                  </a:solidFill>
                </a:rPr>
                <a:t>false</a:t>
              </a:r>
            </a:p>
          </p:txBody>
        </p:sp>
        <p:sp>
          <p:nvSpPr>
            <p:cNvPr id="18461" name="AutoShape 30"/>
            <p:cNvSpPr>
              <a:spLocks noChangeArrowheads="1"/>
            </p:cNvSpPr>
            <p:nvPr/>
          </p:nvSpPr>
          <p:spPr bwMode="auto">
            <a:xfrm>
              <a:off x="1519" y="3145"/>
              <a:ext cx="1451" cy="409"/>
            </a:xfrm>
            <a:prstGeom prst="flowChartDecision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algn="ctr" eaLnBrk="1" hangingPunct="1"/>
              <a:r>
                <a:rPr lang="en-US" altLang="ja-JP" sz="4400"/>
                <a:t>&gt;=60</a:t>
              </a:r>
            </a:p>
          </p:txBody>
        </p:sp>
      </p:grpSp>
      <p:grpSp>
        <p:nvGrpSpPr>
          <p:cNvPr id="18449" name="Group 31"/>
          <p:cNvGrpSpPr>
            <a:grpSpLocks/>
          </p:cNvGrpSpPr>
          <p:nvPr/>
        </p:nvGrpSpPr>
        <p:grpSpPr bwMode="auto">
          <a:xfrm>
            <a:off x="4716463" y="4522788"/>
            <a:ext cx="1223962" cy="519112"/>
            <a:chOff x="2971" y="3067"/>
            <a:chExt cx="771" cy="327"/>
          </a:xfrm>
        </p:grpSpPr>
        <p:sp>
          <p:nvSpPr>
            <p:cNvPr id="18457" name="Text Box 32"/>
            <p:cNvSpPr txBox="1">
              <a:spLocks noChangeArrowheads="1"/>
            </p:cNvSpPr>
            <p:nvPr/>
          </p:nvSpPr>
          <p:spPr bwMode="auto">
            <a:xfrm>
              <a:off x="3016" y="3067"/>
              <a:ext cx="59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2800">
                  <a:solidFill>
                    <a:srgbClr val="0000FF"/>
                  </a:solidFill>
                </a:rPr>
                <a:t>true</a:t>
              </a:r>
            </a:p>
          </p:txBody>
        </p:sp>
        <p:sp>
          <p:nvSpPr>
            <p:cNvPr id="18458" name="Line 33"/>
            <p:cNvSpPr>
              <a:spLocks noChangeShapeType="1"/>
            </p:cNvSpPr>
            <p:nvPr/>
          </p:nvSpPr>
          <p:spPr bwMode="auto">
            <a:xfrm>
              <a:off x="2971" y="3347"/>
              <a:ext cx="771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ja-JP" altLang="en-US"/>
            </a:p>
          </p:txBody>
        </p:sp>
      </p:grpSp>
      <p:grpSp>
        <p:nvGrpSpPr>
          <p:cNvPr id="18450" name="Group 34"/>
          <p:cNvGrpSpPr>
            <a:grpSpLocks/>
          </p:cNvGrpSpPr>
          <p:nvPr/>
        </p:nvGrpSpPr>
        <p:grpSpPr bwMode="auto">
          <a:xfrm>
            <a:off x="2493963" y="5173663"/>
            <a:ext cx="1724025" cy="1143000"/>
            <a:chOff x="1571" y="3477"/>
            <a:chExt cx="1086" cy="720"/>
          </a:xfrm>
        </p:grpSpPr>
        <p:sp>
          <p:nvSpPr>
            <p:cNvPr id="18454" name="Line 35"/>
            <p:cNvSpPr>
              <a:spLocks noChangeShapeType="1"/>
            </p:cNvSpPr>
            <p:nvPr/>
          </p:nvSpPr>
          <p:spPr bwMode="auto">
            <a:xfrm>
              <a:off x="2245" y="3553"/>
              <a:ext cx="0" cy="18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ja-JP" altLang="en-US"/>
            </a:p>
          </p:txBody>
        </p:sp>
        <p:sp>
          <p:nvSpPr>
            <p:cNvPr id="18455" name="Text Box 36"/>
            <p:cNvSpPr txBox="1">
              <a:spLocks noChangeArrowheads="1"/>
            </p:cNvSpPr>
            <p:nvPr/>
          </p:nvSpPr>
          <p:spPr bwMode="auto">
            <a:xfrm>
              <a:off x="1571" y="3477"/>
              <a:ext cx="59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2800">
                  <a:solidFill>
                    <a:srgbClr val="FF0000"/>
                  </a:solidFill>
                </a:rPr>
                <a:t>false</a:t>
              </a:r>
            </a:p>
          </p:txBody>
        </p:sp>
        <p:sp>
          <p:nvSpPr>
            <p:cNvPr id="18456" name="Text Box 37"/>
            <p:cNvSpPr txBox="1">
              <a:spLocks noChangeArrowheads="1"/>
            </p:cNvSpPr>
            <p:nvPr/>
          </p:nvSpPr>
          <p:spPr bwMode="auto">
            <a:xfrm>
              <a:off x="1840" y="3755"/>
              <a:ext cx="817" cy="442"/>
            </a:xfrm>
            <a:prstGeom prst="rect">
              <a:avLst/>
            </a:prstGeom>
            <a:solidFill>
              <a:srgbClr val="FF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ja-JP" altLang="en-US" sz="4000"/>
                <a:t>不可</a:t>
              </a:r>
            </a:p>
          </p:txBody>
        </p:sp>
      </p:grpSp>
      <p:sp>
        <p:nvSpPr>
          <p:cNvPr id="18451" name="Text Box 38"/>
          <p:cNvSpPr txBox="1">
            <a:spLocks noChangeArrowheads="1"/>
          </p:cNvSpPr>
          <p:nvPr/>
        </p:nvSpPr>
        <p:spPr bwMode="auto">
          <a:xfrm>
            <a:off x="6156325" y="2752725"/>
            <a:ext cx="792163" cy="7620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4400"/>
              <a:t>優</a:t>
            </a:r>
          </a:p>
        </p:txBody>
      </p:sp>
      <p:sp>
        <p:nvSpPr>
          <p:cNvPr id="18452" name="Text Box 39"/>
          <p:cNvSpPr txBox="1">
            <a:spLocks noChangeArrowheads="1"/>
          </p:cNvSpPr>
          <p:nvPr/>
        </p:nvSpPr>
        <p:spPr bwMode="auto">
          <a:xfrm>
            <a:off x="6156325" y="3659188"/>
            <a:ext cx="792163" cy="7620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4400"/>
              <a:t>良</a:t>
            </a:r>
          </a:p>
        </p:txBody>
      </p:sp>
      <p:sp>
        <p:nvSpPr>
          <p:cNvPr id="18453" name="Text Box 40"/>
          <p:cNvSpPr txBox="1">
            <a:spLocks noChangeArrowheads="1"/>
          </p:cNvSpPr>
          <p:nvPr/>
        </p:nvSpPr>
        <p:spPr bwMode="auto">
          <a:xfrm>
            <a:off x="6156325" y="4624388"/>
            <a:ext cx="792163" cy="7620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4400"/>
              <a:t>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0" grpId="0" animBg="1"/>
      <p:bldP spid="150531" grpId="0" animBg="1"/>
      <p:bldP spid="150532" grpId="0" animBg="1"/>
      <p:bldP spid="1505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333375"/>
            <a:ext cx="77724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4000" dirty="0">
                <a:solidFill>
                  <a:schemeClr val="tx2">
                    <a:satMod val="130000"/>
                  </a:schemeClr>
                </a:solidFill>
              </a:rPr>
              <a:t>成績の評価（エクセル関数</a:t>
            </a:r>
            <a:r>
              <a:rPr lang="en-US" altLang="ja-JP" sz="40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ja-JP" altLang="en-US" sz="4000" dirty="0">
                <a:solidFill>
                  <a:schemeClr val="tx2">
                    <a:satMod val="130000"/>
                  </a:schemeClr>
                </a:solidFill>
              </a:rPr>
              <a:t>文を使った計算）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971550" y="1700213"/>
            <a:ext cx="8172450" cy="4752975"/>
          </a:xfrm>
        </p:spPr>
        <p:txBody>
          <a:bodyPr/>
          <a:lstStyle/>
          <a:p>
            <a:pPr eaLnBrk="1" hangingPunct="1"/>
            <a:r>
              <a:rPr lang="ja-JP" altLang="en-US" sz="2800" smtClean="0"/>
              <a:t>成績が</a:t>
            </a:r>
            <a:r>
              <a:rPr lang="en-US" altLang="ja-JP" sz="2800" smtClean="0"/>
              <a:t>90</a:t>
            </a:r>
            <a:r>
              <a:rPr lang="ja-JP" altLang="en-US" sz="2800" smtClean="0"/>
              <a:t>点以上なら“秀”、</a:t>
            </a:r>
            <a:r>
              <a:rPr lang="en-US" altLang="ja-JP" sz="2800" smtClean="0"/>
              <a:t>80</a:t>
            </a:r>
            <a:r>
              <a:rPr lang="ja-JP" altLang="en-US" sz="2800" smtClean="0"/>
              <a:t>点以上</a:t>
            </a:r>
            <a:r>
              <a:rPr lang="en-US" altLang="ja-JP" sz="2800" smtClean="0"/>
              <a:t>90</a:t>
            </a:r>
            <a:r>
              <a:rPr lang="ja-JP" altLang="en-US" sz="2800" smtClean="0"/>
              <a:t>点未満は“優”、</a:t>
            </a:r>
            <a:r>
              <a:rPr lang="en-US" altLang="ja-JP" sz="2800" smtClean="0"/>
              <a:t>70</a:t>
            </a:r>
            <a:r>
              <a:rPr lang="ja-JP" altLang="en-US" sz="2800" smtClean="0"/>
              <a:t>点以上</a:t>
            </a:r>
            <a:r>
              <a:rPr lang="en-US" altLang="ja-JP" sz="2800" smtClean="0"/>
              <a:t>80</a:t>
            </a:r>
            <a:r>
              <a:rPr lang="ja-JP" altLang="en-US" sz="2800" smtClean="0"/>
              <a:t>点未満は“良”、</a:t>
            </a:r>
            <a:r>
              <a:rPr lang="en-US" altLang="ja-JP" sz="2800" smtClean="0"/>
              <a:t>60</a:t>
            </a:r>
            <a:r>
              <a:rPr lang="ja-JP" altLang="en-US" sz="2800" smtClean="0"/>
              <a:t>点以上</a:t>
            </a:r>
            <a:r>
              <a:rPr lang="en-US" altLang="ja-JP" sz="2800" smtClean="0"/>
              <a:t>70</a:t>
            </a:r>
            <a:r>
              <a:rPr lang="ja-JP" altLang="en-US" sz="2800" smtClean="0"/>
              <a:t>点未満は“可”</a:t>
            </a:r>
            <a:r>
              <a:rPr lang="en-US" altLang="ja-JP" sz="2800" smtClean="0"/>
              <a:t>,</a:t>
            </a:r>
            <a:r>
              <a:rPr lang="ja-JP" altLang="en-US" sz="2800" smtClean="0"/>
              <a:t>　</a:t>
            </a:r>
            <a:r>
              <a:rPr lang="en-US" altLang="ja-JP" sz="2800" smtClean="0"/>
              <a:t>60</a:t>
            </a:r>
            <a:r>
              <a:rPr lang="ja-JP" altLang="en-US" sz="2800" smtClean="0"/>
              <a:t>点未満は“不可”</a:t>
            </a:r>
          </a:p>
          <a:p>
            <a:pPr eaLnBrk="1" hangingPunct="1">
              <a:buFont typeface="Wingdings" pitchFamily="2" charset="2"/>
              <a:buNone/>
            </a:pPr>
            <a:r>
              <a:rPr lang="ja-JP" altLang="en-US" sz="2000" smtClean="0"/>
              <a:t>　　</a:t>
            </a: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FF667E-F42D-4B1A-977E-9A441C5D577E}" type="slidenum">
              <a:rPr lang="en-US" altLang="ja-JP"/>
              <a:pPr>
                <a:defRPr/>
              </a:pPr>
              <a:t>8</a:t>
            </a:fld>
            <a:endParaRPr lang="en-US" altLang="ja-JP"/>
          </a:p>
        </p:txBody>
      </p:sp>
      <p:sp>
        <p:nvSpPr>
          <p:cNvPr id="19461" name="Rectangle 4"/>
          <p:cNvSpPr>
            <a:spLocks noChangeArrowheads="1"/>
          </p:cNvSpPr>
          <p:nvPr/>
        </p:nvSpPr>
        <p:spPr bwMode="auto">
          <a:xfrm>
            <a:off x="1000125" y="3500438"/>
            <a:ext cx="7993063" cy="2663825"/>
          </a:xfrm>
          <a:prstGeom prst="rect">
            <a:avLst/>
          </a:prstGeom>
          <a:solidFill>
            <a:srgbClr val="0033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kumimoji="0" lang="en-US" altLang="ja-JP" sz="4000" b="1">
                <a:solidFill>
                  <a:srgbClr val="FF66FF"/>
                </a:solidFill>
                <a:latin typeface="Arial" charset="0"/>
              </a:rPr>
              <a:t>=</a:t>
            </a:r>
            <a:r>
              <a:rPr kumimoji="0" lang="ja-JP" altLang="en-US" sz="4000" b="1">
                <a:solidFill>
                  <a:srgbClr val="FF66FF"/>
                </a:solidFill>
                <a:latin typeface="Arial" charset="0"/>
              </a:rPr>
              <a:t>ＩＦ</a:t>
            </a:r>
            <a:r>
              <a:rPr kumimoji="0" lang="en-US" altLang="ja-JP" sz="4000" b="1">
                <a:solidFill>
                  <a:srgbClr val="FF66FF"/>
                </a:solidFill>
                <a:latin typeface="Arial" charset="0"/>
              </a:rPr>
              <a:t>(B2&gt;=90,</a:t>
            </a:r>
            <a:r>
              <a:rPr kumimoji="0" lang="en-US" altLang="ja-JP" sz="4000" b="1">
                <a:solidFill>
                  <a:srgbClr val="FF66FF"/>
                </a:solidFill>
                <a:latin typeface="ＭＳ Ｐゴシック" pitchFamily="50" charset="-128"/>
              </a:rPr>
              <a:t>“</a:t>
            </a:r>
            <a:r>
              <a:rPr kumimoji="0" lang="ja-JP" altLang="en-US" sz="4000" b="1">
                <a:solidFill>
                  <a:srgbClr val="FF66FF"/>
                </a:solidFill>
                <a:latin typeface="Arial" charset="0"/>
              </a:rPr>
              <a:t>秀</a:t>
            </a:r>
            <a:r>
              <a:rPr kumimoji="0" lang="ja-JP" altLang="en-US" sz="4000" b="1">
                <a:solidFill>
                  <a:srgbClr val="FF66FF"/>
                </a:solidFill>
                <a:latin typeface="ＭＳ Ｐゴシック" pitchFamily="50" charset="-128"/>
              </a:rPr>
              <a:t>”</a:t>
            </a:r>
            <a:r>
              <a:rPr kumimoji="0" lang="en-US" altLang="ja-JP" sz="4000" b="1">
                <a:solidFill>
                  <a:srgbClr val="FF66FF"/>
                </a:solidFill>
                <a:latin typeface="Arial" charset="0"/>
              </a:rPr>
              <a:t>,</a:t>
            </a:r>
            <a:r>
              <a:rPr kumimoji="0" lang="ja-JP" altLang="en-US" sz="4000" b="1">
                <a:solidFill>
                  <a:srgbClr val="CCCCFF"/>
                </a:solidFill>
                <a:latin typeface="Arial" charset="0"/>
              </a:rPr>
              <a:t>ＩＦ</a:t>
            </a:r>
            <a:r>
              <a:rPr kumimoji="0" lang="en-US" altLang="ja-JP" sz="4000" b="1">
                <a:solidFill>
                  <a:srgbClr val="CCCCFF"/>
                </a:solidFill>
                <a:latin typeface="Arial" charset="0"/>
              </a:rPr>
              <a:t>(B2&gt;=80,</a:t>
            </a:r>
            <a:r>
              <a:rPr kumimoji="0" lang="en-US" altLang="ja-JP" sz="4000" b="1">
                <a:solidFill>
                  <a:srgbClr val="CCCCFF"/>
                </a:solidFill>
                <a:latin typeface="ＭＳ Ｐゴシック" pitchFamily="50" charset="-128"/>
              </a:rPr>
              <a:t>“</a:t>
            </a:r>
            <a:r>
              <a:rPr kumimoji="0" lang="ja-JP" altLang="en-US" sz="4000" b="1">
                <a:solidFill>
                  <a:srgbClr val="CCCCFF"/>
                </a:solidFill>
                <a:latin typeface="Arial" charset="0"/>
              </a:rPr>
              <a:t>優</a:t>
            </a:r>
            <a:r>
              <a:rPr kumimoji="0" lang="ja-JP" altLang="en-US" sz="4000" b="1">
                <a:solidFill>
                  <a:srgbClr val="CCCCFF"/>
                </a:solidFill>
                <a:latin typeface="ＭＳ Ｐゴシック" pitchFamily="50" charset="-128"/>
              </a:rPr>
              <a:t>”</a:t>
            </a:r>
            <a:r>
              <a:rPr kumimoji="0" lang="en-US" altLang="ja-JP" sz="4000" b="1">
                <a:solidFill>
                  <a:srgbClr val="CCCCFF"/>
                </a:solidFill>
                <a:latin typeface="Arial" charset="0"/>
              </a:rPr>
              <a:t>,</a:t>
            </a:r>
          </a:p>
          <a:p>
            <a:pPr algn="ctr" eaLnBrk="1" hangingPunct="1"/>
            <a:r>
              <a:rPr kumimoji="0" lang="ja-JP" altLang="en-US" sz="4000" b="1">
                <a:solidFill>
                  <a:srgbClr val="CCFF99"/>
                </a:solidFill>
                <a:latin typeface="Arial" charset="0"/>
              </a:rPr>
              <a:t>ＩＦ</a:t>
            </a:r>
            <a:r>
              <a:rPr kumimoji="0" lang="en-US" altLang="ja-JP" sz="4000" b="1">
                <a:solidFill>
                  <a:srgbClr val="CCFF99"/>
                </a:solidFill>
                <a:latin typeface="Arial" charset="0"/>
              </a:rPr>
              <a:t>(B2&gt;=70,</a:t>
            </a:r>
            <a:r>
              <a:rPr kumimoji="0" lang="en-US" altLang="ja-JP" sz="4000" b="1">
                <a:solidFill>
                  <a:srgbClr val="CCFF99"/>
                </a:solidFill>
                <a:latin typeface="ＭＳ Ｐゴシック" pitchFamily="50" charset="-128"/>
              </a:rPr>
              <a:t>“</a:t>
            </a:r>
            <a:r>
              <a:rPr kumimoji="0" lang="ja-JP" altLang="en-US" sz="4000" b="1">
                <a:solidFill>
                  <a:srgbClr val="CCFF99"/>
                </a:solidFill>
                <a:latin typeface="Arial" charset="0"/>
              </a:rPr>
              <a:t>良</a:t>
            </a:r>
            <a:r>
              <a:rPr kumimoji="0" lang="ja-JP" altLang="en-US" sz="4000" b="1">
                <a:solidFill>
                  <a:srgbClr val="CCFF99"/>
                </a:solidFill>
                <a:latin typeface="ＭＳ Ｐゴシック" pitchFamily="50" charset="-128"/>
              </a:rPr>
              <a:t>”</a:t>
            </a:r>
            <a:r>
              <a:rPr kumimoji="0" lang="en-US" altLang="ja-JP" sz="4000" b="1">
                <a:solidFill>
                  <a:srgbClr val="CCFF99"/>
                </a:solidFill>
                <a:latin typeface="Arial" charset="0"/>
              </a:rPr>
              <a:t>,</a:t>
            </a:r>
          </a:p>
          <a:p>
            <a:pPr algn="ctr" eaLnBrk="1" hangingPunct="1"/>
            <a:r>
              <a:rPr kumimoji="0" lang="ja-JP" altLang="en-US" sz="4000" b="1">
                <a:solidFill>
                  <a:srgbClr val="FFCC00"/>
                </a:solidFill>
                <a:latin typeface="Arial" charset="0"/>
              </a:rPr>
              <a:t>ＩＦ</a:t>
            </a:r>
            <a:r>
              <a:rPr kumimoji="0" lang="en-US" altLang="ja-JP" sz="4000" b="1">
                <a:solidFill>
                  <a:srgbClr val="FFCC00"/>
                </a:solidFill>
                <a:latin typeface="Arial" charset="0"/>
              </a:rPr>
              <a:t>(B2&gt;=60,"</a:t>
            </a:r>
            <a:r>
              <a:rPr kumimoji="0" lang="ja-JP" altLang="en-US" sz="4000" b="1">
                <a:solidFill>
                  <a:srgbClr val="FFCC00"/>
                </a:solidFill>
                <a:latin typeface="Arial" charset="0"/>
              </a:rPr>
              <a:t>可</a:t>
            </a:r>
            <a:r>
              <a:rPr kumimoji="0" lang="en-US" altLang="ja-JP" sz="4000" b="1">
                <a:solidFill>
                  <a:srgbClr val="FFCC00"/>
                </a:solidFill>
                <a:latin typeface="Arial" charset="0"/>
              </a:rPr>
              <a:t>","</a:t>
            </a:r>
            <a:r>
              <a:rPr kumimoji="0" lang="ja-JP" altLang="en-US" sz="4000" b="1">
                <a:solidFill>
                  <a:srgbClr val="FFCC00"/>
                </a:solidFill>
                <a:latin typeface="Arial" charset="0"/>
              </a:rPr>
              <a:t>不可</a:t>
            </a:r>
            <a:r>
              <a:rPr kumimoji="0" lang="en-US" altLang="ja-JP" sz="4000" b="1">
                <a:solidFill>
                  <a:srgbClr val="FFCC00"/>
                </a:solidFill>
                <a:latin typeface="Arial" charset="0"/>
              </a:rPr>
              <a:t>")</a:t>
            </a:r>
            <a:r>
              <a:rPr kumimoji="0" lang="en-US" altLang="ja-JP" sz="4000" b="1">
                <a:solidFill>
                  <a:srgbClr val="CCFF99"/>
                </a:solidFill>
                <a:latin typeface="Arial" charset="0"/>
              </a:rPr>
              <a:t>)</a:t>
            </a:r>
            <a:r>
              <a:rPr kumimoji="0" lang="en-US" altLang="ja-JP" sz="4000" b="1">
                <a:solidFill>
                  <a:srgbClr val="CCCCFF"/>
                </a:solidFill>
                <a:latin typeface="Arial" charset="0"/>
              </a:rPr>
              <a:t>)</a:t>
            </a:r>
            <a:r>
              <a:rPr kumimoji="0" lang="en-US" altLang="ja-JP" sz="4000" b="1">
                <a:solidFill>
                  <a:srgbClr val="FF66FF"/>
                </a:solidFill>
                <a:latin typeface="Arial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dirty="0">
                <a:solidFill>
                  <a:schemeClr val="tx2">
                    <a:satMod val="130000"/>
                  </a:schemeClr>
                </a:solidFill>
              </a:rPr>
              <a:t>VBA</a:t>
            </a:r>
            <a:r>
              <a:rPr lang="ja-JP" altLang="en-US" dirty="0">
                <a:solidFill>
                  <a:schemeClr val="tx2">
                    <a:satMod val="130000"/>
                  </a:schemeClr>
                </a:solidFill>
              </a:rPr>
              <a:t>では　</a:t>
            </a:r>
            <a:r>
              <a:rPr lang="en-US" altLang="ja-JP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ja-JP" altLang="en-US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～ </a:t>
            </a:r>
            <a:r>
              <a:rPr lang="en-US" altLang="ja-JP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Then </a:t>
            </a:r>
            <a:r>
              <a:rPr lang="ja-JP" altLang="en-US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～　</a:t>
            </a:r>
            <a:r>
              <a:rPr lang="en-US" altLang="ja-JP" dirty="0" err="1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ElseIf</a:t>
            </a:r>
            <a:endParaRPr lang="en-US" altLang="ja-JP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CE0F5B-FCCA-473E-9E2E-D83C17353795}" type="slidenum">
              <a:rPr lang="en-US" altLang="ja-JP"/>
              <a:pPr>
                <a:defRPr/>
              </a:pPr>
              <a:t>9</a:t>
            </a:fld>
            <a:endParaRPr lang="en-US" altLang="ja-JP"/>
          </a:p>
        </p:txBody>
      </p:sp>
      <p:sp>
        <p:nvSpPr>
          <p:cNvPr id="20484" name="AutoShape 3"/>
          <p:cNvSpPr>
            <a:spLocks noChangeArrowheads="1"/>
          </p:cNvSpPr>
          <p:nvPr/>
        </p:nvSpPr>
        <p:spPr bwMode="auto">
          <a:xfrm>
            <a:off x="1271588" y="1060450"/>
            <a:ext cx="2303462" cy="827088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3200"/>
              <a:t>論理式</a:t>
            </a:r>
            <a:r>
              <a:rPr lang="en-US" altLang="ja-JP" sz="3200"/>
              <a:t>1</a:t>
            </a:r>
          </a:p>
        </p:txBody>
      </p:sp>
      <p:sp>
        <p:nvSpPr>
          <p:cNvPr id="152580" name="Text Box 4"/>
          <p:cNvSpPr txBox="1">
            <a:spLocks noChangeArrowheads="1"/>
          </p:cNvSpPr>
          <p:nvPr/>
        </p:nvSpPr>
        <p:spPr bwMode="auto">
          <a:xfrm>
            <a:off x="5230813" y="1262063"/>
            <a:ext cx="1728787" cy="4572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ja-JP" altLang="en-US" sz="2400" b="1">
                <a:latin typeface="Arial" charset="0"/>
              </a:rPr>
              <a:t>動作１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971550" y="1844675"/>
            <a:ext cx="1811338" cy="457200"/>
            <a:chOff x="877" y="1645"/>
            <a:chExt cx="1141" cy="288"/>
          </a:xfrm>
        </p:grpSpPr>
        <p:sp>
          <p:nvSpPr>
            <p:cNvPr id="20503" name="Line 6"/>
            <p:cNvSpPr>
              <a:spLocks noChangeShapeType="1"/>
            </p:cNvSpPr>
            <p:nvPr/>
          </p:nvSpPr>
          <p:spPr bwMode="auto">
            <a:xfrm flipH="1">
              <a:off x="1791" y="1671"/>
              <a:ext cx="1" cy="246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ja-JP" altLang="en-US"/>
            </a:p>
          </p:txBody>
        </p:sp>
        <p:sp>
          <p:nvSpPr>
            <p:cNvPr id="20504" name="Text Box 7"/>
            <p:cNvSpPr txBox="1">
              <a:spLocks noChangeArrowheads="1"/>
            </p:cNvSpPr>
            <p:nvPr/>
          </p:nvSpPr>
          <p:spPr bwMode="auto">
            <a:xfrm>
              <a:off x="877" y="1645"/>
              <a:ext cx="114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ja-JP" altLang="en-US" sz="2400">
                  <a:solidFill>
                    <a:srgbClr val="FF0000"/>
                  </a:solidFill>
                </a:rPr>
                <a:t>偽の場合</a:t>
              </a:r>
            </a:p>
          </p:txBody>
        </p:sp>
      </p:grpSp>
      <p:sp>
        <p:nvSpPr>
          <p:cNvPr id="152584" name="Text Box 8"/>
          <p:cNvSpPr txBox="1">
            <a:spLocks noChangeArrowheads="1"/>
          </p:cNvSpPr>
          <p:nvPr/>
        </p:nvSpPr>
        <p:spPr bwMode="auto">
          <a:xfrm>
            <a:off x="5219700" y="2278063"/>
            <a:ext cx="1622425" cy="4572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ja-JP" altLang="en-US" sz="2400" b="1">
                <a:latin typeface="Arial" charset="0"/>
              </a:rPr>
              <a:t>動作２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575050" y="981075"/>
            <a:ext cx="1800225" cy="503238"/>
            <a:chOff x="2517" y="1101"/>
            <a:chExt cx="1134" cy="317"/>
          </a:xfrm>
        </p:grpSpPr>
        <p:sp>
          <p:nvSpPr>
            <p:cNvPr id="20501" name="Text Box 10"/>
            <p:cNvSpPr txBox="1">
              <a:spLocks noChangeArrowheads="1"/>
            </p:cNvSpPr>
            <p:nvPr/>
          </p:nvSpPr>
          <p:spPr bwMode="auto">
            <a:xfrm>
              <a:off x="2563" y="1101"/>
              <a:ext cx="10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ja-JP" altLang="en-US" sz="2400">
                  <a:solidFill>
                    <a:srgbClr val="0000FF"/>
                  </a:solidFill>
                </a:rPr>
                <a:t>真の場合</a:t>
              </a:r>
            </a:p>
          </p:txBody>
        </p:sp>
        <p:sp>
          <p:nvSpPr>
            <p:cNvPr id="20502" name="Line 11"/>
            <p:cNvSpPr>
              <a:spLocks noChangeShapeType="1"/>
            </p:cNvSpPr>
            <p:nvPr/>
          </p:nvSpPr>
          <p:spPr bwMode="auto">
            <a:xfrm>
              <a:off x="2517" y="1418"/>
              <a:ext cx="998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ja-JP" altLang="en-US"/>
            </a:p>
          </p:txBody>
        </p:sp>
      </p:grpSp>
      <p:sp>
        <p:nvSpPr>
          <p:cNvPr id="20489" name="Rectangle 12"/>
          <p:cNvSpPr>
            <a:spLocks noChangeArrowheads="1"/>
          </p:cNvSpPr>
          <p:nvPr/>
        </p:nvSpPr>
        <p:spPr bwMode="auto">
          <a:xfrm>
            <a:off x="4356100" y="2852738"/>
            <a:ext cx="4537075" cy="3933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2400"/>
              <a:t>   </a:t>
            </a:r>
            <a:r>
              <a:rPr lang="en-US" altLang="ja-JP" sz="2400">
                <a:solidFill>
                  <a:srgbClr val="FF0000"/>
                </a:solidFill>
              </a:rPr>
              <a:t>If </a:t>
            </a:r>
            <a:r>
              <a:rPr lang="en-US" altLang="ja-JP" sz="2400"/>
              <a:t>  </a:t>
            </a:r>
            <a:r>
              <a:rPr lang="ja-JP" altLang="en-US" sz="2400"/>
              <a:t>論理式</a:t>
            </a:r>
            <a:r>
              <a:rPr lang="en-US" altLang="ja-JP" sz="2400"/>
              <a:t>1</a:t>
            </a:r>
            <a:r>
              <a:rPr lang="ja-JP" altLang="en-US" sz="2400"/>
              <a:t>　</a:t>
            </a:r>
            <a:r>
              <a:rPr lang="en-US" altLang="ja-JP" sz="2400">
                <a:solidFill>
                  <a:srgbClr val="FF0000"/>
                </a:solidFill>
              </a:rPr>
              <a:t>Then</a:t>
            </a:r>
          </a:p>
          <a:p>
            <a:pPr eaLnBrk="1" hangingPunct="1"/>
            <a:endParaRPr lang="en-US" altLang="ja-JP" sz="2400"/>
          </a:p>
          <a:p>
            <a:pPr eaLnBrk="1" hangingPunct="1"/>
            <a:r>
              <a:rPr lang="en-US" altLang="ja-JP" sz="2400"/>
              <a:t>   </a:t>
            </a:r>
          </a:p>
          <a:p>
            <a:pPr eaLnBrk="1" hangingPunct="1"/>
            <a:r>
              <a:rPr lang="en-US" altLang="ja-JP" sz="2400"/>
              <a:t>   </a:t>
            </a:r>
            <a:r>
              <a:rPr lang="en-US" altLang="ja-JP" sz="2400">
                <a:solidFill>
                  <a:srgbClr val="FF0000"/>
                </a:solidFill>
              </a:rPr>
              <a:t>ElseIf  </a:t>
            </a:r>
            <a:r>
              <a:rPr lang="ja-JP" altLang="en-US" sz="2400"/>
              <a:t>論理式</a:t>
            </a:r>
            <a:r>
              <a:rPr lang="en-US" altLang="ja-JP" sz="2400"/>
              <a:t>2</a:t>
            </a:r>
            <a:r>
              <a:rPr lang="ja-JP" altLang="en-US" sz="2400"/>
              <a:t>　</a:t>
            </a:r>
            <a:r>
              <a:rPr lang="en-US" altLang="ja-JP" sz="2400">
                <a:solidFill>
                  <a:srgbClr val="FF0000"/>
                </a:solidFill>
              </a:rPr>
              <a:t>Then</a:t>
            </a:r>
          </a:p>
          <a:p>
            <a:pPr eaLnBrk="1" hangingPunct="1"/>
            <a:endParaRPr lang="en-US" altLang="ja-JP" sz="2400"/>
          </a:p>
          <a:p>
            <a:pPr eaLnBrk="1" hangingPunct="1"/>
            <a:endParaRPr lang="en-US" altLang="ja-JP" sz="2400"/>
          </a:p>
          <a:p>
            <a:pPr eaLnBrk="1" hangingPunct="1"/>
            <a:r>
              <a:rPr lang="en-US" altLang="ja-JP" sz="2400">
                <a:solidFill>
                  <a:srgbClr val="FF0000"/>
                </a:solidFill>
              </a:rPr>
              <a:t>   Else</a:t>
            </a:r>
          </a:p>
          <a:p>
            <a:pPr eaLnBrk="1" hangingPunct="1"/>
            <a:endParaRPr lang="en-US" altLang="ja-JP" sz="2400"/>
          </a:p>
          <a:p>
            <a:pPr eaLnBrk="1" hangingPunct="1"/>
            <a:endParaRPr lang="en-US" altLang="ja-JP" sz="2400"/>
          </a:p>
          <a:p>
            <a:pPr eaLnBrk="1" hangingPunct="1"/>
            <a:r>
              <a:rPr lang="en-US" altLang="ja-JP" sz="2400">
                <a:solidFill>
                  <a:srgbClr val="FF0000"/>
                </a:solidFill>
              </a:rPr>
              <a:t>   End  If</a:t>
            </a:r>
          </a:p>
        </p:txBody>
      </p:sp>
      <p:sp>
        <p:nvSpPr>
          <p:cNvPr id="20490" name="Rectangle 13"/>
          <p:cNvSpPr>
            <a:spLocks noChangeArrowheads="1"/>
          </p:cNvSpPr>
          <p:nvPr/>
        </p:nvSpPr>
        <p:spPr bwMode="auto">
          <a:xfrm>
            <a:off x="5075238" y="3573463"/>
            <a:ext cx="2016125" cy="431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2400"/>
              <a:t>動作１</a:t>
            </a:r>
          </a:p>
        </p:txBody>
      </p:sp>
      <p:sp>
        <p:nvSpPr>
          <p:cNvPr id="20491" name="Rectangle 14"/>
          <p:cNvSpPr>
            <a:spLocks noChangeArrowheads="1"/>
          </p:cNvSpPr>
          <p:nvPr/>
        </p:nvSpPr>
        <p:spPr bwMode="auto">
          <a:xfrm>
            <a:off x="5076825" y="4725988"/>
            <a:ext cx="2016125" cy="431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2400"/>
              <a:t>動作２</a:t>
            </a:r>
          </a:p>
        </p:txBody>
      </p:sp>
      <p:sp>
        <p:nvSpPr>
          <p:cNvPr id="152591" name="AutoShape 15"/>
          <p:cNvSpPr>
            <a:spLocks noChangeArrowheads="1"/>
          </p:cNvSpPr>
          <p:nvPr/>
        </p:nvSpPr>
        <p:spPr bwMode="auto">
          <a:xfrm>
            <a:off x="1271588" y="2236788"/>
            <a:ext cx="2303462" cy="827087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3200"/>
              <a:t>論理式</a:t>
            </a:r>
            <a:r>
              <a:rPr lang="en-US" altLang="ja-JP" sz="3200"/>
              <a:t>2</a:t>
            </a:r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981075" y="3028950"/>
            <a:ext cx="1811338" cy="457200"/>
            <a:chOff x="877" y="1645"/>
            <a:chExt cx="1141" cy="288"/>
          </a:xfrm>
        </p:grpSpPr>
        <p:sp>
          <p:nvSpPr>
            <p:cNvPr id="20499" name="Line 18"/>
            <p:cNvSpPr>
              <a:spLocks noChangeShapeType="1"/>
            </p:cNvSpPr>
            <p:nvPr/>
          </p:nvSpPr>
          <p:spPr bwMode="auto">
            <a:xfrm flipH="1">
              <a:off x="1791" y="1671"/>
              <a:ext cx="1" cy="246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ja-JP" altLang="en-US"/>
            </a:p>
          </p:txBody>
        </p:sp>
        <p:sp>
          <p:nvSpPr>
            <p:cNvPr id="20500" name="Text Box 19"/>
            <p:cNvSpPr txBox="1">
              <a:spLocks noChangeArrowheads="1"/>
            </p:cNvSpPr>
            <p:nvPr/>
          </p:nvSpPr>
          <p:spPr bwMode="auto">
            <a:xfrm>
              <a:off x="877" y="1645"/>
              <a:ext cx="114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ja-JP" altLang="en-US" sz="2400">
                  <a:solidFill>
                    <a:srgbClr val="FF0000"/>
                  </a:solidFill>
                </a:rPr>
                <a:t>偽の場合</a:t>
              </a:r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3544888" y="2144713"/>
            <a:ext cx="1800225" cy="503237"/>
            <a:chOff x="2517" y="1101"/>
            <a:chExt cx="1134" cy="317"/>
          </a:xfrm>
        </p:grpSpPr>
        <p:sp>
          <p:nvSpPr>
            <p:cNvPr id="20497" name="Text Box 21"/>
            <p:cNvSpPr txBox="1">
              <a:spLocks noChangeArrowheads="1"/>
            </p:cNvSpPr>
            <p:nvPr/>
          </p:nvSpPr>
          <p:spPr bwMode="auto">
            <a:xfrm>
              <a:off x="2563" y="1101"/>
              <a:ext cx="10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36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ja-JP" altLang="en-US" sz="2400">
                  <a:solidFill>
                    <a:srgbClr val="0000FF"/>
                  </a:solidFill>
                </a:rPr>
                <a:t>真の場合</a:t>
              </a:r>
            </a:p>
          </p:txBody>
        </p:sp>
        <p:sp>
          <p:nvSpPr>
            <p:cNvPr id="20498" name="Line 22"/>
            <p:cNvSpPr>
              <a:spLocks noChangeShapeType="1"/>
            </p:cNvSpPr>
            <p:nvPr/>
          </p:nvSpPr>
          <p:spPr bwMode="auto">
            <a:xfrm>
              <a:off x="2517" y="1418"/>
              <a:ext cx="998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ja-JP" altLang="en-US"/>
            </a:p>
          </p:txBody>
        </p:sp>
      </p:grpSp>
      <p:sp>
        <p:nvSpPr>
          <p:cNvPr id="152599" name="Text Box 23"/>
          <p:cNvSpPr txBox="1">
            <a:spLocks noChangeArrowheads="1"/>
          </p:cNvSpPr>
          <p:nvPr/>
        </p:nvSpPr>
        <p:spPr bwMode="auto">
          <a:xfrm>
            <a:off x="1619250" y="3533775"/>
            <a:ext cx="1622425" cy="4572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ja-JP" altLang="en-US" sz="2400" b="1">
                <a:latin typeface="Arial" charset="0"/>
              </a:rPr>
              <a:t>動作</a:t>
            </a:r>
            <a:r>
              <a:rPr lang="en-US" altLang="ja-JP" sz="2400" b="1">
                <a:latin typeface="Arial" charset="0"/>
              </a:rPr>
              <a:t>3</a:t>
            </a:r>
          </a:p>
        </p:txBody>
      </p:sp>
      <p:sp>
        <p:nvSpPr>
          <p:cNvPr id="20496" name="Rectangle 24"/>
          <p:cNvSpPr>
            <a:spLocks noChangeArrowheads="1"/>
          </p:cNvSpPr>
          <p:nvPr/>
        </p:nvSpPr>
        <p:spPr bwMode="auto">
          <a:xfrm>
            <a:off x="5076825" y="5734050"/>
            <a:ext cx="2016125" cy="431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2400"/>
              <a:t>動作</a:t>
            </a:r>
            <a:r>
              <a:rPr lang="en-US" altLang="ja-JP" sz="240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80" grpId="0" animBg="1"/>
      <p:bldP spid="152584" grpId="0" animBg="1"/>
      <p:bldP spid="152591" grpId="0" animBg="1"/>
      <p:bldP spid="15259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フレッシュ">
  <a:themeElements>
    <a:clrScheme name="シック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フレッシュ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フレッシュ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1515</TotalTime>
  <Words>478</Words>
  <Application>Microsoft Office PowerPoint</Application>
  <PresentationFormat>画面に合わせる (4:3)</PresentationFormat>
  <Paragraphs>241</Paragraphs>
  <Slides>13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3" baseType="lpstr">
      <vt:lpstr>Gill Sans MT</vt:lpstr>
      <vt:lpstr>HGｺﾞｼｯｸE</vt:lpstr>
      <vt:lpstr>ＭＳ Ｐゴシック</vt:lpstr>
      <vt:lpstr>ＭＳ Ｐ明朝</vt:lpstr>
      <vt:lpstr>Arial</vt:lpstr>
      <vt:lpstr>Times New Roman</vt:lpstr>
      <vt:lpstr>Verdana</vt:lpstr>
      <vt:lpstr>Wingdings</vt:lpstr>
      <vt:lpstr>Wingdings 2</vt:lpstr>
      <vt:lpstr>フレッシュ</vt:lpstr>
      <vt:lpstr>情報基礎A　第7週 プログラミング入門  VBAの基本文法2 データ型・If ～Then～Else </vt:lpstr>
      <vt:lpstr>エクセル関数のIf文</vt:lpstr>
      <vt:lpstr>エクセル関数のIf文</vt:lpstr>
      <vt:lpstr>VBAでは　If ～ Then ～　Else</vt:lpstr>
      <vt:lpstr>成績の合否判定プログラム</vt:lpstr>
      <vt:lpstr>成績の合否判定プログラム</vt:lpstr>
      <vt:lpstr>エクセル関数If文を使った計算</vt:lpstr>
      <vt:lpstr>成績の評価（エクセル関数If文を使った計算）</vt:lpstr>
      <vt:lpstr>VBAでは　If ～ Then ～　ElseIf</vt:lpstr>
      <vt:lpstr>PowerPoint プレゼンテーション</vt:lpstr>
      <vt:lpstr>If ～Then ～Else を使った入れ子構造のプログラム</vt:lpstr>
      <vt:lpstr>PowerPoint プレゼンテーション</vt:lpstr>
      <vt:lpstr> 課題：次のフローチャートに従ったプログラムを書いてください</vt:lpstr>
    </vt:vector>
  </TitlesOfParts>
  <Company>GSIS, Tohoku Univ.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VBAプログラミング</dc:title>
  <dc:creator>Tokuyama-Lab</dc:creator>
  <cp:lastModifiedBy>徳山豪</cp:lastModifiedBy>
  <cp:revision>82</cp:revision>
  <cp:lastPrinted>2015-06-05T08:25:49Z</cp:lastPrinted>
  <dcterms:created xsi:type="dcterms:W3CDTF">2007-06-17T15:05:59Z</dcterms:created>
  <dcterms:modified xsi:type="dcterms:W3CDTF">2015-06-05T08:30:20Z</dcterms:modified>
</cp:coreProperties>
</file>