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  <p:sldMasterId id="2147483729" r:id="rId2"/>
    <p:sldMasterId id="2147483753" r:id="rId3"/>
  </p:sldMasterIdLst>
  <p:notesMasterIdLst>
    <p:notesMasterId r:id="rId27"/>
  </p:notesMasterIdLst>
  <p:sldIdLst>
    <p:sldId id="256" r:id="rId4"/>
    <p:sldId id="261" r:id="rId5"/>
    <p:sldId id="262" r:id="rId6"/>
    <p:sldId id="286" r:id="rId7"/>
    <p:sldId id="275" r:id="rId8"/>
    <p:sldId id="276" r:id="rId9"/>
    <p:sldId id="274" r:id="rId10"/>
    <p:sldId id="279" r:id="rId11"/>
    <p:sldId id="280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0" r:id="rId22"/>
    <p:sldId id="301" r:id="rId23"/>
    <p:sldId id="302" r:id="rId24"/>
    <p:sldId id="303" r:id="rId25"/>
    <p:sldId id="304" r:id="rId2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FF9999"/>
    <a:srgbClr val="FF99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4" autoAdjust="0"/>
  </p:normalViewPr>
  <p:slideViewPr>
    <p:cSldViewPr>
      <p:cViewPr varScale="1">
        <p:scale>
          <a:sx n="61" d="100"/>
          <a:sy n="61" d="100"/>
        </p:scale>
        <p:origin x="-3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kumimoji="1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kumimoji="1"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1A45AD86-469B-4D5D-884F-3ECA43133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6439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4491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48230-AA7E-4ED9-AB2F-FF1D01833E85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3814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A9BC22-A4EA-417D-9AF2-215074B7A80B}" type="slidenum">
              <a:rPr lang="en-US" altLang="ja-JP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984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48230-AA7E-4ED9-AB2F-FF1D01833E85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8194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48230-AA7E-4ED9-AB2F-FF1D01833E85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3056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1741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43F219-5308-4556-AA91-7807FF263EA9}" type="slidenum">
              <a:rPr lang="en-US" altLang="ja-JP"/>
              <a:pPr/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844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3763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2993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6068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5701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6834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86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8205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45AD86-469B-4D5D-884F-3ECA4313310A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26DA4968-8051-4C9E-97FD-31EBD35C9E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186B7-170C-4EB2-A7B1-1BBD9C407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795A8-7927-435B-8F50-17A553B9C5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4B31F9-C1BC-4724-A0B7-0FC85E74F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6B39F-996F-4CFB-8240-C559E8DDBA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6CA34-2551-404B-84CE-5FF3455784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24C24-18ED-4DCF-AA51-B8B50B0816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26B7D-7A1D-4CAE-B067-D9088B9FB6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54DE6-D7D7-477F-93D1-E6D0FE6785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6391-EA15-4C2B-AA19-EB92A80720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58A1-9A7F-4A2C-9267-79B4753864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7FDA5-466E-4C17-AAF6-CA967DE846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E4748-AC48-4F3A-87C5-B955289807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2C8A6-7969-4ED8-9DF6-83141C9163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6781E-AD21-4EC1-BDCD-7D32553B46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5963" y="2492375"/>
            <a:ext cx="6183312" cy="2952750"/>
          </a:xfrm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rgbClr val="65C1FF"/>
                </a:solidFill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4785D-5D3A-48E6-BD61-A312657E55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D5324-EAA0-447F-A246-6FDCB104E6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D6E36-1509-487E-AF36-1F7DF8B437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9F501-8866-4967-8FA6-C61C776B4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A617D-3394-48E7-9863-210DDE4FB6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E42B1-4063-474E-B0E1-58B728048A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9459A-7BAC-4E14-953D-344863C2E5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08FDD-E897-4F51-91B0-CA0546AE91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B804C-4069-4A32-9183-73BF8DFEB6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7A634-D691-4F66-A880-1769FD2435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D044D-8790-4A1F-A657-66C00126F4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972D0-21E2-478E-BC18-2CF244135F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780F7-BF3E-42E0-A120-B02248677B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8DAE-EF7E-4F59-9750-7317E7214F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7ECF0-1961-4B5E-9BE5-81FFAF2332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C2FD-83CA-46D2-8E2B-58959BBE29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620C4-A166-4B03-8C58-3E2E5CEF86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CE83E-BC76-4085-8A9F-798A531700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E00B1-B08F-404A-B874-3A95995764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04B44894-4884-4364-9858-C1E88E43B6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524625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4F6C04B-977D-443F-B36A-A015A1282A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 smtClean="0"/>
            </a:lvl1pPr>
          </a:lstStyle>
          <a:p>
            <a:pPr>
              <a:defRPr/>
            </a:pPr>
            <a:fld id="{1DD9A288-5AA3-4312-84CF-E71CB64A54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0099FF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8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4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0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000">
          <a:solidFill>
            <a:schemeClr val="bg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000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000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000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Blip>
          <a:blip r:embed="rId15"/>
        </a:buBlip>
        <a:defRPr kumimoji="1" sz="2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4400" b="1" dirty="0" smtClean="0"/>
              <a:t>情報基礎</a:t>
            </a:r>
            <a:r>
              <a:rPr lang="en-US" altLang="ja-JP" sz="4400" b="1" dirty="0" smtClean="0"/>
              <a:t>A </a:t>
            </a:r>
            <a:r>
              <a:rPr lang="ja-JP" altLang="en-US" sz="4400" b="1" dirty="0" smtClean="0"/>
              <a:t>第</a:t>
            </a:r>
            <a:r>
              <a:rPr lang="ja-JP" altLang="en-US" sz="4400" b="1" dirty="0"/>
              <a:t>５</a:t>
            </a:r>
            <a:r>
              <a:rPr lang="ja-JP" altLang="en-US" sz="4400" b="1" dirty="0" smtClean="0"/>
              <a:t>週　</a:t>
            </a:r>
            <a:br>
              <a:rPr lang="ja-JP" altLang="en-US" sz="4400" b="1" dirty="0" smtClean="0"/>
            </a:br>
            <a:r>
              <a:rPr lang="ja-JP" altLang="en-US" sz="4400" b="1" dirty="0" smtClean="0"/>
              <a:t>表計算 </a:t>
            </a:r>
            <a:r>
              <a:rPr lang="en-US" altLang="ja-JP" sz="4400" b="1" dirty="0" smtClean="0"/>
              <a:t>2 </a:t>
            </a:r>
            <a:r>
              <a:rPr lang="ja-JP" altLang="en-US" sz="4400" b="1" dirty="0" smtClean="0"/>
              <a:t>　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781300"/>
            <a:ext cx="6183312" cy="2952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4000" b="1" dirty="0" smtClean="0"/>
              <a:t>徳山豪</a:t>
            </a:r>
            <a:endParaRPr lang="ja-JP" altLang="en-US" sz="4000" b="1" dirty="0" smtClean="0"/>
          </a:p>
          <a:p>
            <a:pPr eaLnBrk="1" hangingPunct="1">
              <a:lnSpc>
                <a:spcPct val="90000"/>
              </a:lnSpc>
            </a:pPr>
            <a:endParaRPr lang="en-US" altLang="ja-JP" b="1" smtClean="0"/>
          </a:p>
          <a:p>
            <a:pPr eaLnBrk="1" hangingPunct="1">
              <a:lnSpc>
                <a:spcPct val="90000"/>
              </a:lnSpc>
            </a:pPr>
            <a:r>
              <a:rPr lang="ja-JP" altLang="en-US" b="1" smtClean="0"/>
              <a:t>東北</a:t>
            </a:r>
            <a:r>
              <a:rPr lang="ja-JP" altLang="en-US" b="1" dirty="0" smtClean="0"/>
              <a:t>大学情報科学研究科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b="1" dirty="0" smtClean="0"/>
              <a:t>システム情報科学専攻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b="1" dirty="0" smtClean="0"/>
              <a:t>情報システム評価学分野</a:t>
            </a:r>
          </a:p>
        </p:txBody>
      </p:sp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FEA5EF-7AC5-413B-BAF6-4FACFBB60417}" type="slidenum">
              <a:rPr lang="en-US" altLang="ja-JP"/>
              <a:pPr/>
              <a:t>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>
            <a:spLocks noChangeArrowheads="1"/>
          </p:cNvSpPr>
          <p:nvPr/>
        </p:nvSpPr>
        <p:spPr bwMode="auto">
          <a:xfrm>
            <a:off x="92075" y="5429250"/>
            <a:ext cx="8929688" cy="1260475"/>
          </a:xfrm>
          <a:prstGeom prst="rect">
            <a:avLst/>
          </a:prstGeom>
          <a:solidFill>
            <a:srgbClr val="FFCCFF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=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ＩＦ（</a:t>
            </a:r>
            <a:r>
              <a:rPr kumimoji="1" lang="ja-JP" altLang="en-US" sz="1600" b="1" dirty="0"/>
              <a:t>論理式</a:t>
            </a:r>
            <a:r>
              <a:rPr kumimoji="1" lang="en-US" altLang="ja-JP" sz="1600" b="1" dirty="0"/>
              <a:t> </a:t>
            </a:r>
            <a:r>
              <a:rPr kumimoji="1" lang="en-US" altLang="ja-JP" sz="1600" b="1" dirty="0" smtClean="0"/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/>
              <a:t>,</a:t>
            </a:r>
            <a:r>
              <a:rPr kumimoji="1" lang="ja-JP" altLang="en-US" sz="1600" b="1" dirty="0"/>
              <a:t>　　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動作２</a:t>
            </a:r>
            <a:r>
              <a:rPr kumimoji="1" lang="ja-JP" altLang="en-US" sz="1600" b="1" dirty="0"/>
              <a:t>　　　　　　　　　　　　　　　　　　　　　　　　　　　　　　　　　　　　　　　　　　　　 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4" name="正方形/長方形 13"/>
          <p:cNvSpPr>
            <a:spLocks noChangeArrowheads="1"/>
          </p:cNvSpPr>
          <p:nvPr/>
        </p:nvSpPr>
        <p:spPr bwMode="auto">
          <a:xfrm>
            <a:off x="2017713" y="5562600"/>
            <a:ext cx="6643687" cy="98425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I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Ｆ（</a:t>
            </a:r>
            <a:r>
              <a:rPr kumimoji="1" lang="ja-JP" altLang="en-US" sz="1600" b="1" dirty="0" smtClean="0"/>
              <a:t>論理式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　　動作２　　　　　　　　　　　　　　　　　　　　　　　　　　　</a:t>
            </a:r>
            <a:r>
              <a:rPr kumimoji="1" lang="en-US" altLang="ja-JP" sz="1600" b="1" dirty="0">
                <a:solidFill>
                  <a:schemeClr val="bg2"/>
                </a:solidFill>
              </a:rPr>
              <a:t> </a:t>
            </a:r>
            <a:r>
              <a:rPr kumimoji="1" lang="ja-JP" altLang="en-US" sz="1600" b="1" dirty="0">
                <a:solidFill>
                  <a:schemeClr val="bg2"/>
                </a:solidFill>
              </a:rPr>
              <a:t>　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3" name="正方形/長方形 12"/>
          <p:cNvSpPr>
            <a:spLocks noChangeArrowheads="1"/>
          </p:cNvSpPr>
          <p:nvPr/>
        </p:nvSpPr>
        <p:spPr bwMode="auto">
          <a:xfrm>
            <a:off x="3803650" y="5761038"/>
            <a:ext cx="4578350" cy="571500"/>
          </a:xfrm>
          <a:prstGeom prst="rect">
            <a:avLst/>
          </a:prstGeom>
          <a:solidFill>
            <a:srgbClr val="99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I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Ｆ（</a:t>
            </a:r>
            <a:r>
              <a:rPr kumimoji="1" lang="ja-JP" altLang="en-US" sz="1600" b="1" dirty="0" smtClean="0"/>
              <a:t>論理式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　動作２　　　　　　　　　　　　　　</a:t>
            </a:r>
            <a:r>
              <a:rPr kumimoji="1" lang="en-US" altLang="ja-JP" sz="1600" b="1" dirty="0">
                <a:solidFill>
                  <a:schemeClr val="bg2"/>
                </a:solidFill>
              </a:rPr>
              <a:t> 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0" name="正方形/長方形 9"/>
          <p:cNvSpPr>
            <a:spLocks noChangeArrowheads="1"/>
          </p:cNvSpPr>
          <p:nvPr/>
        </p:nvSpPr>
        <p:spPr bwMode="auto">
          <a:xfrm>
            <a:off x="5653088" y="5888038"/>
            <a:ext cx="2508250" cy="357187"/>
          </a:xfrm>
          <a:prstGeom prst="rect">
            <a:avLst/>
          </a:prstGeom>
          <a:solidFill>
            <a:srgbClr val="FFC0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I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Ｆ（</a:t>
            </a:r>
            <a:r>
              <a:rPr kumimoji="1" lang="ja-JP" altLang="en-US" sz="1600" b="1" dirty="0" smtClean="0"/>
              <a:t>論理式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</a:t>
            </a:r>
            <a:r>
              <a:rPr kumimoji="1" lang="ja-JP" altLang="en-US" sz="1600" b="1" dirty="0"/>
              <a:t>２</a:t>
            </a:r>
            <a:r>
              <a:rPr kumimoji="1" lang="en-US" altLang="ja-JP" sz="1600" b="1" dirty="0">
                <a:solidFill>
                  <a:schemeClr val="bg2"/>
                </a:solidFill>
              </a:rPr>
              <a:t> 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  <a:p>
            <a:endParaRPr lang="ja-JP" altLang="en-US" sz="1600" b="1" dirty="0"/>
          </a:p>
        </p:txBody>
      </p:sp>
      <p:sp>
        <p:nvSpPr>
          <p:cNvPr id="44" name="Rectangle 2"/>
          <p:cNvSpPr>
            <a:spLocks noChangeArrowheads="1"/>
          </p:cNvSpPr>
          <p:nvPr/>
        </p:nvSpPr>
        <p:spPr bwMode="auto">
          <a:xfrm>
            <a:off x="1607974" y="89074"/>
            <a:ext cx="5988362" cy="5157787"/>
          </a:xfrm>
          <a:prstGeom prst="rect">
            <a:avLst/>
          </a:prstGeom>
          <a:solidFill>
            <a:srgbClr val="FFCCFF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750849" y="1025699"/>
            <a:ext cx="5659060" cy="403225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1895313" y="1960736"/>
            <a:ext cx="5329758" cy="2952750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2111212" y="2897361"/>
            <a:ext cx="4869895" cy="1871663"/>
          </a:xfrm>
          <a:prstGeom prst="rect">
            <a:avLst/>
          </a:prstGeom>
          <a:solidFill>
            <a:srgbClr val="FFCC66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2256518" y="203374"/>
            <a:ext cx="2303462" cy="6492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ja-JP" sz="4400">
                <a:latin typeface="Times New Roman" pitchFamily="18" charset="0"/>
              </a:rPr>
              <a:t>&gt;=90</a:t>
            </a: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6001430" y="131936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秀</a:t>
            </a:r>
          </a:p>
        </p:txBody>
      </p:sp>
      <p:grpSp>
        <p:nvGrpSpPr>
          <p:cNvPr id="50" name="Group 6"/>
          <p:cNvGrpSpPr>
            <a:grpSpLocks/>
          </p:cNvGrpSpPr>
          <p:nvPr/>
        </p:nvGrpSpPr>
        <p:grpSpPr bwMode="auto">
          <a:xfrm>
            <a:off x="4561568" y="44624"/>
            <a:ext cx="1223962" cy="519112"/>
            <a:chOff x="2971" y="1289"/>
            <a:chExt cx="771" cy="327"/>
          </a:xfrm>
        </p:grpSpPr>
        <p:sp>
          <p:nvSpPr>
            <p:cNvPr id="51" name="Text Box 7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52" name="Line 8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53" name="Group 9"/>
          <p:cNvGrpSpPr>
            <a:grpSpLocks/>
          </p:cNvGrpSpPr>
          <p:nvPr/>
        </p:nvGrpSpPr>
        <p:grpSpPr bwMode="auto">
          <a:xfrm>
            <a:off x="2256518" y="730424"/>
            <a:ext cx="2303462" cy="1077912"/>
            <a:chOff x="1519" y="1721"/>
            <a:chExt cx="1451" cy="679"/>
          </a:xfrm>
        </p:grpSpPr>
        <p:sp>
          <p:nvSpPr>
            <p:cNvPr id="54" name="Line 10"/>
            <p:cNvSpPr>
              <a:spLocks noChangeShapeType="1"/>
            </p:cNvSpPr>
            <p:nvPr/>
          </p:nvSpPr>
          <p:spPr bwMode="auto">
            <a:xfrm>
              <a:off x="2245" y="1797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55" name="Text Box 11"/>
            <p:cNvSpPr txBox="1">
              <a:spLocks noChangeArrowheads="1"/>
            </p:cNvSpPr>
            <p:nvPr/>
          </p:nvSpPr>
          <p:spPr bwMode="auto">
            <a:xfrm>
              <a:off x="1571" y="1721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56" name="AutoShape 12"/>
            <p:cNvSpPr>
              <a:spLocks noChangeArrowheads="1"/>
            </p:cNvSpPr>
            <p:nvPr/>
          </p:nvSpPr>
          <p:spPr bwMode="auto">
            <a:xfrm>
              <a:off x="1519" y="1991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&gt;=80</a:t>
              </a:r>
            </a:p>
          </p:txBody>
        </p:sp>
      </p:grpSp>
      <p:grpSp>
        <p:nvGrpSpPr>
          <p:cNvPr id="57" name="Group 13"/>
          <p:cNvGrpSpPr>
            <a:grpSpLocks/>
          </p:cNvGrpSpPr>
          <p:nvPr/>
        </p:nvGrpSpPr>
        <p:grpSpPr bwMode="auto">
          <a:xfrm>
            <a:off x="4561568" y="1000299"/>
            <a:ext cx="1223962" cy="519112"/>
            <a:chOff x="2971" y="1891"/>
            <a:chExt cx="771" cy="327"/>
          </a:xfrm>
        </p:grpSpPr>
        <p:sp>
          <p:nvSpPr>
            <p:cNvPr id="58" name="Text Box 14"/>
            <p:cNvSpPr txBox="1">
              <a:spLocks noChangeArrowheads="1"/>
            </p:cNvSpPr>
            <p:nvPr/>
          </p:nvSpPr>
          <p:spPr bwMode="auto">
            <a:xfrm>
              <a:off x="3016" y="1891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59" name="Line 15"/>
            <p:cNvSpPr>
              <a:spLocks noChangeShapeType="1"/>
            </p:cNvSpPr>
            <p:nvPr/>
          </p:nvSpPr>
          <p:spPr bwMode="auto">
            <a:xfrm>
              <a:off x="2971" y="2193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60" name="Group 16"/>
          <p:cNvGrpSpPr>
            <a:grpSpLocks/>
          </p:cNvGrpSpPr>
          <p:nvPr/>
        </p:nvGrpSpPr>
        <p:grpSpPr bwMode="auto">
          <a:xfrm>
            <a:off x="2256518" y="1741661"/>
            <a:ext cx="2303462" cy="982663"/>
            <a:chOff x="1519" y="2358"/>
            <a:chExt cx="1451" cy="619"/>
          </a:xfrm>
        </p:grpSpPr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2245" y="2399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62" name="Text Box 18"/>
            <p:cNvSpPr txBox="1">
              <a:spLocks noChangeArrowheads="1"/>
            </p:cNvSpPr>
            <p:nvPr/>
          </p:nvSpPr>
          <p:spPr bwMode="auto">
            <a:xfrm>
              <a:off x="1571" y="2358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63" name="AutoShape 19"/>
            <p:cNvSpPr>
              <a:spLocks noChangeArrowheads="1"/>
            </p:cNvSpPr>
            <p:nvPr/>
          </p:nvSpPr>
          <p:spPr bwMode="auto">
            <a:xfrm>
              <a:off x="1519" y="2568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&gt;=70</a:t>
              </a:r>
            </a:p>
          </p:txBody>
        </p:sp>
      </p:grpSp>
      <p:grpSp>
        <p:nvGrpSpPr>
          <p:cNvPr id="64" name="Group 20"/>
          <p:cNvGrpSpPr>
            <a:grpSpLocks/>
          </p:cNvGrpSpPr>
          <p:nvPr/>
        </p:nvGrpSpPr>
        <p:grpSpPr bwMode="auto">
          <a:xfrm>
            <a:off x="4561568" y="1951211"/>
            <a:ext cx="1223962" cy="519113"/>
            <a:chOff x="2971" y="2490"/>
            <a:chExt cx="771" cy="327"/>
          </a:xfrm>
        </p:grpSpPr>
        <p:sp>
          <p:nvSpPr>
            <p:cNvPr id="65" name="Text Box 21"/>
            <p:cNvSpPr txBox="1">
              <a:spLocks noChangeArrowheads="1"/>
            </p:cNvSpPr>
            <p:nvPr/>
          </p:nvSpPr>
          <p:spPr bwMode="auto">
            <a:xfrm>
              <a:off x="3016" y="2490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66" name="Line 22"/>
            <p:cNvSpPr>
              <a:spLocks noChangeShapeType="1"/>
            </p:cNvSpPr>
            <p:nvPr/>
          </p:nvSpPr>
          <p:spPr bwMode="auto">
            <a:xfrm>
              <a:off x="2971" y="2770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67" name="Group 23"/>
          <p:cNvGrpSpPr>
            <a:grpSpLocks/>
          </p:cNvGrpSpPr>
          <p:nvPr/>
        </p:nvGrpSpPr>
        <p:grpSpPr bwMode="auto">
          <a:xfrm>
            <a:off x="2256518" y="2602086"/>
            <a:ext cx="2303462" cy="1038225"/>
            <a:chOff x="1519" y="2900"/>
            <a:chExt cx="1451" cy="654"/>
          </a:xfrm>
        </p:grpSpPr>
        <p:sp>
          <p:nvSpPr>
            <p:cNvPr id="68" name="Line 24"/>
            <p:cNvSpPr>
              <a:spLocks noChangeShapeType="1"/>
            </p:cNvSpPr>
            <p:nvPr/>
          </p:nvSpPr>
          <p:spPr bwMode="auto">
            <a:xfrm>
              <a:off x="2245" y="2976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69" name="Text Box 25"/>
            <p:cNvSpPr txBox="1">
              <a:spLocks noChangeArrowheads="1"/>
            </p:cNvSpPr>
            <p:nvPr/>
          </p:nvSpPr>
          <p:spPr bwMode="auto">
            <a:xfrm>
              <a:off x="1571" y="2900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70" name="AutoShape 26"/>
            <p:cNvSpPr>
              <a:spLocks noChangeArrowheads="1"/>
            </p:cNvSpPr>
            <p:nvPr/>
          </p:nvSpPr>
          <p:spPr bwMode="auto">
            <a:xfrm>
              <a:off x="1519" y="3145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&gt;=60</a:t>
              </a:r>
            </a:p>
          </p:txBody>
        </p:sp>
      </p:grpSp>
      <p:grpSp>
        <p:nvGrpSpPr>
          <p:cNvPr id="71" name="Group 27"/>
          <p:cNvGrpSpPr>
            <a:grpSpLocks/>
          </p:cNvGrpSpPr>
          <p:nvPr/>
        </p:nvGrpSpPr>
        <p:grpSpPr bwMode="auto">
          <a:xfrm>
            <a:off x="4561568" y="2867199"/>
            <a:ext cx="1223962" cy="519112"/>
            <a:chOff x="2971" y="3067"/>
            <a:chExt cx="771" cy="327"/>
          </a:xfrm>
        </p:grpSpPr>
        <p:sp>
          <p:nvSpPr>
            <p:cNvPr id="72" name="Text Box 28"/>
            <p:cNvSpPr txBox="1">
              <a:spLocks noChangeArrowheads="1"/>
            </p:cNvSpPr>
            <p:nvPr/>
          </p:nvSpPr>
          <p:spPr bwMode="auto">
            <a:xfrm>
              <a:off x="3016" y="3067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73" name="Line 29"/>
            <p:cNvSpPr>
              <a:spLocks noChangeShapeType="1"/>
            </p:cNvSpPr>
            <p:nvPr/>
          </p:nvSpPr>
          <p:spPr bwMode="auto">
            <a:xfrm>
              <a:off x="2971" y="3347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74" name="Group 30"/>
          <p:cNvGrpSpPr>
            <a:grpSpLocks/>
          </p:cNvGrpSpPr>
          <p:nvPr/>
        </p:nvGrpSpPr>
        <p:grpSpPr bwMode="auto">
          <a:xfrm>
            <a:off x="2339068" y="3518074"/>
            <a:ext cx="1724025" cy="1143000"/>
            <a:chOff x="1571" y="3477"/>
            <a:chExt cx="1086" cy="720"/>
          </a:xfrm>
        </p:grpSpPr>
        <p:sp>
          <p:nvSpPr>
            <p:cNvPr id="75" name="Line 31"/>
            <p:cNvSpPr>
              <a:spLocks noChangeShapeType="1"/>
            </p:cNvSpPr>
            <p:nvPr/>
          </p:nvSpPr>
          <p:spPr bwMode="auto">
            <a:xfrm>
              <a:off x="2245" y="355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76" name="Text Box 32"/>
            <p:cNvSpPr txBox="1">
              <a:spLocks noChangeArrowheads="1"/>
            </p:cNvSpPr>
            <p:nvPr/>
          </p:nvSpPr>
          <p:spPr bwMode="auto">
            <a:xfrm>
              <a:off x="1571" y="3477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77" name="Text Box 33"/>
            <p:cNvSpPr txBox="1">
              <a:spLocks noChangeArrowheads="1"/>
            </p:cNvSpPr>
            <p:nvPr/>
          </p:nvSpPr>
          <p:spPr bwMode="auto">
            <a:xfrm>
              <a:off x="1840" y="3755"/>
              <a:ext cx="817" cy="44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ja-JP" altLang="en-US" sz="4000">
                  <a:latin typeface="Times New Roman" pitchFamily="18" charset="0"/>
                </a:rPr>
                <a:t>不可</a:t>
              </a:r>
            </a:p>
          </p:txBody>
        </p:sp>
      </p:grpSp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6001430" y="1097136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優</a:t>
            </a:r>
          </a:p>
        </p:txBody>
      </p:sp>
      <p:sp>
        <p:nvSpPr>
          <p:cNvPr id="79" name="Text Box 35"/>
          <p:cNvSpPr txBox="1">
            <a:spLocks noChangeArrowheads="1"/>
          </p:cNvSpPr>
          <p:nvPr/>
        </p:nvSpPr>
        <p:spPr bwMode="auto">
          <a:xfrm>
            <a:off x="6001430" y="2003599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良</a:t>
            </a:r>
          </a:p>
        </p:txBody>
      </p:sp>
      <p:sp>
        <p:nvSpPr>
          <p:cNvPr id="80" name="Text Box 36"/>
          <p:cNvSpPr txBox="1">
            <a:spLocks noChangeArrowheads="1"/>
          </p:cNvSpPr>
          <p:nvPr/>
        </p:nvSpPr>
        <p:spPr bwMode="auto">
          <a:xfrm>
            <a:off x="6001430" y="2968799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3" grpId="0" animBg="1"/>
      <p:bldP spid="10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78" grpId="0" animBg="1"/>
      <p:bldP spid="79" grpId="0" animBg="1"/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成績の評価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686800" cy="5040313"/>
          </a:xfrm>
        </p:spPr>
        <p:txBody>
          <a:bodyPr/>
          <a:lstStyle/>
          <a:p>
            <a:pPr eaLnBrk="1" hangingPunct="1"/>
            <a:r>
              <a:rPr lang="ja-JP" altLang="en-US" sz="2800" dirty="0" smtClean="0">
                <a:solidFill>
                  <a:schemeClr val="tx1"/>
                </a:solidFill>
              </a:rPr>
              <a:t>成績が</a:t>
            </a:r>
            <a:r>
              <a:rPr lang="en-US" altLang="ja-JP" sz="2800" dirty="0" smtClean="0">
                <a:solidFill>
                  <a:schemeClr val="tx1"/>
                </a:solidFill>
              </a:rPr>
              <a:t>90</a:t>
            </a:r>
            <a:r>
              <a:rPr lang="ja-JP" altLang="en-US" sz="2800" dirty="0" smtClean="0">
                <a:solidFill>
                  <a:schemeClr val="tx1"/>
                </a:solidFill>
              </a:rPr>
              <a:t>点以上なら“秀”、</a:t>
            </a:r>
            <a:r>
              <a:rPr lang="en-US" altLang="ja-JP" sz="2800" dirty="0" smtClean="0">
                <a:solidFill>
                  <a:schemeClr val="tx1"/>
                </a:solidFill>
              </a:rPr>
              <a:t>80</a:t>
            </a:r>
            <a:r>
              <a:rPr lang="ja-JP" altLang="en-US" sz="28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800" dirty="0" smtClean="0">
                <a:solidFill>
                  <a:schemeClr val="tx1"/>
                </a:solidFill>
              </a:rPr>
              <a:t>90</a:t>
            </a:r>
            <a:r>
              <a:rPr lang="ja-JP" altLang="en-US" sz="2800" dirty="0" smtClean="0">
                <a:solidFill>
                  <a:schemeClr val="tx1"/>
                </a:solidFill>
              </a:rPr>
              <a:t>点未満は“優”、</a:t>
            </a:r>
            <a:r>
              <a:rPr lang="en-US" altLang="ja-JP" sz="2800" dirty="0" smtClean="0">
                <a:solidFill>
                  <a:schemeClr val="tx1"/>
                </a:solidFill>
              </a:rPr>
              <a:t>70</a:t>
            </a:r>
            <a:r>
              <a:rPr lang="ja-JP" altLang="en-US" sz="28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800" dirty="0" smtClean="0">
                <a:solidFill>
                  <a:schemeClr val="tx1"/>
                </a:solidFill>
              </a:rPr>
              <a:t>80</a:t>
            </a:r>
            <a:r>
              <a:rPr lang="ja-JP" altLang="en-US" sz="2800" dirty="0" smtClean="0">
                <a:solidFill>
                  <a:schemeClr val="tx1"/>
                </a:solidFill>
              </a:rPr>
              <a:t>点未満は“良”、</a:t>
            </a:r>
            <a:r>
              <a:rPr lang="en-US" altLang="ja-JP" sz="2800" dirty="0" smtClean="0">
                <a:solidFill>
                  <a:schemeClr val="tx1"/>
                </a:solidFill>
              </a:rPr>
              <a:t>60</a:t>
            </a:r>
            <a:r>
              <a:rPr lang="ja-JP" altLang="en-US" sz="28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800" dirty="0" smtClean="0">
                <a:solidFill>
                  <a:schemeClr val="tx1"/>
                </a:solidFill>
              </a:rPr>
              <a:t>70</a:t>
            </a:r>
            <a:r>
              <a:rPr lang="ja-JP" altLang="en-US" sz="2800" dirty="0" smtClean="0">
                <a:solidFill>
                  <a:schemeClr val="tx1"/>
                </a:solidFill>
              </a:rPr>
              <a:t>点未満は“可”</a:t>
            </a:r>
            <a:r>
              <a:rPr lang="en-US" altLang="ja-JP" sz="2800" dirty="0" smtClean="0">
                <a:solidFill>
                  <a:schemeClr val="tx1"/>
                </a:solidFill>
              </a:rPr>
              <a:t>,</a:t>
            </a:r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</a:rPr>
              <a:t>60</a:t>
            </a:r>
            <a:r>
              <a:rPr lang="ja-JP" altLang="en-US" sz="2800" dirty="0" smtClean="0">
                <a:solidFill>
                  <a:schemeClr val="tx1"/>
                </a:solidFill>
              </a:rPr>
              <a:t>点未満は“不可”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</a:p>
        </p:txBody>
      </p:sp>
      <p:sp>
        <p:nvSpPr>
          <p:cNvPr id="112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DBFA79-E6BB-4816-8FB0-FDD405D2233A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357188" y="4500563"/>
            <a:ext cx="8497887" cy="2163762"/>
          </a:xfrm>
          <a:prstGeom prst="rect">
            <a:avLst/>
          </a:prstGeom>
          <a:solidFill>
            <a:srgbClr val="0033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sz="4000" b="1" dirty="0">
                <a:solidFill>
                  <a:srgbClr val="FF66FF"/>
                </a:solidFill>
              </a:rPr>
              <a:t>=</a:t>
            </a:r>
            <a:r>
              <a:rPr lang="ja-JP" altLang="en-US" sz="4000" b="1" dirty="0">
                <a:solidFill>
                  <a:srgbClr val="FF66FF"/>
                </a:solidFill>
              </a:rPr>
              <a:t>ＩＦ</a:t>
            </a:r>
            <a:r>
              <a:rPr lang="en-US" altLang="ja-JP" sz="4000" b="1" dirty="0">
                <a:solidFill>
                  <a:srgbClr val="FF66FF"/>
                </a:solidFill>
              </a:rPr>
              <a:t>(B2&gt;=</a:t>
            </a:r>
            <a:r>
              <a:rPr lang="en-US" altLang="ja-JP" sz="4000" b="1" dirty="0" smtClean="0">
                <a:solidFill>
                  <a:srgbClr val="FF66FF"/>
                </a:solidFill>
              </a:rPr>
              <a:t>90,</a:t>
            </a:r>
            <a:r>
              <a:rPr lang="en-US" altLang="ja-JP" sz="4000" b="1" dirty="0" smtClean="0">
                <a:solidFill>
                  <a:srgbClr val="FF66FF"/>
                </a:solidFill>
                <a:latin typeface="ＭＳ Ｐゴシック" pitchFamily="50" charset="-128"/>
              </a:rPr>
              <a:t> </a:t>
            </a:r>
            <a:r>
              <a:rPr lang="en-US" altLang="ja-JP" sz="4000" b="1" dirty="0">
                <a:solidFill>
                  <a:srgbClr val="FF66FF"/>
                </a:solidFill>
                <a:latin typeface="ＭＳ Ｐゴシック" pitchFamily="50" charset="-128"/>
              </a:rPr>
              <a:t>"</a:t>
            </a:r>
            <a:r>
              <a:rPr lang="ja-JP" altLang="en-US" sz="4000" b="1" dirty="0">
                <a:solidFill>
                  <a:srgbClr val="FF66FF"/>
                </a:solidFill>
              </a:rPr>
              <a:t>秀</a:t>
            </a:r>
            <a:r>
              <a:rPr lang="en-US" altLang="ja-JP" sz="4000" b="1" dirty="0" smtClean="0">
                <a:solidFill>
                  <a:srgbClr val="FF66FF"/>
                </a:solidFill>
                <a:latin typeface="ＭＳ Ｐゴシック" pitchFamily="50" charset="-128"/>
              </a:rPr>
              <a:t>"</a:t>
            </a:r>
            <a:r>
              <a:rPr lang="en-US" altLang="ja-JP" sz="4000" b="1" dirty="0" smtClean="0">
                <a:solidFill>
                  <a:srgbClr val="FF66FF"/>
                </a:solidFill>
              </a:rPr>
              <a:t>,</a:t>
            </a:r>
            <a:r>
              <a:rPr lang="ja-JP" altLang="en-US" sz="4000" b="1" dirty="0" smtClean="0">
                <a:solidFill>
                  <a:srgbClr val="CCCCFF"/>
                </a:solidFill>
              </a:rPr>
              <a:t>ＩＦ</a:t>
            </a:r>
            <a:r>
              <a:rPr lang="en-US" altLang="ja-JP" sz="4000" b="1" dirty="0">
                <a:solidFill>
                  <a:srgbClr val="CCCCFF"/>
                </a:solidFill>
              </a:rPr>
              <a:t>(B2&gt;=</a:t>
            </a:r>
            <a:r>
              <a:rPr lang="en-US" altLang="ja-JP" sz="4000" b="1" dirty="0" smtClean="0">
                <a:solidFill>
                  <a:srgbClr val="CCCCFF"/>
                </a:solidFill>
              </a:rPr>
              <a:t>80,</a:t>
            </a:r>
            <a:r>
              <a:rPr lang="en-US" altLang="ja-JP" sz="4000" b="1" dirty="0" smtClean="0">
                <a:solidFill>
                  <a:srgbClr val="CCCCFF"/>
                </a:solidFill>
                <a:latin typeface="ＭＳ Ｐゴシック" pitchFamily="50" charset="-128"/>
              </a:rPr>
              <a:t> </a:t>
            </a:r>
            <a:r>
              <a:rPr lang="en-US" altLang="ja-JP" sz="4000" b="1" dirty="0">
                <a:solidFill>
                  <a:srgbClr val="CCCCFF"/>
                </a:solidFill>
                <a:latin typeface="ＭＳ Ｐゴシック" pitchFamily="50" charset="-128"/>
              </a:rPr>
              <a:t>"</a:t>
            </a:r>
            <a:r>
              <a:rPr lang="ja-JP" altLang="en-US" sz="4000" b="1" dirty="0">
                <a:solidFill>
                  <a:srgbClr val="CCCCFF"/>
                </a:solidFill>
              </a:rPr>
              <a:t>優</a:t>
            </a:r>
            <a:r>
              <a:rPr lang="en-US" altLang="ja-JP" sz="4000" b="1" dirty="0" smtClean="0">
                <a:solidFill>
                  <a:srgbClr val="CCCCFF"/>
                </a:solidFill>
                <a:latin typeface="ＭＳ Ｐゴシック" pitchFamily="50" charset="-128"/>
              </a:rPr>
              <a:t>"</a:t>
            </a:r>
            <a:r>
              <a:rPr lang="en-US" altLang="ja-JP" sz="4000" b="1" dirty="0" smtClean="0">
                <a:solidFill>
                  <a:srgbClr val="CCCCFF"/>
                </a:solidFill>
              </a:rPr>
              <a:t>,</a:t>
            </a:r>
            <a:endParaRPr lang="en-US" altLang="ja-JP" sz="4000" b="1" dirty="0">
              <a:solidFill>
                <a:srgbClr val="CCCCFF"/>
              </a:solidFill>
            </a:endParaRPr>
          </a:p>
          <a:p>
            <a:pPr algn="ctr"/>
            <a:r>
              <a:rPr lang="ja-JP" altLang="en-US" sz="4000" b="1" dirty="0">
                <a:solidFill>
                  <a:srgbClr val="CCFF99"/>
                </a:solidFill>
              </a:rPr>
              <a:t>ＩＦ</a:t>
            </a:r>
            <a:r>
              <a:rPr lang="en-US" altLang="ja-JP" sz="4000" b="1" dirty="0">
                <a:solidFill>
                  <a:srgbClr val="CCFF99"/>
                </a:solidFill>
              </a:rPr>
              <a:t>(B2&gt;=</a:t>
            </a:r>
            <a:r>
              <a:rPr lang="en-US" altLang="ja-JP" sz="4000" b="1" dirty="0" smtClean="0">
                <a:solidFill>
                  <a:srgbClr val="CCFF99"/>
                </a:solidFill>
              </a:rPr>
              <a:t>70,</a:t>
            </a:r>
            <a:r>
              <a:rPr lang="en-US" altLang="ja-JP" sz="4000" b="1" dirty="0" smtClean="0">
                <a:solidFill>
                  <a:srgbClr val="CCFF99"/>
                </a:solidFill>
                <a:latin typeface="ＭＳ Ｐゴシック" pitchFamily="50" charset="-128"/>
              </a:rPr>
              <a:t>"</a:t>
            </a:r>
            <a:r>
              <a:rPr lang="ja-JP" altLang="en-US" sz="4000" b="1" dirty="0">
                <a:solidFill>
                  <a:srgbClr val="CCFF99"/>
                </a:solidFill>
              </a:rPr>
              <a:t>良</a:t>
            </a:r>
            <a:r>
              <a:rPr lang="en-US" altLang="ja-JP" sz="4000" b="1" dirty="0" smtClean="0">
                <a:solidFill>
                  <a:srgbClr val="CCFF99"/>
                </a:solidFill>
                <a:latin typeface="ＭＳ Ｐゴシック" pitchFamily="50" charset="-128"/>
              </a:rPr>
              <a:t>"</a:t>
            </a:r>
            <a:r>
              <a:rPr lang="en-US" altLang="ja-JP" sz="4000" b="1" dirty="0" smtClean="0">
                <a:solidFill>
                  <a:srgbClr val="CCFF99"/>
                </a:solidFill>
              </a:rPr>
              <a:t>,</a:t>
            </a:r>
            <a:endParaRPr lang="en-US" altLang="ja-JP" sz="4000" b="1" dirty="0">
              <a:solidFill>
                <a:srgbClr val="CCFF99"/>
              </a:solidFill>
            </a:endParaRPr>
          </a:p>
          <a:p>
            <a:pPr algn="ctr"/>
            <a:r>
              <a:rPr lang="ja-JP" altLang="en-US" sz="4000" b="1" dirty="0">
                <a:solidFill>
                  <a:srgbClr val="FFCC00"/>
                </a:solidFill>
              </a:rPr>
              <a:t>ＩＦ</a:t>
            </a:r>
            <a:r>
              <a:rPr lang="en-US" altLang="ja-JP" sz="4000" b="1" dirty="0">
                <a:solidFill>
                  <a:srgbClr val="FFCC00"/>
                </a:solidFill>
              </a:rPr>
              <a:t>(B2&gt;=</a:t>
            </a:r>
            <a:r>
              <a:rPr lang="en-US" altLang="ja-JP" sz="4000" b="1" dirty="0" smtClean="0">
                <a:solidFill>
                  <a:srgbClr val="FFCC00"/>
                </a:solidFill>
              </a:rPr>
              <a:t>60, </a:t>
            </a:r>
            <a:r>
              <a:rPr lang="en-US" altLang="ja-JP" sz="4000" b="1" dirty="0">
                <a:solidFill>
                  <a:srgbClr val="FFCC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ja-JP" altLang="en-US" sz="4000" b="1" dirty="0">
                <a:solidFill>
                  <a:srgbClr val="FFCC00"/>
                </a:solidFill>
                <a:latin typeface="ＭＳ ゴシック" pitchFamily="49" charset="-128"/>
                <a:ea typeface="ＭＳ ゴシック" pitchFamily="49" charset="-128"/>
              </a:rPr>
              <a:t>可</a:t>
            </a:r>
            <a:r>
              <a:rPr lang="en-US" altLang="ja-JP" sz="4000" b="1" dirty="0" smtClean="0">
                <a:solidFill>
                  <a:srgbClr val="FFCC00"/>
                </a:solidFill>
                <a:latin typeface="ＭＳ ゴシック" pitchFamily="49" charset="-128"/>
                <a:ea typeface="ＭＳ ゴシック" pitchFamily="49" charset="-128"/>
              </a:rPr>
              <a:t>","</a:t>
            </a:r>
            <a:r>
              <a:rPr lang="ja-JP" altLang="en-US" sz="4000" b="1" dirty="0">
                <a:solidFill>
                  <a:srgbClr val="FFCC00"/>
                </a:solidFill>
                <a:latin typeface="ＭＳ ゴシック" pitchFamily="49" charset="-128"/>
                <a:ea typeface="ＭＳ ゴシック" pitchFamily="49" charset="-128"/>
              </a:rPr>
              <a:t>不可</a:t>
            </a:r>
            <a:r>
              <a:rPr lang="en-US" altLang="ja-JP" sz="4000" b="1" dirty="0">
                <a:solidFill>
                  <a:srgbClr val="FFCC00"/>
                </a:solidFill>
                <a:latin typeface="ＭＳ ゴシック" pitchFamily="49" charset="-128"/>
                <a:ea typeface="ＭＳ ゴシック" pitchFamily="49" charset="-128"/>
              </a:rPr>
              <a:t>"</a:t>
            </a:r>
            <a:r>
              <a:rPr lang="en-US" altLang="ja-JP" sz="4000" b="1" dirty="0">
                <a:solidFill>
                  <a:srgbClr val="FFCC00"/>
                </a:solidFill>
              </a:rPr>
              <a:t>)</a:t>
            </a:r>
            <a:r>
              <a:rPr lang="en-US" altLang="ja-JP" sz="4000" b="1" dirty="0">
                <a:solidFill>
                  <a:srgbClr val="CCFF99"/>
                </a:solidFill>
              </a:rPr>
              <a:t>)</a:t>
            </a:r>
            <a:r>
              <a:rPr lang="en-US" altLang="ja-JP" sz="4000" b="1" dirty="0">
                <a:solidFill>
                  <a:srgbClr val="CCCCFF"/>
                </a:solidFill>
              </a:rPr>
              <a:t>)</a:t>
            </a:r>
            <a:r>
              <a:rPr lang="en-US" altLang="ja-JP" sz="4000" b="1" dirty="0">
                <a:solidFill>
                  <a:srgbClr val="FF66FF"/>
                </a:solidFill>
              </a:rPr>
              <a:t>)</a:t>
            </a:r>
          </a:p>
        </p:txBody>
      </p:sp>
      <p:sp>
        <p:nvSpPr>
          <p:cNvPr id="6" name="正方形/長方形 5"/>
          <p:cNvSpPr>
            <a:spLocks noChangeArrowheads="1"/>
          </p:cNvSpPr>
          <p:nvPr/>
        </p:nvSpPr>
        <p:spPr bwMode="auto">
          <a:xfrm>
            <a:off x="107950" y="2571750"/>
            <a:ext cx="8929688" cy="1554163"/>
          </a:xfrm>
          <a:prstGeom prst="rect">
            <a:avLst/>
          </a:prstGeom>
          <a:solidFill>
            <a:srgbClr val="FFCCFF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=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ＩＦ（</a:t>
            </a:r>
            <a:r>
              <a:rPr kumimoji="1" lang="ja-JP" altLang="en-US" sz="1600" b="1" dirty="0"/>
              <a:t>論理式</a:t>
            </a:r>
            <a:r>
              <a:rPr kumimoji="1" lang="en-US" altLang="ja-JP" sz="1600" b="1" dirty="0"/>
              <a:t> </a:t>
            </a:r>
            <a:r>
              <a:rPr kumimoji="1" lang="en-US" altLang="ja-JP" sz="1600" b="1" dirty="0" smtClean="0"/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/>
              <a:t>,</a:t>
            </a:r>
            <a:r>
              <a:rPr kumimoji="1" lang="ja-JP" altLang="en-US" sz="1600" b="1" dirty="0"/>
              <a:t>　　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動作２</a:t>
            </a:r>
            <a:r>
              <a:rPr kumimoji="1" lang="ja-JP" altLang="en-US" sz="1600" b="1" dirty="0"/>
              <a:t>　　　　　　　　　　　　　　　　　　　　　　　　　　　　　　　　　　　　　　　　　　　　 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2033588" y="2786063"/>
            <a:ext cx="6643687" cy="114300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I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Ｆ（</a:t>
            </a:r>
            <a:r>
              <a:rPr kumimoji="1" lang="ja-JP" altLang="en-US" sz="1600" b="1" dirty="0" smtClean="0"/>
              <a:t>論理式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　　動作２　　　　　　　　　　　　　　　　　　　　　　　　　　　</a:t>
            </a:r>
            <a:r>
              <a:rPr kumimoji="1" lang="en-US" altLang="ja-JP" sz="1600" b="1" dirty="0">
                <a:solidFill>
                  <a:schemeClr val="bg2"/>
                </a:solidFill>
              </a:rPr>
              <a:t> </a:t>
            </a:r>
            <a:r>
              <a:rPr kumimoji="1" lang="ja-JP" altLang="en-US" sz="1600" b="1" dirty="0">
                <a:solidFill>
                  <a:schemeClr val="bg2"/>
                </a:solidFill>
              </a:rPr>
              <a:t>　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3819525" y="3071813"/>
            <a:ext cx="4579938" cy="571500"/>
          </a:xfrm>
          <a:prstGeom prst="rect">
            <a:avLst/>
          </a:prstGeom>
          <a:solidFill>
            <a:srgbClr val="99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I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Ｆ（</a:t>
            </a:r>
            <a:r>
              <a:rPr kumimoji="1" lang="ja-JP" altLang="en-US" sz="1600" b="1" dirty="0" smtClean="0"/>
              <a:t>論理式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　動作２　　　　　　　　　　　　　　</a:t>
            </a:r>
            <a:r>
              <a:rPr kumimoji="1" lang="en-US" altLang="ja-JP" sz="1600" b="1" dirty="0">
                <a:solidFill>
                  <a:schemeClr val="bg2"/>
                </a:solidFill>
              </a:rPr>
              <a:t> 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9" name="正方形/長方形 8"/>
          <p:cNvSpPr>
            <a:spLocks noChangeArrowheads="1"/>
          </p:cNvSpPr>
          <p:nvPr/>
        </p:nvSpPr>
        <p:spPr bwMode="auto">
          <a:xfrm>
            <a:off x="5668963" y="3184525"/>
            <a:ext cx="2508250" cy="357188"/>
          </a:xfrm>
          <a:prstGeom prst="rect">
            <a:avLst/>
          </a:prstGeom>
          <a:solidFill>
            <a:srgbClr val="FFC00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r>
              <a:rPr kumimoji="1" lang="en-US" altLang="ja-JP" sz="1600" b="1" dirty="0">
                <a:solidFill>
                  <a:srgbClr val="FF0000"/>
                </a:solidFill>
              </a:rPr>
              <a:t>I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Ｆ（</a:t>
            </a:r>
            <a:r>
              <a:rPr kumimoji="1" lang="ja-JP" altLang="en-US" sz="1600" b="1" dirty="0" smtClean="0"/>
              <a:t>論理式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動作１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1600" b="1" dirty="0" smtClean="0"/>
              <a:t>動作</a:t>
            </a:r>
            <a:r>
              <a:rPr kumimoji="1" lang="ja-JP" altLang="en-US" sz="1600" b="1" dirty="0"/>
              <a:t>２</a:t>
            </a:r>
            <a:r>
              <a:rPr kumimoji="1" lang="en-US" altLang="ja-JP" sz="1600" b="1" dirty="0">
                <a:solidFill>
                  <a:schemeClr val="bg2"/>
                </a:solidFill>
              </a:rPr>
              <a:t> 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）</a:t>
            </a:r>
          </a:p>
          <a:p>
            <a:endParaRPr lang="ja-JP" alt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994" y="1907658"/>
            <a:ext cx="4507979" cy="407521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演習</a:t>
            </a:r>
            <a:r>
              <a:rPr lang="en-US" altLang="ja-JP" dirty="0" smtClean="0"/>
              <a:t>1</a:t>
            </a:r>
            <a:r>
              <a:rPr lang="ja-JP" altLang="en-US" dirty="0" smtClean="0"/>
              <a:t>：簡単なプログラム（成績判定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</a:p>
        </p:txBody>
      </p:sp>
      <p:sp>
        <p:nvSpPr>
          <p:cNvPr id="1229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DC1B3-42CF-499F-90AD-41A47DBDA5AB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65784" y="1802421"/>
            <a:ext cx="4645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Blip>
                <a:blip r:embed="rId4"/>
              </a:buBlip>
              <a:defRPr/>
            </a:pPr>
            <a:r>
              <a:rPr kumimoji="1" lang="en-US" altLang="ja-JP" sz="2800" kern="0" dirty="0">
                <a:latin typeface="+mn-lt"/>
                <a:ea typeface="+mn-ea"/>
              </a:rPr>
              <a:t>Data1.xls</a:t>
            </a:r>
            <a:r>
              <a:rPr kumimoji="1" lang="ja-JP" altLang="en-US" sz="2800" kern="0" dirty="0">
                <a:latin typeface="+mn-lt"/>
                <a:ea typeface="+mn-ea"/>
              </a:rPr>
              <a:t>ファイルの</a:t>
            </a:r>
            <a:r>
              <a:rPr kumimoji="1" lang="ja-JP" altLang="en-US" sz="2800" kern="0" dirty="0" smtClean="0">
                <a:latin typeface="+mn-lt"/>
                <a:ea typeface="+mn-ea"/>
              </a:rPr>
              <a:t>“</a:t>
            </a:r>
            <a:r>
              <a:rPr lang="ja-JP" altLang="en-US" sz="2800" dirty="0"/>
              <a:t>関数による</a:t>
            </a:r>
            <a:r>
              <a:rPr lang="ja-JP" altLang="en-US" sz="2800" dirty="0" smtClean="0"/>
              <a:t>計算</a:t>
            </a:r>
            <a:r>
              <a:rPr kumimoji="1" lang="ja-JP" altLang="en-US" sz="2800" kern="0" dirty="0" smtClean="0">
                <a:latin typeface="+mn-lt"/>
                <a:ea typeface="+mn-ea"/>
              </a:rPr>
              <a:t>”</a:t>
            </a:r>
            <a:r>
              <a:rPr kumimoji="1" lang="ja-JP" altLang="en-US" sz="2800" kern="0" dirty="0">
                <a:latin typeface="+mn-lt"/>
                <a:ea typeface="+mn-ea"/>
              </a:rPr>
              <a:t>シート</a:t>
            </a:r>
            <a:r>
              <a:rPr kumimoji="1" lang="ja-JP" altLang="en-US" sz="2800" kern="0" dirty="0" smtClean="0">
                <a:latin typeface="+mn-lt"/>
                <a:ea typeface="+mn-ea"/>
              </a:rPr>
              <a:t>の</a:t>
            </a:r>
            <a:r>
              <a:rPr kumimoji="1" lang="en-US" altLang="ja-JP" sz="2800" kern="0" dirty="0" smtClean="0">
                <a:latin typeface="+mn-lt"/>
                <a:ea typeface="+mn-ea"/>
              </a:rPr>
              <a:t>3</a:t>
            </a:r>
            <a:r>
              <a:rPr kumimoji="1" lang="ja-JP" altLang="en-US" sz="2800" kern="0" dirty="0" smtClean="0">
                <a:latin typeface="+mn-lt"/>
                <a:ea typeface="+mn-ea"/>
              </a:rPr>
              <a:t>科目</a:t>
            </a:r>
            <a:r>
              <a:rPr kumimoji="1" lang="ja-JP" altLang="en-US" sz="2800" kern="0" dirty="0">
                <a:latin typeface="+mn-lt"/>
                <a:ea typeface="+mn-ea"/>
              </a:rPr>
              <a:t>の成績評価をして下さい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Blip>
                <a:blip r:embed="rId4"/>
              </a:buBlip>
              <a:defRPr/>
            </a:pPr>
            <a:r>
              <a:rPr kumimoji="1" lang="ja-JP" altLang="en-US" sz="2800" kern="0" dirty="0">
                <a:latin typeface="+mn-lt"/>
                <a:ea typeface="+mn-ea"/>
              </a:rPr>
              <a:t>準備：項目</a:t>
            </a:r>
            <a:r>
              <a:rPr kumimoji="1" lang="ja-JP" altLang="en-US" sz="2800" kern="0" dirty="0" smtClean="0">
                <a:latin typeface="+mn-lt"/>
                <a:ea typeface="+mn-ea"/>
              </a:rPr>
              <a:t>追加</a:t>
            </a:r>
            <a:endParaRPr kumimoji="1" lang="en-US" altLang="ja-JP" sz="2800" kern="0" dirty="0" smtClean="0">
              <a:latin typeface="+mn-lt"/>
              <a:ea typeface="+mn-ea"/>
            </a:endParaRPr>
          </a:p>
          <a:p>
            <a:pPr marL="1200150" lvl="2" indent="-285750">
              <a:lnSpc>
                <a:spcPct val="90000"/>
              </a:lnSpc>
              <a:spcBef>
                <a:spcPct val="20000"/>
              </a:spcBef>
              <a:buFont typeface="Arial" charset="0"/>
              <a:buBlip>
                <a:blip r:embed="rId4"/>
              </a:buBlip>
              <a:defRPr/>
            </a:pPr>
            <a:r>
              <a:rPr kumimoji="1" lang="en-US" altLang="ja-JP" sz="2400" kern="0" dirty="0">
                <a:latin typeface="+mn-lt"/>
                <a:ea typeface="+mn-ea"/>
              </a:rPr>
              <a:t>3</a:t>
            </a:r>
            <a:r>
              <a:rPr kumimoji="1" lang="ja-JP" altLang="en-US" sz="2400" kern="0" dirty="0">
                <a:latin typeface="+mn-lt"/>
                <a:ea typeface="+mn-ea"/>
              </a:rPr>
              <a:t>列を追加</a:t>
            </a:r>
            <a:r>
              <a:rPr kumimoji="1" lang="ja-JP" altLang="en-US" sz="2400" kern="0" dirty="0" smtClean="0">
                <a:latin typeface="+mn-lt"/>
                <a:ea typeface="+mn-ea"/>
              </a:rPr>
              <a:t>する</a:t>
            </a:r>
            <a:endParaRPr kumimoji="1" lang="ja-JP" altLang="en-US" sz="2400" kern="0" dirty="0">
              <a:latin typeface="+mn-lt"/>
              <a:ea typeface="+mn-ea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Blip>
                <a:blip r:embed="rId4"/>
              </a:buBlip>
              <a:defRPr/>
            </a:pPr>
            <a:r>
              <a:rPr kumimoji="1" lang="en-US" altLang="ja-JP" sz="2400" kern="0" dirty="0">
                <a:latin typeface="+mn-lt"/>
                <a:ea typeface="+mn-ea"/>
              </a:rPr>
              <a:t>E1:</a:t>
            </a:r>
            <a:r>
              <a:rPr kumimoji="1" lang="ja-JP" altLang="en-US" sz="2400" kern="0" dirty="0">
                <a:latin typeface="+mn-lt"/>
                <a:ea typeface="+mn-ea"/>
              </a:rPr>
              <a:t>国語，</a:t>
            </a:r>
            <a:r>
              <a:rPr kumimoji="1" lang="en-US" altLang="ja-JP" sz="2400" kern="0" dirty="0">
                <a:latin typeface="+mn-lt"/>
                <a:ea typeface="+mn-ea"/>
              </a:rPr>
              <a:t>F1</a:t>
            </a:r>
            <a:r>
              <a:rPr kumimoji="1" lang="ja-JP" altLang="en-US" sz="2400" kern="0" dirty="0">
                <a:latin typeface="+mn-lt"/>
                <a:ea typeface="+mn-ea"/>
              </a:rPr>
              <a:t>：英語，</a:t>
            </a:r>
            <a:r>
              <a:rPr kumimoji="1" lang="en-US" altLang="ja-JP" sz="2400" kern="0" dirty="0">
                <a:latin typeface="+mn-lt"/>
                <a:ea typeface="+mn-ea"/>
              </a:rPr>
              <a:t>G1</a:t>
            </a:r>
            <a:r>
              <a:rPr kumimoji="1" lang="ja-JP" altLang="en-US" sz="2400" kern="0" dirty="0">
                <a:latin typeface="+mn-lt"/>
                <a:ea typeface="+mn-ea"/>
              </a:rPr>
              <a:t>：数学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Blip>
                <a:blip r:embed="rId4"/>
              </a:buBlip>
              <a:defRPr/>
            </a:pPr>
            <a:r>
              <a:rPr kumimoji="1" lang="en-US" altLang="ja-JP" sz="2400" kern="0" dirty="0">
                <a:latin typeface="+mn-lt"/>
                <a:ea typeface="+mn-ea"/>
              </a:rPr>
              <a:t>E2</a:t>
            </a:r>
            <a:r>
              <a:rPr kumimoji="1" lang="ja-JP" altLang="en-US" sz="2400" kern="0" dirty="0">
                <a:latin typeface="+mn-lt"/>
                <a:ea typeface="+mn-ea"/>
              </a:rPr>
              <a:t>～</a:t>
            </a:r>
            <a:r>
              <a:rPr kumimoji="1" lang="en-US" altLang="ja-JP" sz="2400" kern="0" dirty="0" smtClean="0">
                <a:latin typeface="+mn-lt"/>
                <a:ea typeface="+mn-ea"/>
              </a:rPr>
              <a:t>G101</a:t>
            </a:r>
            <a:r>
              <a:rPr kumimoji="1" lang="ja-JP" altLang="en-US" sz="2400" kern="0" dirty="0">
                <a:latin typeface="+mn-lt"/>
                <a:ea typeface="+mn-ea"/>
              </a:rPr>
              <a:t>に「秀」「優」「良」「可」「不可」を表示するプログラム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Blip>
                <a:blip r:embed="rId4"/>
              </a:buBlip>
              <a:defRPr/>
            </a:pPr>
            <a:endParaRPr kumimoji="1" lang="en-US" altLang="ja-JP" sz="3200" kern="0" dirty="0">
              <a:solidFill>
                <a:schemeClr val="bg2"/>
              </a:solidFill>
              <a:latin typeface="+mn-lt"/>
              <a:ea typeface="+mn-ea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08104" y="1341438"/>
            <a:ext cx="3471634" cy="338554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600" dirty="0" smtClean="0"/>
              <a:t>data1.xlsx </a:t>
            </a:r>
            <a:r>
              <a:rPr lang="ja-JP" altLang="en-US" sz="1600" dirty="0"/>
              <a:t>シート：　</a:t>
            </a:r>
            <a:r>
              <a:rPr lang="ja-JP" altLang="en-US" sz="1600" dirty="0" smtClean="0"/>
              <a:t>関数による計算</a:t>
            </a:r>
            <a:endParaRPr lang="ja-JP" altLang="en-US" sz="16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9937" y="3140968"/>
            <a:ext cx="1456705" cy="213887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9776"/>
            <a:ext cx="8435975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演習</a:t>
            </a:r>
            <a:r>
              <a:rPr lang="en-US" altLang="ja-JP" dirty="0" smtClean="0"/>
              <a:t>2</a:t>
            </a:r>
            <a:r>
              <a:rPr lang="ja-JP" altLang="en-US" dirty="0" smtClean="0"/>
              <a:t>：簡単なプログラム（成績判定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-36512" y="1412776"/>
            <a:ext cx="4464496" cy="51845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 smtClean="0">
                <a:solidFill>
                  <a:schemeClr val="tx1"/>
                </a:solidFill>
              </a:rPr>
              <a:t>点数に対する成績評価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 smtClean="0">
                <a:solidFill>
                  <a:schemeClr val="tx1"/>
                </a:solidFill>
              </a:rPr>
              <a:t>判定基準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ja-JP" altLang="en-US" sz="2400" dirty="0" smtClean="0">
              <a:solidFill>
                <a:schemeClr val="tx1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ja-JP" altLang="en-US" sz="2000" dirty="0" smtClean="0">
                <a:solidFill>
                  <a:schemeClr val="tx1"/>
                </a:solidFill>
              </a:rPr>
              <a:t>国語，英語，数学点数に対して評価</a:t>
            </a:r>
          </a:p>
          <a:p>
            <a:pPr lvl="2" eaLnBrk="1" hangingPunct="1">
              <a:lnSpc>
                <a:spcPct val="90000"/>
              </a:lnSpc>
            </a:pPr>
            <a:r>
              <a:rPr lang="ja-JP" altLang="en-US" sz="2000" dirty="0" smtClean="0">
                <a:solidFill>
                  <a:schemeClr val="tx1"/>
                </a:solidFill>
              </a:rPr>
              <a:t>成績が</a:t>
            </a:r>
            <a:r>
              <a:rPr lang="en-US" altLang="ja-JP" sz="2000" dirty="0" smtClean="0">
                <a:solidFill>
                  <a:schemeClr val="tx1"/>
                </a:solidFill>
              </a:rPr>
              <a:t>90</a:t>
            </a:r>
            <a:r>
              <a:rPr lang="ja-JP" altLang="en-US" sz="2000" dirty="0" smtClean="0">
                <a:solidFill>
                  <a:schemeClr val="tx1"/>
                </a:solidFill>
              </a:rPr>
              <a:t>点以上なら“秀”、</a:t>
            </a:r>
            <a:r>
              <a:rPr lang="en-US" altLang="ja-JP" sz="2000" dirty="0" smtClean="0">
                <a:solidFill>
                  <a:schemeClr val="tx1"/>
                </a:solidFill>
              </a:rPr>
              <a:t>80</a:t>
            </a:r>
            <a:r>
              <a:rPr lang="ja-JP" altLang="en-US" sz="20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000" dirty="0" smtClean="0">
                <a:solidFill>
                  <a:schemeClr val="tx1"/>
                </a:solidFill>
              </a:rPr>
              <a:t>90</a:t>
            </a:r>
            <a:r>
              <a:rPr lang="ja-JP" altLang="en-US" sz="2000" dirty="0" smtClean="0">
                <a:solidFill>
                  <a:schemeClr val="tx1"/>
                </a:solidFill>
              </a:rPr>
              <a:t>点未満は“優”、</a:t>
            </a:r>
            <a:r>
              <a:rPr lang="en-US" altLang="ja-JP" sz="2000" dirty="0" smtClean="0">
                <a:solidFill>
                  <a:schemeClr val="tx1"/>
                </a:solidFill>
              </a:rPr>
              <a:t>70</a:t>
            </a:r>
            <a:r>
              <a:rPr lang="ja-JP" altLang="en-US" sz="20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000" dirty="0" smtClean="0">
                <a:solidFill>
                  <a:schemeClr val="tx1"/>
                </a:solidFill>
              </a:rPr>
              <a:t>80</a:t>
            </a:r>
            <a:r>
              <a:rPr lang="ja-JP" altLang="en-US" sz="2000" dirty="0" smtClean="0">
                <a:solidFill>
                  <a:schemeClr val="tx1"/>
                </a:solidFill>
              </a:rPr>
              <a:t>点未満は“良”、</a:t>
            </a:r>
            <a:r>
              <a:rPr lang="en-US" altLang="ja-JP" sz="2000" dirty="0" smtClean="0">
                <a:solidFill>
                  <a:schemeClr val="tx1"/>
                </a:solidFill>
              </a:rPr>
              <a:t>60</a:t>
            </a:r>
            <a:r>
              <a:rPr lang="ja-JP" altLang="en-US" sz="20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000" dirty="0" smtClean="0">
                <a:solidFill>
                  <a:schemeClr val="tx1"/>
                </a:solidFill>
              </a:rPr>
              <a:t>70</a:t>
            </a:r>
            <a:r>
              <a:rPr lang="ja-JP" altLang="en-US" sz="2000" dirty="0" smtClean="0">
                <a:solidFill>
                  <a:schemeClr val="tx1"/>
                </a:solidFill>
              </a:rPr>
              <a:t>点未満は“可”</a:t>
            </a:r>
            <a:r>
              <a:rPr lang="en-US" altLang="ja-JP" sz="2000" dirty="0" smtClean="0">
                <a:solidFill>
                  <a:schemeClr val="tx1"/>
                </a:solidFill>
              </a:rPr>
              <a:t>,</a:t>
            </a:r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r>
              <a:rPr lang="en-US" altLang="ja-JP" sz="2000" dirty="0" smtClean="0">
                <a:solidFill>
                  <a:schemeClr val="tx1"/>
                </a:solidFill>
              </a:rPr>
              <a:t>60</a:t>
            </a:r>
            <a:r>
              <a:rPr lang="ja-JP" altLang="en-US" sz="2000" dirty="0" smtClean="0">
                <a:solidFill>
                  <a:schemeClr val="tx1"/>
                </a:solidFill>
              </a:rPr>
              <a:t>点未満は“不可”</a:t>
            </a:r>
            <a:endParaRPr lang="ja-JP" altLang="en-US" sz="2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 smtClean="0">
                <a:solidFill>
                  <a:schemeClr val="tx1"/>
                </a:solidFill>
              </a:rPr>
              <a:t>項目追加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ja-JP" sz="2000" dirty="0" smtClean="0">
                <a:solidFill>
                  <a:schemeClr val="tx1"/>
                </a:solidFill>
              </a:rPr>
              <a:t>E2</a:t>
            </a:r>
            <a:r>
              <a:rPr lang="ja-JP" altLang="en-US" sz="2000" dirty="0" smtClean="0">
                <a:solidFill>
                  <a:schemeClr val="tx1"/>
                </a:solidFill>
              </a:rPr>
              <a:t>～</a:t>
            </a:r>
            <a:r>
              <a:rPr lang="en-US" altLang="ja-JP" sz="2000" dirty="0" smtClean="0">
                <a:solidFill>
                  <a:schemeClr val="tx1"/>
                </a:solidFill>
              </a:rPr>
              <a:t>G101</a:t>
            </a:r>
            <a:r>
              <a:rPr lang="ja-JP" altLang="en-US" sz="2000" dirty="0" smtClean="0">
                <a:solidFill>
                  <a:schemeClr val="tx1"/>
                </a:solidFill>
              </a:rPr>
              <a:t>に「秀」「優」「良」「可」「不可」を表示する簡単なプログラム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133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4C5437-2CAB-4F00-AC9B-01309D25F7D1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508104" y="1341438"/>
            <a:ext cx="3375530" cy="338554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600" dirty="0" smtClean="0"/>
              <a:t>data1.xlsx </a:t>
            </a:r>
            <a:r>
              <a:rPr lang="ja-JP" altLang="en-US" sz="1600" dirty="0"/>
              <a:t>シート：　</a:t>
            </a:r>
            <a:r>
              <a:rPr lang="ja-JP" altLang="en-US" sz="1600" dirty="0" smtClean="0"/>
              <a:t>関数による計算</a:t>
            </a:r>
            <a:endParaRPr lang="ja-JP" altLang="en-US" sz="16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875" y="1925002"/>
            <a:ext cx="4507979" cy="407521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89E4C5-8CA5-47F4-AF91-E409AB19671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演習</a:t>
            </a:r>
            <a:r>
              <a:rPr lang="en-US" altLang="ja-JP" dirty="0"/>
              <a:t>3</a:t>
            </a:r>
            <a:r>
              <a:rPr lang="ja-JP" altLang="en-US" dirty="0" smtClean="0"/>
              <a:t>：成績の統計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572" y="1207293"/>
            <a:ext cx="8713788" cy="4525963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「科目別評価値」表を作成してください</a:t>
            </a:r>
          </a:p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J</a:t>
            </a:r>
            <a:r>
              <a:rPr lang="ja-JP" altLang="en-US" dirty="0" smtClean="0">
                <a:solidFill>
                  <a:schemeClr val="tx1"/>
                </a:solidFill>
              </a:rPr>
              <a:t>列と</a:t>
            </a:r>
            <a:r>
              <a:rPr lang="en-US" altLang="ja-JP" dirty="0" smtClean="0">
                <a:solidFill>
                  <a:schemeClr val="tx1"/>
                </a:solidFill>
              </a:rPr>
              <a:t>K</a:t>
            </a:r>
            <a:r>
              <a:rPr lang="ja-JP" altLang="en-US" dirty="0" smtClean="0">
                <a:solidFill>
                  <a:schemeClr val="tx1"/>
                </a:solidFill>
              </a:rPr>
              <a:t>列の間を</a:t>
            </a:r>
            <a:r>
              <a:rPr lang="en-US" altLang="ja-JP" dirty="0" smtClean="0">
                <a:solidFill>
                  <a:schemeClr val="tx1"/>
                </a:solidFill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</a:rPr>
              <a:t>列空けてください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149" name="Text Box 162"/>
          <p:cNvSpPr txBox="1">
            <a:spLocks noChangeArrowheads="1"/>
          </p:cNvSpPr>
          <p:nvPr/>
        </p:nvSpPr>
        <p:spPr bwMode="auto">
          <a:xfrm>
            <a:off x="5364163" y="765175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355772"/>
            <a:ext cx="6209630" cy="4127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番号プレースホル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A23CBF-56A1-4A4D-A5E3-FF06919B3B12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成績の統計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785225" cy="4924425"/>
          </a:xfrm>
        </p:spPr>
        <p:txBody>
          <a:bodyPr/>
          <a:lstStyle/>
          <a:p>
            <a:pPr marL="0" indent="0" eaLnBrk="1" hangingPunct="1"/>
            <a:r>
              <a:rPr lang="ja-JP" altLang="en-US" sz="4000" dirty="0" smtClean="0">
                <a:solidFill>
                  <a:schemeClr val="tx1"/>
                </a:solidFill>
              </a:rPr>
              <a:t>国語で“秀” の学生数は何人ですか？</a:t>
            </a:r>
          </a:p>
          <a:p>
            <a:pPr marL="400050" lvl="1" indent="0" eaLnBrk="1" hangingPunct="1">
              <a:buNone/>
            </a:pPr>
            <a:endParaRPr lang="en-US" altLang="ja-JP" sz="3600" dirty="0" smtClean="0">
              <a:solidFill>
                <a:schemeClr val="tx1"/>
              </a:solidFill>
            </a:endParaRPr>
          </a:p>
          <a:p>
            <a:pPr marL="400050" lvl="1" indent="0" eaLnBrk="1" hangingPunct="1">
              <a:buNone/>
            </a:pPr>
            <a:r>
              <a:rPr lang="ja-JP" altLang="en-US" sz="1600" dirty="0" smtClean="0">
                <a:solidFill>
                  <a:schemeClr val="tx1"/>
                </a:solidFill>
              </a:rPr>
              <a:t>　　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400050" lvl="1" indent="0" eaLnBrk="1" hangingPunct="1"/>
            <a:r>
              <a:rPr lang="en-US" altLang="ja-JP" dirty="0" smtClean="0">
                <a:solidFill>
                  <a:schemeClr val="tx1"/>
                </a:solidFill>
              </a:rPr>
              <a:t>COUNTIF</a:t>
            </a:r>
            <a:r>
              <a:rPr lang="ja-JP" altLang="en-US" dirty="0" smtClean="0">
                <a:solidFill>
                  <a:schemeClr val="tx1"/>
                </a:solidFill>
              </a:rPr>
              <a:t>関数の検索条件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800100" lvl="2" indent="0" eaLnBrk="1" hangingPunct="1"/>
            <a:r>
              <a:rPr lang="ja-JP" altLang="en-US" dirty="0" smtClean="0">
                <a:solidFill>
                  <a:schemeClr val="tx1"/>
                </a:solidFill>
              </a:rPr>
              <a:t>計算の対象となるセルを定義する条件を数値、式、セル、または文字列で指定</a:t>
            </a:r>
          </a:p>
          <a:p>
            <a:pPr marL="0" indent="0" eaLnBrk="1" hangingPunct="1"/>
            <a:endParaRPr lang="ja-JP" altLang="en-US" sz="3600" dirty="0" smtClean="0">
              <a:solidFill>
                <a:schemeClr val="tx1"/>
              </a:solidFill>
            </a:endParaRPr>
          </a:p>
          <a:p>
            <a:pPr marL="0" indent="0" eaLnBrk="1" hangingPunct="1"/>
            <a:endParaRPr lang="ja-JP" altLang="en-US" sz="3600" dirty="0" smtClean="0">
              <a:solidFill>
                <a:schemeClr val="tx1"/>
              </a:solidFill>
            </a:endParaRPr>
          </a:p>
          <a:p>
            <a:pPr marL="0" indent="0" eaLnBrk="1" hangingPunct="1"/>
            <a:endParaRPr lang="en-US" altLang="ja-JP" sz="3600" dirty="0" smtClean="0">
              <a:solidFill>
                <a:schemeClr val="tx1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323528" y="2348880"/>
            <a:ext cx="8641655" cy="707886"/>
          </a:xfrm>
          <a:prstGeom prst="rect">
            <a:avLst/>
          </a:prstGeom>
          <a:noFill/>
          <a:ln w="57150">
            <a:solidFill>
              <a:srgbClr val="99CC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4000" dirty="0"/>
              <a:t>=</a:t>
            </a:r>
            <a:r>
              <a:rPr lang="en-US" altLang="ja-JP" sz="4000" dirty="0">
                <a:latin typeface="Times New Roman" pitchFamily="18" charset="0"/>
              </a:rPr>
              <a:t>COUNTIF</a:t>
            </a:r>
            <a:r>
              <a:rPr lang="en-US" altLang="ja-JP" sz="4000" dirty="0">
                <a:solidFill>
                  <a:srgbClr val="FF0000"/>
                </a:solidFill>
              </a:rPr>
              <a:t>(</a:t>
            </a:r>
            <a:r>
              <a:rPr lang="ja-JP" altLang="en-US" sz="4000" dirty="0"/>
              <a:t>データの</a:t>
            </a:r>
            <a:r>
              <a:rPr lang="ja-JP" altLang="en-US" sz="4000" dirty="0" smtClean="0"/>
              <a:t>範囲 </a:t>
            </a:r>
            <a:r>
              <a:rPr lang="en-US" altLang="ja-JP" sz="4000" b="1" dirty="0" smtClean="0">
                <a:solidFill>
                  <a:srgbClr val="FF0000"/>
                </a:solidFill>
              </a:rPr>
              <a:t>,</a:t>
            </a:r>
            <a:r>
              <a:rPr lang="en-US" altLang="ja-JP" sz="4000" dirty="0" smtClean="0"/>
              <a:t> </a:t>
            </a:r>
            <a:r>
              <a:rPr lang="ja-JP" altLang="en-US" sz="4000" dirty="0" smtClean="0"/>
              <a:t>検索条件</a:t>
            </a:r>
            <a:r>
              <a:rPr lang="en-US" altLang="ja-JP" sz="4000" dirty="0" smtClean="0">
                <a:solidFill>
                  <a:srgbClr val="FF0000"/>
                </a:solidFill>
              </a:rPr>
              <a:t>)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611560" y="4725144"/>
            <a:ext cx="69850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4400" dirty="0">
                <a:latin typeface="Times New Roman" pitchFamily="18" charset="0"/>
              </a:rPr>
              <a:t>=</a:t>
            </a:r>
            <a:r>
              <a:rPr lang="en-US" altLang="ja-JP" sz="4400" dirty="0" smtClean="0">
                <a:latin typeface="Times New Roman" pitchFamily="18" charset="0"/>
              </a:rPr>
              <a:t>COUNTIF</a:t>
            </a:r>
            <a:r>
              <a:rPr lang="en-US" altLang="ja-JP" sz="4400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ja-JP" sz="4400" dirty="0" smtClean="0">
                <a:latin typeface="Times New Roman" pitchFamily="18" charset="0"/>
              </a:rPr>
              <a:t>E2:E101</a:t>
            </a:r>
            <a:r>
              <a:rPr lang="en-US" altLang="ja-JP" sz="4400" b="1" dirty="0" smtClean="0">
                <a:solidFill>
                  <a:srgbClr val="FF0000"/>
                </a:solidFill>
                <a:latin typeface="+mj-ea"/>
                <a:ea typeface="+mj-ea"/>
              </a:rPr>
              <a:t>,</a:t>
            </a:r>
            <a:r>
              <a:rPr lang="ja-JP" altLang="en-US" sz="4400" dirty="0">
                <a:latin typeface="+mj-ea"/>
                <a:ea typeface="+mj-ea"/>
              </a:rPr>
              <a:t>“</a:t>
            </a:r>
            <a:r>
              <a:rPr lang="ja-JP" altLang="en-US" sz="4400" dirty="0" smtClean="0">
                <a:latin typeface="+mj-ea"/>
                <a:ea typeface="+mj-ea"/>
              </a:rPr>
              <a:t>秀</a:t>
            </a:r>
            <a:r>
              <a:rPr lang="en-US" altLang="ja-JP" sz="4400" dirty="0">
                <a:latin typeface="+mj-ea"/>
                <a:ea typeface="+mj-ea"/>
              </a:rPr>
              <a:t>”</a:t>
            </a:r>
            <a:r>
              <a:rPr lang="en-US" altLang="ja-JP" sz="4400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11560" y="5733256"/>
            <a:ext cx="69850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4400" dirty="0">
                <a:latin typeface="Times New Roman" pitchFamily="18" charset="0"/>
              </a:rPr>
              <a:t>=</a:t>
            </a:r>
            <a:r>
              <a:rPr lang="en-US" altLang="ja-JP" sz="4400" dirty="0" smtClean="0">
                <a:latin typeface="Times New Roman" pitchFamily="18" charset="0"/>
              </a:rPr>
              <a:t>COUNTIF</a:t>
            </a:r>
            <a:r>
              <a:rPr lang="en-US" altLang="ja-JP" sz="4400" dirty="0" smtClean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ja-JP" sz="4400" dirty="0" smtClean="0">
                <a:latin typeface="Times New Roman" pitchFamily="18" charset="0"/>
              </a:rPr>
              <a:t>E2:E101</a:t>
            </a:r>
            <a:r>
              <a:rPr lang="en-US" altLang="ja-JP" sz="4400" b="1" dirty="0" smtClean="0">
                <a:solidFill>
                  <a:srgbClr val="FF0000"/>
                </a:solidFill>
                <a:latin typeface="+mj-ea"/>
                <a:ea typeface="+mj-ea"/>
              </a:rPr>
              <a:t>,</a:t>
            </a:r>
            <a:r>
              <a:rPr lang="en-US" altLang="ja-JP" sz="4400" dirty="0" smtClean="0">
                <a:latin typeface="+mj-ea"/>
                <a:ea typeface="+mj-ea"/>
              </a:rPr>
              <a:t>L10</a:t>
            </a:r>
            <a:r>
              <a:rPr lang="en-US" altLang="ja-JP" sz="4400" dirty="0" smtClean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altLang="ja-JP" sz="44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9CC160-3D70-4567-9E8D-D0026DFC67E3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演習</a:t>
            </a:r>
            <a:r>
              <a:rPr lang="en-US" altLang="ja-JP" dirty="0"/>
              <a:t>3</a:t>
            </a:r>
            <a:r>
              <a:rPr lang="ja-JP" altLang="en-US" dirty="0" smtClean="0"/>
              <a:t>：成績の統計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39341"/>
            <a:ext cx="8713788" cy="4525963"/>
          </a:xfrm>
        </p:spPr>
        <p:txBody>
          <a:bodyPr/>
          <a:lstStyle/>
          <a:p>
            <a:pPr eaLnBrk="1" hangingPunct="1"/>
            <a:r>
              <a:rPr lang="ja-JP" altLang="en-US" sz="3600" dirty="0" smtClean="0">
                <a:solidFill>
                  <a:schemeClr val="tx1"/>
                </a:solidFill>
              </a:rPr>
              <a:t>各科目ので“秀”，“優” 、 “良” 、 “可” 、 “不可” の学生数も求めてください</a:t>
            </a:r>
          </a:p>
          <a:p>
            <a:pPr eaLnBrk="1" hangingPunct="1"/>
            <a:endParaRPr lang="en-US" altLang="ja-JP" sz="3600" dirty="0" smtClean="0">
              <a:solidFill>
                <a:schemeClr val="tx1"/>
              </a:solidFill>
            </a:endParaRPr>
          </a:p>
        </p:txBody>
      </p:sp>
      <p:sp>
        <p:nvSpPr>
          <p:cNvPr id="7173" name="Text Box 162"/>
          <p:cNvSpPr txBox="1">
            <a:spLocks noChangeArrowheads="1"/>
          </p:cNvSpPr>
          <p:nvPr/>
        </p:nvSpPr>
        <p:spPr bwMode="auto">
          <a:xfrm>
            <a:off x="5364163" y="765175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6272478" cy="240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331" y="2365742"/>
            <a:ext cx="6203007" cy="4447439"/>
          </a:xfrm>
          <a:prstGeom prst="rect">
            <a:avLst/>
          </a:prstGeom>
        </p:spPr>
      </p:pic>
      <p:sp>
        <p:nvSpPr>
          <p:cNvPr id="819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1A499-EB99-4004-9FEA-8D72A6D34865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国語のグラフー棒グラフ　</a:t>
            </a:r>
            <a:r>
              <a:rPr lang="en-US" altLang="ja-JP" dirty="0" smtClean="0"/>
              <a:t>1/</a:t>
            </a:r>
            <a:r>
              <a:rPr lang="en-US" altLang="ja-JP" dirty="0"/>
              <a:t>5</a:t>
            </a:r>
            <a:endParaRPr lang="en-US" altLang="ja-JP" dirty="0" smtClean="0"/>
          </a:p>
        </p:txBody>
      </p:sp>
      <p:sp>
        <p:nvSpPr>
          <p:cNvPr id="8197" name="Oval 7"/>
          <p:cNvSpPr>
            <a:spLocks noChangeArrowheads="1"/>
          </p:cNvSpPr>
          <p:nvPr/>
        </p:nvSpPr>
        <p:spPr bwMode="auto">
          <a:xfrm>
            <a:off x="2025606" y="2536653"/>
            <a:ext cx="431800" cy="360362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1579844" y="1118649"/>
            <a:ext cx="46618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①</a:t>
            </a:r>
            <a:r>
              <a:rPr lang="ja-JP" altLang="en-US" sz="2400" dirty="0"/>
              <a:t>グラフを描くデータの範囲を選択</a:t>
            </a:r>
          </a:p>
          <a:p>
            <a:r>
              <a:rPr lang="ja-JP" altLang="en-US" sz="2400" dirty="0" smtClean="0"/>
              <a:t>②挿入を選択</a:t>
            </a:r>
            <a:endParaRPr lang="en-US" altLang="ja-JP" sz="2400" dirty="0" smtClean="0"/>
          </a:p>
          <a:p>
            <a:r>
              <a:rPr lang="ja-JP" altLang="en-US" sz="2400" dirty="0" smtClean="0"/>
              <a:t>③グラフの種類を選び選択</a:t>
            </a:r>
            <a:endParaRPr lang="ja-JP" altLang="en-US" sz="2400" dirty="0"/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1403350" y="4581525"/>
            <a:ext cx="438150" cy="396875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/>
              <a:t>①</a:t>
            </a:r>
          </a:p>
        </p:txBody>
      </p:sp>
      <p:sp>
        <p:nvSpPr>
          <p:cNvPr id="8200" name="Text Box 15"/>
          <p:cNvSpPr txBox="1">
            <a:spLocks noChangeArrowheads="1"/>
          </p:cNvSpPr>
          <p:nvPr/>
        </p:nvSpPr>
        <p:spPr bwMode="auto">
          <a:xfrm>
            <a:off x="1576517" y="2326250"/>
            <a:ext cx="438150" cy="396875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/>
              <a:t>②</a:t>
            </a:r>
          </a:p>
        </p:txBody>
      </p:sp>
      <p:sp>
        <p:nvSpPr>
          <p:cNvPr id="8201" name="Rectangle 16"/>
          <p:cNvSpPr>
            <a:spLocks noChangeArrowheads="1"/>
          </p:cNvSpPr>
          <p:nvPr/>
        </p:nvSpPr>
        <p:spPr bwMode="auto">
          <a:xfrm>
            <a:off x="1368425" y="4552950"/>
            <a:ext cx="71438" cy="73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2" name="正方形/長方形 13"/>
          <p:cNvSpPr>
            <a:spLocks noChangeArrowheads="1"/>
          </p:cNvSpPr>
          <p:nvPr/>
        </p:nvSpPr>
        <p:spPr bwMode="auto">
          <a:xfrm>
            <a:off x="2457406" y="5255286"/>
            <a:ext cx="684857" cy="1008112"/>
          </a:xfrm>
          <a:prstGeom prst="rect">
            <a:avLst/>
          </a:prstGeom>
          <a:noFill/>
          <a:ln w="57150" cap="sq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12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142263" y="2458114"/>
            <a:ext cx="442750" cy="40011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③</a:t>
            </a:r>
            <a:endParaRPr lang="en-US" altLang="ja-JP" sz="2000" b="1" dirty="0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3479287" y="2794337"/>
            <a:ext cx="431800" cy="360362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79" y="2661514"/>
            <a:ext cx="6010821" cy="3914988"/>
          </a:xfrm>
          <a:prstGeom prst="rect">
            <a:avLst/>
          </a:prstGeom>
        </p:spPr>
      </p:pic>
      <p:sp>
        <p:nvSpPr>
          <p:cNvPr id="921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F30E21-CD12-4ED8-BC3D-10FD49B72577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国語のグラフー棒グラフ　</a:t>
            </a:r>
            <a:r>
              <a:rPr lang="en-US" altLang="ja-JP" dirty="0" smtClean="0"/>
              <a:t>2/5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251520" y="1052736"/>
            <a:ext cx="8784095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④グラフのツールのデザインからデータの選択をクリック</a:t>
            </a:r>
            <a:endParaRPr lang="en-US" altLang="ja-JP" sz="2800" dirty="0" smtClean="0"/>
          </a:p>
          <a:p>
            <a:r>
              <a:rPr lang="ja-JP" altLang="en-US" sz="2800" dirty="0" smtClean="0"/>
              <a:t>⑤グラフデータの範囲を確認</a:t>
            </a:r>
            <a:endParaRPr lang="ja-JP" altLang="en-US" sz="2800" dirty="0"/>
          </a:p>
        </p:txBody>
      </p:sp>
      <p:sp>
        <p:nvSpPr>
          <p:cNvPr id="9222" name="Text Box 18"/>
          <p:cNvSpPr txBox="1">
            <a:spLocks noChangeArrowheads="1"/>
          </p:cNvSpPr>
          <p:nvPr/>
        </p:nvSpPr>
        <p:spPr bwMode="auto">
          <a:xfrm>
            <a:off x="4352925" y="2135287"/>
            <a:ext cx="442750" cy="40011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④</a:t>
            </a:r>
            <a:endParaRPr lang="en-US" altLang="ja-JP" sz="2000" b="1" dirty="0"/>
          </a:p>
        </p:txBody>
      </p:sp>
      <p:sp>
        <p:nvSpPr>
          <p:cNvPr id="8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571999" y="2932272"/>
            <a:ext cx="576065" cy="562566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5675" y="3744801"/>
            <a:ext cx="4239940" cy="2264114"/>
          </a:xfrm>
          <a:prstGeom prst="rect">
            <a:avLst/>
          </a:prstGeom>
        </p:spPr>
      </p:pic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4795675" y="3789040"/>
            <a:ext cx="2800661" cy="562566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5088586" y="3399773"/>
            <a:ext cx="442750" cy="40011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⑤</a:t>
            </a:r>
            <a:endParaRPr lang="en-US" altLang="ja-JP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68" y="2882359"/>
            <a:ext cx="4239940" cy="2264114"/>
          </a:xfrm>
          <a:prstGeom prst="rect">
            <a:avLst/>
          </a:prstGeom>
        </p:spPr>
      </p:pic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国語のグラフー棒グラフ　</a:t>
            </a:r>
            <a:r>
              <a:rPr lang="en-US" altLang="ja-JP" dirty="0"/>
              <a:t>3</a:t>
            </a:r>
            <a:r>
              <a:rPr lang="en-US" altLang="ja-JP" dirty="0" smtClean="0"/>
              <a:t>/5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611560" y="1124744"/>
            <a:ext cx="792137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⑥横（項目）軸ラベル指定</a:t>
            </a:r>
            <a:endParaRPr lang="ja-JP" altLang="en-US" sz="2000" dirty="0"/>
          </a:p>
          <a:p>
            <a:r>
              <a:rPr lang="ja-JP" altLang="en-US" sz="2000" dirty="0"/>
              <a:t>ここ</a:t>
            </a:r>
            <a:r>
              <a:rPr lang="ja-JP" altLang="en-US" sz="2000" dirty="0" smtClean="0"/>
              <a:t>で「編集」をクリックしグラフの横軸ラベル（項目ラベル</a:t>
            </a:r>
            <a:r>
              <a:rPr lang="en-US" altLang="ja-JP" sz="2000" dirty="0" smtClean="0"/>
              <a:t>I</a:t>
            </a:r>
            <a:r>
              <a:rPr lang="ja-JP" altLang="en-US" sz="2000" dirty="0" smtClean="0"/>
              <a:t>を設定する．</a:t>
            </a:r>
            <a:endParaRPr lang="en-US" altLang="ja-JP" sz="2000" dirty="0" smtClean="0"/>
          </a:p>
          <a:p>
            <a:r>
              <a:rPr lang="ja-JP" altLang="en-US" sz="2000" dirty="0"/>
              <a:t>指定しない</a:t>
            </a:r>
            <a:r>
              <a:rPr lang="ja-JP" altLang="en-US" sz="2000" dirty="0" smtClean="0"/>
              <a:t>と数値</a:t>
            </a:r>
            <a:r>
              <a:rPr lang="en-US" altLang="ja-JP" sz="2000" dirty="0" smtClean="0"/>
              <a:t>1,2,3,4,5</a:t>
            </a:r>
            <a:r>
              <a:rPr lang="ja-JP" altLang="en-US" sz="2000" dirty="0" smtClean="0"/>
              <a:t>が表示される．</a:t>
            </a:r>
            <a:endParaRPr lang="en-US" altLang="ja-JP" sz="2000" dirty="0"/>
          </a:p>
          <a:p>
            <a:r>
              <a:rPr lang="ja-JP" altLang="en-US" sz="2000" dirty="0" smtClean="0"/>
              <a:t>「関数による計算」シートの</a:t>
            </a:r>
            <a:r>
              <a:rPr lang="en-US" altLang="ja-JP" sz="2000" dirty="0" smtClean="0"/>
              <a:t>L10:L14</a:t>
            </a:r>
            <a:r>
              <a:rPr lang="ja-JP" altLang="en-US" sz="2000" dirty="0" smtClean="0"/>
              <a:t>に</a:t>
            </a:r>
            <a:r>
              <a:rPr lang="ja-JP" altLang="en-US" sz="2000" dirty="0"/>
              <a:t>ある「秀」「優」「良」「可」「不可」を項目ラベルにする</a:t>
            </a:r>
          </a:p>
        </p:txBody>
      </p:sp>
      <p:sp>
        <p:nvSpPr>
          <p:cNvPr id="8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241" y="2898850"/>
            <a:ext cx="3707616" cy="111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017763" y="3406011"/>
            <a:ext cx="442750" cy="40011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/>
              <a:t>⑥</a:t>
            </a:r>
            <a:endParaRPr lang="en-US" altLang="ja-JP" sz="2000" b="1" dirty="0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2288178" y="3640315"/>
            <a:ext cx="788673" cy="488608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1957" y="4014416"/>
            <a:ext cx="4584589" cy="27556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大小の比較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68822"/>
            <a:ext cx="8229600" cy="5516562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大小比較を行う</a:t>
            </a:r>
          </a:p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A15</a:t>
            </a:r>
            <a:r>
              <a:rPr lang="ja-JP" altLang="en-US" dirty="0" smtClean="0">
                <a:solidFill>
                  <a:schemeClr val="tx1"/>
                </a:solidFill>
              </a:rPr>
              <a:t>　　</a:t>
            </a:r>
            <a:r>
              <a:rPr lang="en-US" altLang="ja-JP" dirty="0" smtClean="0">
                <a:solidFill>
                  <a:schemeClr val="tx1"/>
                </a:solidFill>
              </a:rPr>
              <a:t>=5&gt;3</a:t>
            </a:r>
          </a:p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B15</a:t>
            </a:r>
            <a:r>
              <a:rPr lang="ja-JP" altLang="en-US" dirty="0" smtClean="0">
                <a:solidFill>
                  <a:schemeClr val="tx1"/>
                </a:solidFill>
              </a:rPr>
              <a:t>　　</a:t>
            </a:r>
            <a:r>
              <a:rPr lang="en-US" altLang="ja-JP" dirty="0" smtClean="0">
                <a:solidFill>
                  <a:schemeClr val="tx1"/>
                </a:solidFill>
              </a:rPr>
              <a:t>=5&lt;3</a:t>
            </a:r>
          </a:p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C15</a:t>
            </a:r>
            <a:r>
              <a:rPr lang="ja-JP" altLang="en-US" dirty="0" smtClean="0">
                <a:solidFill>
                  <a:schemeClr val="tx1"/>
                </a:solidFill>
              </a:rPr>
              <a:t>　　</a:t>
            </a:r>
            <a:r>
              <a:rPr lang="en-US" altLang="ja-JP" dirty="0" smtClean="0">
                <a:solidFill>
                  <a:schemeClr val="tx1"/>
                </a:solidFill>
              </a:rPr>
              <a:t>=(10*2)&lt;3</a:t>
            </a:r>
          </a:p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D15     =B2&gt;C2</a:t>
            </a:r>
          </a:p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E15     =B2&lt;C2 </a:t>
            </a:r>
          </a:p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比較結果は「</a:t>
            </a:r>
            <a:r>
              <a:rPr lang="en-US" altLang="ja-JP" dirty="0" smtClean="0">
                <a:solidFill>
                  <a:schemeClr val="tx1"/>
                </a:solidFill>
              </a:rPr>
              <a:t>TRUE</a:t>
            </a:r>
            <a:r>
              <a:rPr lang="ja-JP" altLang="en-US" dirty="0" smtClean="0">
                <a:solidFill>
                  <a:schemeClr val="tx1"/>
                </a:solidFill>
              </a:rPr>
              <a:t>」「</a:t>
            </a:r>
            <a:r>
              <a:rPr lang="en-US" altLang="ja-JP" dirty="0" smtClean="0">
                <a:solidFill>
                  <a:schemeClr val="tx1"/>
                </a:solidFill>
              </a:rPr>
              <a:t>FALSE</a:t>
            </a:r>
            <a:r>
              <a:rPr lang="ja-JP" altLang="en-US" dirty="0" smtClean="0">
                <a:solidFill>
                  <a:schemeClr val="tx1"/>
                </a:solidFill>
              </a:rPr>
              <a:t>」</a:t>
            </a:r>
          </a:p>
          <a:p>
            <a:pPr lvl="1" eaLnBrk="1" hangingPunct="1"/>
            <a:r>
              <a:rPr lang="ja-JP" altLang="en-US" dirty="0" smtClean="0">
                <a:solidFill>
                  <a:schemeClr val="tx1"/>
                </a:solidFill>
              </a:rPr>
              <a:t>真（</a:t>
            </a:r>
            <a:r>
              <a:rPr lang="en-US" altLang="ja-JP" dirty="0" smtClean="0">
                <a:solidFill>
                  <a:schemeClr val="tx1"/>
                </a:solidFill>
              </a:rPr>
              <a:t>TRUE</a:t>
            </a:r>
            <a:r>
              <a:rPr lang="ja-JP" altLang="en-US" dirty="0" smtClean="0">
                <a:solidFill>
                  <a:schemeClr val="tx1"/>
                </a:solidFill>
              </a:rPr>
              <a:t>）</a:t>
            </a:r>
            <a:r>
              <a:rPr lang="ja-JP" altLang="en-US" dirty="0" err="1" smtClean="0">
                <a:solidFill>
                  <a:schemeClr val="tx1"/>
                </a:solidFill>
              </a:rPr>
              <a:t>か</a:t>
            </a:r>
            <a:r>
              <a:rPr lang="ja-JP" altLang="en-US" dirty="0" smtClean="0">
                <a:solidFill>
                  <a:schemeClr val="tx1"/>
                </a:solidFill>
              </a:rPr>
              <a:t>偽</a:t>
            </a:r>
            <a:r>
              <a:rPr lang="en-US" altLang="ja-JP" dirty="0" smtClean="0">
                <a:solidFill>
                  <a:schemeClr val="tx1"/>
                </a:solidFill>
              </a:rPr>
              <a:t>(FALSE)</a:t>
            </a:r>
            <a:r>
              <a:rPr lang="ja-JP" altLang="en-US" dirty="0" smtClean="0">
                <a:solidFill>
                  <a:schemeClr val="tx1"/>
                </a:solidFill>
              </a:rPr>
              <a:t>を返す</a:t>
            </a:r>
          </a:p>
          <a:p>
            <a:pPr lvl="1" eaLnBrk="1" hangingPunct="1"/>
            <a:r>
              <a:rPr lang="ja-JP" altLang="en-US" dirty="0" smtClean="0">
                <a:solidFill>
                  <a:schemeClr val="tx1"/>
                </a:solidFill>
              </a:rPr>
              <a:t>正しければ「</a:t>
            </a:r>
            <a:r>
              <a:rPr lang="en-US" altLang="ja-JP" dirty="0" smtClean="0">
                <a:solidFill>
                  <a:schemeClr val="tx1"/>
                </a:solidFill>
              </a:rPr>
              <a:t>TRUE</a:t>
            </a:r>
            <a:r>
              <a:rPr lang="ja-JP" altLang="en-US" dirty="0" smtClean="0">
                <a:solidFill>
                  <a:schemeClr val="tx1"/>
                </a:solidFill>
              </a:rPr>
              <a:t>」を正しくなければ「</a:t>
            </a:r>
            <a:r>
              <a:rPr lang="en-US" altLang="ja-JP" dirty="0" smtClean="0">
                <a:solidFill>
                  <a:schemeClr val="tx1"/>
                </a:solidFill>
              </a:rPr>
              <a:t>FALSE</a:t>
            </a:r>
            <a:r>
              <a:rPr lang="ja-JP" altLang="en-US" dirty="0" smtClean="0">
                <a:solidFill>
                  <a:schemeClr val="tx1"/>
                </a:solidFill>
              </a:rPr>
              <a:t>」を返す</a:t>
            </a:r>
          </a:p>
        </p:txBody>
      </p:sp>
      <p:sp>
        <p:nvSpPr>
          <p:cNvPr id="81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2AEC08-D3B5-457E-A22C-E98E718E6E9D}" type="slidenum">
              <a:rPr lang="en-US" altLang="ja-JP"/>
              <a:pPr/>
              <a:t>2</a:t>
            </a:fld>
            <a:endParaRPr lang="en-US" altLang="ja-JP"/>
          </a:p>
        </p:txBody>
      </p:sp>
      <p:grpSp>
        <p:nvGrpSpPr>
          <p:cNvPr id="8197" name="Group 10"/>
          <p:cNvGrpSpPr>
            <a:grpSpLocks/>
          </p:cNvGrpSpPr>
          <p:nvPr/>
        </p:nvGrpSpPr>
        <p:grpSpPr bwMode="auto">
          <a:xfrm>
            <a:off x="2268538" y="1989138"/>
            <a:ext cx="1943100" cy="2486025"/>
            <a:chOff x="1429" y="1253"/>
            <a:chExt cx="1224" cy="1566"/>
          </a:xfrm>
        </p:grpSpPr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1429" y="1253"/>
              <a:ext cx="908" cy="27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429" y="1584"/>
              <a:ext cx="908" cy="27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1429" y="1912"/>
              <a:ext cx="1224" cy="27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1429" y="2223"/>
              <a:ext cx="1088" cy="27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02" name="Rectangle 9"/>
            <p:cNvSpPr>
              <a:spLocks noChangeArrowheads="1"/>
            </p:cNvSpPr>
            <p:nvPr/>
          </p:nvSpPr>
          <p:spPr bwMode="auto">
            <a:xfrm>
              <a:off x="1429" y="2547"/>
              <a:ext cx="1088" cy="27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508104" y="1341438"/>
            <a:ext cx="3240360" cy="338554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 dirty="0" smtClean="0"/>
              <a:t>data1.xlsx </a:t>
            </a:r>
            <a:r>
              <a:rPr lang="ja-JP" altLang="en-US" sz="1600" dirty="0"/>
              <a:t>シート：　</a:t>
            </a:r>
            <a:r>
              <a:rPr lang="ja-JP" altLang="en-US" sz="1600" dirty="0" smtClean="0"/>
              <a:t>四則演算</a:t>
            </a:r>
            <a:endParaRPr lang="ja-JP" alt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427" y="2276872"/>
            <a:ext cx="6874917" cy="4477794"/>
          </a:xfrm>
          <a:prstGeom prst="rect">
            <a:avLst/>
          </a:prstGeom>
        </p:spPr>
      </p:pic>
      <p:sp>
        <p:nvSpPr>
          <p:cNvPr id="1229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1D328A-B783-42CB-B2B4-A2D42D0011F9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国語のグラフー棒グラフ　</a:t>
            </a:r>
            <a:r>
              <a:rPr lang="en-US" altLang="ja-JP" dirty="0"/>
              <a:t>4</a:t>
            </a:r>
            <a:r>
              <a:rPr lang="en-US" altLang="ja-JP" dirty="0" smtClean="0"/>
              <a:t>/5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221421" y="2996952"/>
            <a:ext cx="442750" cy="400110"/>
          </a:xfrm>
          <a:prstGeom prst="rect">
            <a:avLst/>
          </a:prstGeom>
          <a:solidFill>
            <a:srgbClr val="FF7C8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⑦</a:t>
            </a:r>
            <a:endParaRPr lang="en-US" altLang="ja-JP" sz="2000" b="1" dirty="0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6156176" y="3688368"/>
            <a:ext cx="1728787" cy="571500"/>
          </a:xfrm>
          <a:prstGeom prst="ellipse">
            <a:avLst/>
          </a:prstGeom>
          <a:noFill/>
          <a:ln w="57150" cap="sq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300" name="Text Box 7"/>
          <p:cNvSpPr txBox="1">
            <a:spLocks noChangeArrowheads="1"/>
          </p:cNvSpPr>
          <p:nvPr/>
        </p:nvSpPr>
        <p:spPr bwMode="auto">
          <a:xfrm>
            <a:off x="539750" y="1341438"/>
            <a:ext cx="52998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⑦</a:t>
            </a:r>
            <a:r>
              <a:rPr lang="ja-JP" altLang="en-US" sz="2400" dirty="0" smtClean="0"/>
              <a:t>グラフ</a:t>
            </a:r>
            <a:r>
              <a:rPr lang="ja-JP" altLang="en-US" sz="2400" dirty="0"/>
              <a:t>要素を設定する</a:t>
            </a:r>
            <a:endParaRPr lang="en-US" altLang="ja-JP" sz="2400" dirty="0"/>
          </a:p>
          <a:p>
            <a:r>
              <a:rPr lang="ja-JP" altLang="en-US" sz="2400" dirty="0"/>
              <a:t>　　グラフタイトル，Ｘ，Ｙの項目軸</a:t>
            </a:r>
            <a:r>
              <a:rPr lang="ja-JP" altLang="en-US" sz="2400" dirty="0" smtClean="0"/>
              <a:t>を設定</a:t>
            </a:r>
            <a:endParaRPr lang="en-US" altLang="ja-JP" sz="2400" dirty="0"/>
          </a:p>
        </p:txBody>
      </p:sp>
      <p:sp>
        <p:nvSpPr>
          <p:cNvPr id="13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508736-4E71-4CD1-AED6-C5DDD6BC8E51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国語のグラフー棒グラフ　</a:t>
            </a:r>
            <a:r>
              <a:rPr lang="en-US" altLang="ja-JP" dirty="0" smtClean="0"/>
              <a:t>5/5</a:t>
            </a:r>
          </a:p>
        </p:txBody>
      </p:sp>
      <p:pic>
        <p:nvPicPr>
          <p:cNvPr id="1331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8963" y="2168525"/>
            <a:ext cx="2884487" cy="2519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168525"/>
            <a:ext cx="6365526" cy="3826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演習３：グラフ作成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英語，数学の棒グラフを作成して下さい</a:t>
            </a:r>
          </a:p>
        </p:txBody>
      </p:sp>
      <p:sp>
        <p:nvSpPr>
          <p:cNvPr id="143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0540BC-B0B6-45FF-AD05-4A067D2D921B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pic>
        <p:nvPicPr>
          <p:cNvPr id="1434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708275"/>
            <a:ext cx="2879725" cy="25209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4343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2708275"/>
            <a:ext cx="2884487" cy="2519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8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14F3E0-286C-4EA0-85BA-FBAF4355A680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3800" smtClean="0"/>
              <a:t>国語・英語・数学のグラフー集合縦棒</a:t>
            </a:r>
          </a:p>
        </p:txBody>
      </p:sp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628775"/>
            <a:ext cx="5400675" cy="4727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Text Box 162"/>
          <p:cNvSpPr txBox="1">
            <a:spLocks noChangeArrowheads="1"/>
          </p:cNvSpPr>
          <p:nvPr/>
        </p:nvSpPr>
        <p:spPr bwMode="auto">
          <a:xfrm>
            <a:off x="5436096" y="116632"/>
            <a:ext cx="3600450" cy="369888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/>
              <a:t>data1.xlsx </a:t>
            </a:r>
            <a:r>
              <a:rPr lang="ja-JP" altLang="en-US" dirty="0"/>
              <a:t>シー：関数による計算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簡単なプログラム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518864" y="1341710"/>
            <a:ext cx="8229600" cy="532765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「</a:t>
            </a:r>
            <a:r>
              <a:rPr lang="en-US" altLang="ja-JP" dirty="0" smtClean="0">
                <a:solidFill>
                  <a:schemeClr val="tx1"/>
                </a:solidFill>
              </a:rPr>
              <a:t>TRUE</a:t>
            </a:r>
            <a:r>
              <a:rPr lang="ja-JP" altLang="en-US" dirty="0" smtClean="0">
                <a:solidFill>
                  <a:schemeClr val="tx1"/>
                </a:solidFill>
              </a:rPr>
              <a:t>」 と「</a:t>
            </a:r>
            <a:r>
              <a:rPr lang="en-US" altLang="ja-JP" dirty="0" smtClean="0">
                <a:solidFill>
                  <a:schemeClr val="tx1"/>
                </a:solidFill>
              </a:rPr>
              <a:t>FALSE</a:t>
            </a:r>
            <a:r>
              <a:rPr lang="ja-JP" altLang="en-US" dirty="0" smtClean="0">
                <a:solidFill>
                  <a:schemeClr val="tx1"/>
                </a:solidFill>
              </a:rPr>
              <a:t>」での動作選択（</a:t>
            </a:r>
            <a:r>
              <a:rPr lang="en-US" altLang="ja-JP" dirty="0" smtClean="0">
                <a:solidFill>
                  <a:schemeClr val="tx1"/>
                </a:solidFill>
              </a:rPr>
              <a:t>Branching, </a:t>
            </a:r>
            <a:r>
              <a:rPr lang="ja-JP" altLang="en-US" dirty="0" smtClean="0">
                <a:solidFill>
                  <a:schemeClr val="tx1"/>
                </a:solidFill>
              </a:rPr>
              <a:t>分岐）</a:t>
            </a:r>
          </a:p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「ＩＦ」文を用いたプログラム</a:t>
            </a:r>
          </a:p>
          <a:p>
            <a:pPr lvl="1" eaLnBrk="1" hangingPunct="1"/>
            <a:r>
              <a:rPr lang="ja-JP" altLang="en-US" dirty="0" smtClean="0">
                <a:solidFill>
                  <a:schemeClr val="accent2"/>
                </a:solidFill>
              </a:rPr>
              <a:t>ＩＦ </a:t>
            </a:r>
            <a:r>
              <a:rPr lang="en-US" altLang="ja-JP" dirty="0" smtClean="0">
                <a:solidFill>
                  <a:schemeClr val="accent2"/>
                </a:solidFill>
              </a:rPr>
              <a:t>(</a:t>
            </a:r>
            <a:r>
              <a:rPr lang="ja-JP" altLang="en-US" dirty="0" smtClean="0">
                <a:solidFill>
                  <a:schemeClr val="accent2"/>
                </a:solidFill>
              </a:rPr>
              <a:t>判定式</a:t>
            </a:r>
            <a:r>
              <a:rPr lang="en-US" altLang="ja-JP" dirty="0" smtClean="0">
                <a:solidFill>
                  <a:srgbClr val="FF0000"/>
                </a:solidFill>
              </a:rPr>
              <a:t>,</a:t>
            </a:r>
            <a:r>
              <a:rPr lang="ja-JP" altLang="en-US" dirty="0" smtClean="0">
                <a:solidFill>
                  <a:srgbClr val="009900"/>
                </a:solidFill>
              </a:rPr>
              <a:t>動作</a:t>
            </a:r>
            <a:r>
              <a:rPr lang="en-US" altLang="ja-JP" dirty="0" smtClean="0">
                <a:solidFill>
                  <a:srgbClr val="009900"/>
                </a:solidFill>
              </a:rPr>
              <a:t>1</a:t>
            </a:r>
            <a:r>
              <a:rPr lang="en-US" altLang="ja-JP" dirty="0" smtClean="0">
                <a:solidFill>
                  <a:srgbClr val="FF0000"/>
                </a:solidFill>
              </a:rPr>
              <a:t>,</a:t>
            </a:r>
            <a:r>
              <a:rPr lang="ja-JP" altLang="en-US" dirty="0" smtClean="0">
                <a:solidFill>
                  <a:srgbClr val="FF9900"/>
                </a:solidFill>
              </a:rPr>
              <a:t>動作２</a:t>
            </a:r>
            <a:r>
              <a:rPr lang="ja-JP" altLang="en-US" dirty="0" smtClean="0">
                <a:solidFill>
                  <a:schemeClr val="accent2"/>
                </a:solidFill>
              </a:rPr>
              <a:t>）</a:t>
            </a:r>
          </a:p>
          <a:p>
            <a:pPr lvl="2" eaLnBrk="1" hangingPunct="1"/>
            <a:r>
              <a:rPr lang="ja-JP" altLang="en-US" dirty="0" smtClean="0">
                <a:solidFill>
                  <a:schemeClr val="tx1"/>
                </a:solidFill>
              </a:rPr>
              <a:t>判定式が</a:t>
            </a:r>
            <a:r>
              <a:rPr lang="en-US" altLang="ja-JP" dirty="0" smtClean="0">
                <a:solidFill>
                  <a:srgbClr val="009900"/>
                </a:solidFill>
              </a:rPr>
              <a:t>True </a:t>
            </a:r>
            <a:r>
              <a:rPr lang="ja-JP" altLang="en-US" dirty="0" smtClean="0">
                <a:solidFill>
                  <a:srgbClr val="009900"/>
                </a:solidFill>
              </a:rPr>
              <a:t>なら動作１</a:t>
            </a:r>
            <a:r>
              <a:rPr lang="ja-JP" altLang="en-US" dirty="0" smtClean="0"/>
              <a:t>を、</a:t>
            </a:r>
            <a:r>
              <a:rPr lang="en-US" altLang="ja-JP" dirty="0" smtClean="0">
                <a:solidFill>
                  <a:srgbClr val="FF9900"/>
                </a:solidFill>
              </a:rPr>
              <a:t>False</a:t>
            </a:r>
            <a:r>
              <a:rPr lang="ja-JP" altLang="en-US" dirty="0" smtClean="0">
                <a:solidFill>
                  <a:srgbClr val="FF9900"/>
                </a:solidFill>
              </a:rPr>
              <a:t>なら動作２</a:t>
            </a:r>
            <a:r>
              <a:rPr lang="ja-JP" altLang="en-US" dirty="0" smtClean="0">
                <a:solidFill>
                  <a:schemeClr val="tx1"/>
                </a:solidFill>
              </a:rPr>
              <a:t>を行う</a:t>
            </a:r>
            <a:r>
              <a:rPr lang="ja-JP" altLang="en-US" dirty="0" smtClean="0"/>
              <a:t>　</a:t>
            </a:r>
          </a:p>
          <a:p>
            <a:pPr lvl="1" eaLnBrk="1" hangingPunct="1"/>
            <a:r>
              <a:rPr lang="ja-JP" altLang="en-US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=</a:t>
            </a:r>
            <a:r>
              <a:rPr lang="ja-JP" altLang="en-US" b="1" dirty="0" smtClean="0">
                <a:solidFill>
                  <a:srgbClr val="FF0000"/>
                </a:solidFill>
              </a:rPr>
              <a:t>ＩＦ（</a:t>
            </a:r>
            <a:r>
              <a:rPr lang="ja-JP" altLang="en-US" b="1" dirty="0" smtClean="0">
                <a:solidFill>
                  <a:srgbClr val="002060"/>
                </a:solidFill>
              </a:rPr>
              <a:t>論理式 </a:t>
            </a:r>
            <a:r>
              <a:rPr lang="en-US" altLang="ja-JP" b="1" dirty="0" smtClean="0">
                <a:solidFill>
                  <a:srgbClr val="FF0000"/>
                </a:solidFill>
              </a:rPr>
              <a:t>, </a:t>
            </a:r>
            <a:r>
              <a:rPr lang="en-US" altLang="ja-JP" b="1" dirty="0" smtClean="0">
                <a:solidFill>
                  <a:srgbClr val="009900"/>
                </a:solidFill>
              </a:rPr>
              <a:t>[</a:t>
            </a:r>
            <a:r>
              <a:rPr lang="ja-JP" altLang="en-US" b="1" dirty="0" smtClean="0">
                <a:solidFill>
                  <a:srgbClr val="009900"/>
                </a:solidFill>
              </a:rPr>
              <a:t>真の場合</a:t>
            </a:r>
            <a:r>
              <a:rPr lang="en-US" altLang="ja-JP" b="1" dirty="0" smtClean="0">
                <a:solidFill>
                  <a:srgbClr val="009900"/>
                </a:solidFill>
              </a:rPr>
              <a:t>] </a:t>
            </a:r>
            <a:r>
              <a:rPr lang="en-US" altLang="ja-JP" b="1" dirty="0" smtClean="0">
                <a:solidFill>
                  <a:srgbClr val="FF0000"/>
                </a:solidFill>
              </a:rPr>
              <a:t>, </a:t>
            </a:r>
            <a:r>
              <a:rPr lang="en-US" altLang="ja-JP" b="1" dirty="0" smtClean="0">
                <a:solidFill>
                  <a:srgbClr val="FF9900"/>
                </a:solidFill>
              </a:rPr>
              <a:t>[</a:t>
            </a:r>
            <a:r>
              <a:rPr lang="ja-JP" altLang="en-US" b="1" dirty="0" smtClean="0">
                <a:solidFill>
                  <a:srgbClr val="FF9900"/>
                </a:solidFill>
              </a:rPr>
              <a:t>偽の場合</a:t>
            </a:r>
            <a:r>
              <a:rPr lang="en-US" altLang="ja-JP" b="1" dirty="0" smtClean="0">
                <a:solidFill>
                  <a:srgbClr val="FF9900"/>
                </a:solidFill>
              </a:rPr>
              <a:t>]</a:t>
            </a:r>
            <a:r>
              <a:rPr lang="ja-JP" altLang="en-US" b="1" dirty="0" smtClean="0">
                <a:solidFill>
                  <a:srgbClr val="FF0000"/>
                </a:solidFill>
              </a:rPr>
              <a:t>）</a:t>
            </a:r>
          </a:p>
          <a:p>
            <a:pPr lvl="1" eaLnBrk="1" hangingPunct="1"/>
            <a:endParaRPr lang="ja-JP" altLang="en-US" b="1" dirty="0" smtClean="0"/>
          </a:p>
          <a:p>
            <a:pPr lvl="1" eaLnBrk="1" hangingPunct="1"/>
            <a:endParaRPr lang="ja-JP" altLang="en-US" dirty="0" smtClean="0"/>
          </a:p>
          <a:p>
            <a:pPr lvl="1" eaLnBrk="1" hangingPunct="1"/>
            <a:endParaRPr lang="ja-JP" altLang="en-US" dirty="0" smtClean="0"/>
          </a:p>
          <a:p>
            <a:pPr lvl="1" eaLnBrk="1" hangingPunct="1"/>
            <a:endParaRPr lang="en-US" altLang="ja-JP" dirty="0" smtClean="0"/>
          </a:p>
        </p:txBody>
      </p:sp>
      <p:sp>
        <p:nvSpPr>
          <p:cNvPr id="921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9FA2D1-FE12-4561-8EE3-833D13A4B82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57625" y="5081191"/>
            <a:ext cx="4537075" cy="739775"/>
          </a:xfrm>
          <a:prstGeom prst="rect">
            <a:avLst/>
          </a:prstGeom>
          <a:noFill/>
          <a:ln w="38100" cap="sq">
            <a:solidFill>
              <a:srgbClr val="3399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8775" lvl="2">
              <a:tabLst>
                <a:tab pos="0" algn="l"/>
              </a:tabLst>
            </a:pPr>
            <a:r>
              <a:rPr kumimoji="1" lang="ja-JP" altLang="en-US" sz="2000">
                <a:solidFill>
                  <a:schemeClr val="accent2"/>
                </a:solidFill>
              </a:rPr>
              <a:t>文字列で返す場合は　“　”で囲んで入力数値の場合は数値のみを入力</a:t>
            </a:r>
            <a:endParaRPr lang="ja-JP" altLang="en-US" sz="2000">
              <a:solidFill>
                <a:schemeClr val="accent2"/>
              </a:solidFill>
            </a:endParaRPr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 flipV="1">
            <a:off x="5643563" y="4468813"/>
            <a:ext cx="368597" cy="612378"/>
          </a:xfrm>
          <a:prstGeom prst="line">
            <a:avLst/>
          </a:prstGeom>
          <a:noFill/>
          <a:ln w="38100" cap="sq">
            <a:solidFill>
              <a:srgbClr val="3399FF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 flipH="1" flipV="1">
            <a:off x="4283967" y="4365103"/>
            <a:ext cx="930970" cy="716087"/>
          </a:xfrm>
          <a:prstGeom prst="line">
            <a:avLst/>
          </a:prstGeom>
          <a:noFill/>
          <a:ln w="38100" cap="sq">
            <a:solidFill>
              <a:srgbClr val="3399FF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540470" y="5081191"/>
            <a:ext cx="2519362" cy="739775"/>
          </a:xfrm>
          <a:prstGeom prst="rect">
            <a:avLst/>
          </a:prstGeom>
          <a:noFill/>
          <a:ln w="38100" cap="sq">
            <a:solidFill>
              <a:srgbClr val="3399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630238" lvl="2" indent="-271463"/>
            <a:r>
              <a:rPr lang="ja-JP" altLang="en-US" sz="2000">
                <a:solidFill>
                  <a:schemeClr val="accent2"/>
                </a:solidFill>
              </a:rPr>
              <a:t>論理式又は</a:t>
            </a:r>
          </a:p>
          <a:p>
            <a:pPr marL="630238" lvl="2" indent="-271463"/>
            <a:r>
              <a:rPr lang="ja-JP" altLang="en-US" sz="2000">
                <a:solidFill>
                  <a:schemeClr val="accent2"/>
                </a:solidFill>
              </a:rPr>
              <a:t>セル番号</a:t>
            </a:r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 flipV="1">
            <a:off x="1837457" y="4468813"/>
            <a:ext cx="862335" cy="612378"/>
          </a:xfrm>
          <a:prstGeom prst="line">
            <a:avLst/>
          </a:prstGeom>
          <a:noFill/>
          <a:ln w="38100" cap="sq">
            <a:solidFill>
              <a:srgbClr val="3399FF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9227" name="Rectangle 17"/>
          <p:cNvSpPr>
            <a:spLocks noChangeArrowheads="1"/>
          </p:cNvSpPr>
          <p:nvPr/>
        </p:nvSpPr>
        <p:spPr bwMode="auto">
          <a:xfrm>
            <a:off x="1331913" y="3965575"/>
            <a:ext cx="6169025" cy="50323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簡単なプログラム</a:t>
            </a:r>
            <a:r>
              <a:rPr lang="en-US" altLang="ja-JP" smtClean="0"/>
              <a:t>(</a:t>
            </a:r>
            <a:r>
              <a:rPr lang="ja-JP" altLang="en-US" smtClean="0"/>
              <a:t>論理式</a:t>
            </a:r>
            <a:r>
              <a:rPr lang="en-US" altLang="ja-JP" smtClean="0"/>
              <a:t>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327650"/>
          </a:xfrm>
        </p:spPr>
        <p:txBody>
          <a:bodyPr/>
          <a:lstStyle/>
          <a:p>
            <a:pPr eaLnBrk="1" hangingPunct="1"/>
            <a:r>
              <a:rPr lang="ja-JP" altLang="en-US" sz="4400" dirty="0" smtClean="0">
                <a:solidFill>
                  <a:schemeClr val="tx1"/>
                </a:solidFill>
              </a:rPr>
              <a:t>論理式（条件式）に使う記号</a:t>
            </a:r>
          </a:p>
          <a:p>
            <a:pPr lvl="1" eaLnBrk="1" hangingPunct="1"/>
            <a:r>
              <a:rPr lang="en-US" altLang="ja-JP" sz="4000" dirty="0" smtClean="0">
                <a:solidFill>
                  <a:schemeClr val="tx1"/>
                </a:solidFill>
              </a:rPr>
              <a:t>A=B</a:t>
            </a:r>
            <a:r>
              <a:rPr lang="ja-JP" altLang="en-US" sz="4000" dirty="0" smtClean="0">
                <a:solidFill>
                  <a:schemeClr val="tx1"/>
                </a:solidFill>
              </a:rPr>
              <a:t>　	</a:t>
            </a:r>
            <a:r>
              <a:rPr lang="en-US" altLang="ja-JP" sz="4000" dirty="0" smtClean="0">
                <a:solidFill>
                  <a:schemeClr val="tx1"/>
                </a:solidFill>
              </a:rPr>
              <a:t>A</a:t>
            </a:r>
            <a:r>
              <a:rPr lang="ja-JP" altLang="en-US" sz="4000" dirty="0" smtClean="0">
                <a:solidFill>
                  <a:schemeClr val="tx1"/>
                </a:solidFill>
              </a:rPr>
              <a:t>と</a:t>
            </a:r>
            <a:r>
              <a:rPr lang="en-US" altLang="ja-JP" sz="4000" dirty="0" smtClean="0">
                <a:solidFill>
                  <a:schemeClr val="tx1"/>
                </a:solidFill>
              </a:rPr>
              <a:t>B</a:t>
            </a:r>
            <a:r>
              <a:rPr lang="ja-JP" altLang="en-US" sz="4000" dirty="0" smtClean="0">
                <a:solidFill>
                  <a:schemeClr val="tx1"/>
                </a:solidFill>
              </a:rPr>
              <a:t>が同じ　</a:t>
            </a:r>
          </a:p>
          <a:p>
            <a:pPr lvl="1" eaLnBrk="1" hangingPunct="1"/>
            <a:r>
              <a:rPr lang="en-US" altLang="ja-JP" sz="4000" dirty="0" smtClean="0">
                <a:solidFill>
                  <a:schemeClr val="tx1"/>
                </a:solidFill>
              </a:rPr>
              <a:t>A&gt;B </a:t>
            </a:r>
            <a:r>
              <a:rPr lang="ja-JP" altLang="en-US" sz="4000" dirty="0" smtClean="0">
                <a:solidFill>
                  <a:schemeClr val="tx1"/>
                </a:solidFill>
              </a:rPr>
              <a:t>　	</a:t>
            </a:r>
            <a:r>
              <a:rPr lang="en-US" altLang="ja-JP" sz="4000" dirty="0" smtClean="0">
                <a:solidFill>
                  <a:schemeClr val="tx1"/>
                </a:solidFill>
              </a:rPr>
              <a:t>A</a:t>
            </a:r>
            <a:r>
              <a:rPr lang="ja-JP" altLang="en-US" sz="4000" dirty="0" smtClean="0">
                <a:solidFill>
                  <a:schemeClr val="tx1"/>
                </a:solidFill>
              </a:rPr>
              <a:t>が</a:t>
            </a:r>
            <a:r>
              <a:rPr lang="en-US" altLang="ja-JP" sz="4000" dirty="0" smtClean="0">
                <a:solidFill>
                  <a:schemeClr val="tx1"/>
                </a:solidFill>
              </a:rPr>
              <a:t>B</a:t>
            </a:r>
            <a:r>
              <a:rPr lang="ja-JP" altLang="en-US" sz="4000" dirty="0" smtClean="0">
                <a:solidFill>
                  <a:schemeClr val="tx1"/>
                </a:solidFill>
              </a:rPr>
              <a:t>より大きい</a:t>
            </a:r>
          </a:p>
          <a:p>
            <a:pPr lvl="1" eaLnBrk="1" hangingPunct="1"/>
            <a:r>
              <a:rPr lang="en-US" altLang="ja-JP" sz="4000" dirty="0" smtClean="0">
                <a:solidFill>
                  <a:schemeClr val="tx1"/>
                </a:solidFill>
              </a:rPr>
              <a:t>A&gt;=B </a:t>
            </a:r>
            <a:r>
              <a:rPr lang="ja-JP" altLang="en-US" sz="4000" dirty="0" smtClean="0">
                <a:solidFill>
                  <a:schemeClr val="tx1"/>
                </a:solidFill>
              </a:rPr>
              <a:t>　	</a:t>
            </a:r>
            <a:r>
              <a:rPr lang="en-US" altLang="ja-JP" sz="4000" dirty="0" smtClean="0">
                <a:solidFill>
                  <a:schemeClr val="tx1"/>
                </a:solidFill>
              </a:rPr>
              <a:t>A</a:t>
            </a:r>
            <a:r>
              <a:rPr lang="ja-JP" altLang="en-US" sz="4000" dirty="0" smtClean="0">
                <a:solidFill>
                  <a:schemeClr val="tx1"/>
                </a:solidFill>
              </a:rPr>
              <a:t>が</a:t>
            </a:r>
            <a:r>
              <a:rPr lang="en-US" altLang="ja-JP" sz="4000" dirty="0" smtClean="0">
                <a:solidFill>
                  <a:schemeClr val="tx1"/>
                </a:solidFill>
              </a:rPr>
              <a:t>B</a:t>
            </a:r>
            <a:r>
              <a:rPr lang="ja-JP" altLang="en-US" sz="4000" dirty="0" smtClean="0">
                <a:solidFill>
                  <a:schemeClr val="tx1"/>
                </a:solidFill>
              </a:rPr>
              <a:t>以上</a:t>
            </a:r>
          </a:p>
          <a:p>
            <a:pPr lvl="1" eaLnBrk="1" hangingPunct="1"/>
            <a:r>
              <a:rPr lang="en-US" altLang="ja-JP" sz="4000" dirty="0" smtClean="0">
                <a:solidFill>
                  <a:schemeClr val="tx1"/>
                </a:solidFill>
              </a:rPr>
              <a:t>A&lt;&gt;B 	A</a:t>
            </a:r>
            <a:r>
              <a:rPr lang="ja-JP" altLang="en-US" sz="4000" dirty="0" smtClean="0">
                <a:solidFill>
                  <a:schemeClr val="tx1"/>
                </a:solidFill>
              </a:rPr>
              <a:t>と</a:t>
            </a:r>
            <a:r>
              <a:rPr lang="en-US" altLang="ja-JP" sz="4000" dirty="0" smtClean="0">
                <a:solidFill>
                  <a:schemeClr val="tx1"/>
                </a:solidFill>
              </a:rPr>
              <a:t>B</a:t>
            </a:r>
            <a:r>
              <a:rPr lang="ja-JP" altLang="en-US" sz="4000" dirty="0" smtClean="0">
                <a:solidFill>
                  <a:schemeClr val="tx1"/>
                </a:solidFill>
              </a:rPr>
              <a:t>が等しく無い　</a:t>
            </a:r>
          </a:p>
          <a:p>
            <a:pPr lvl="1" eaLnBrk="1" hangingPunct="1"/>
            <a:r>
              <a:rPr lang="en-US" altLang="ja-JP" sz="4000" dirty="0" smtClean="0">
                <a:solidFill>
                  <a:schemeClr val="tx1"/>
                </a:solidFill>
              </a:rPr>
              <a:t>A&lt;B</a:t>
            </a:r>
            <a:r>
              <a:rPr lang="ja-JP" altLang="en-US" sz="4000" dirty="0" smtClean="0">
                <a:solidFill>
                  <a:schemeClr val="tx1"/>
                </a:solidFill>
              </a:rPr>
              <a:t>　	</a:t>
            </a:r>
            <a:r>
              <a:rPr lang="en-US" altLang="ja-JP" sz="4000" dirty="0" smtClean="0">
                <a:solidFill>
                  <a:schemeClr val="tx1"/>
                </a:solidFill>
              </a:rPr>
              <a:t>A</a:t>
            </a:r>
            <a:r>
              <a:rPr lang="ja-JP" altLang="en-US" sz="4000" dirty="0" smtClean="0">
                <a:solidFill>
                  <a:schemeClr val="tx1"/>
                </a:solidFill>
              </a:rPr>
              <a:t>が</a:t>
            </a:r>
            <a:r>
              <a:rPr lang="en-US" altLang="ja-JP" sz="4000" dirty="0" smtClean="0">
                <a:solidFill>
                  <a:schemeClr val="tx1"/>
                </a:solidFill>
              </a:rPr>
              <a:t>B</a:t>
            </a:r>
            <a:r>
              <a:rPr lang="ja-JP" altLang="en-US" sz="4000" dirty="0" smtClean="0">
                <a:solidFill>
                  <a:schemeClr val="tx1"/>
                </a:solidFill>
              </a:rPr>
              <a:t>より小さい</a:t>
            </a:r>
          </a:p>
          <a:p>
            <a:pPr lvl="1" eaLnBrk="1" hangingPunct="1"/>
            <a:r>
              <a:rPr lang="en-US" altLang="ja-JP" sz="4000" dirty="0" smtClean="0">
                <a:solidFill>
                  <a:schemeClr val="tx1"/>
                </a:solidFill>
              </a:rPr>
              <a:t>A&lt;=B</a:t>
            </a:r>
            <a:r>
              <a:rPr lang="ja-JP" altLang="en-US" sz="4000" dirty="0" smtClean="0">
                <a:solidFill>
                  <a:schemeClr val="tx1"/>
                </a:solidFill>
              </a:rPr>
              <a:t>　	</a:t>
            </a:r>
            <a:r>
              <a:rPr lang="en-US" altLang="ja-JP" sz="4000" dirty="0" smtClean="0">
                <a:solidFill>
                  <a:schemeClr val="tx1"/>
                </a:solidFill>
              </a:rPr>
              <a:t>A</a:t>
            </a:r>
            <a:r>
              <a:rPr lang="ja-JP" altLang="en-US" sz="4000" dirty="0" smtClean="0">
                <a:solidFill>
                  <a:schemeClr val="tx1"/>
                </a:solidFill>
              </a:rPr>
              <a:t>が</a:t>
            </a:r>
            <a:r>
              <a:rPr lang="en-US" altLang="ja-JP" sz="4000" dirty="0" smtClean="0">
                <a:solidFill>
                  <a:schemeClr val="tx1"/>
                </a:solidFill>
              </a:rPr>
              <a:t>B</a:t>
            </a:r>
            <a:r>
              <a:rPr lang="ja-JP" altLang="en-US" sz="4000" dirty="0" smtClean="0">
                <a:solidFill>
                  <a:schemeClr val="tx1"/>
                </a:solidFill>
              </a:rPr>
              <a:t>以下 </a:t>
            </a:r>
          </a:p>
        </p:txBody>
      </p:sp>
      <p:sp>
        <p:nvSpPr>
          <p:cNvPr id="102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9BDE8C-A634-4F44-AB49-06EB5170B363}" type="slidenum">
              <a:rPr lang="en-US" altLang="ja-JP"/>
              <a:pPr/>
              <a:t>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簡単なプログラム</a:t>
            </a:r>
          </a:p>
        </p:txBody>
      </p:sp>
      <p:sp>
        <p:nvSpPr>
          <p:cNvPr id="112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605070-1077-420F-A51A-7EFEADE48287}" type="slidenum">
              <a:rPr lang="en-US" altLang="ja-JP"/>
              <a:pPr/>
              <a:t>5</a:t>
            </a:fld>
            <a:endParaRPr lang="en-US" altLang="ja-JP" dirty="0"/>
          </a:p>
        </p:txBody>
      </p:sp>
      <p:sp>
        <p:nvSpPr>
          <p:cNvPr id="11268" name="AutoShape 3"/>
          <p:cNvSpPr>
            <a:spLocks noChangeArrowheads="1"/>
          </p:cNvSpPr>
          <p:nvPr/>
        </p:nvSpPr>
        <p:spPr bwMode="auto">
          <a:xfrm>
            <a:off x="1692275" y="1827213"/>
            <a:ext cx="2303463" cy="8270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ja-JP" altLang="en-US" sz="3200">
                <a:latin typeface="Times New Roman" pitchFamily="18" charset="0"/>
              </a:rPr>
              <a:t>論理式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5651500" y="2028825"/>
            <a:ext cx="1728788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ja-JP" altLang="en-US" sz="2400" b="1">
                <a:solidFill>
                  <a:schemeClr val="bg2"/>
                </a:solidFill>
              </a:rPr>
              <a:t>動作１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92238" y="2611438"/>
            <a:ext cx="1811337" cy="457200"/>
            <a:chOff x="877" y="1645"/>
            <a:chExt cx="1141" cy="288"/>
          </a:xfrm>
        </p:grpSpPr>
        <p:sp>
          <p:nvSpPr>
            <p:cNvPr id="11283" name="Line 6"/>
            <p:cNvSpPr>
              <a:spLocks noChangeShapeType="1"/>
            </p:cNvSpPr>
            <p:nvPr/>
          </p:nvSpPr>
          <p:spPr bwMode="auto">
            <a:xfrm flipH="1">
              <a:off x="1791" y="1671"/>
              <a:ext cx="1" cy="24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877" y="1645"/>
              <a:ext cx="11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ja-JP" altLang="en-US" sz="2400" dirty="0">
                  <a:solidFill>
                    <a:srgbClr val="FF0000"/>
                  </a:solidFill>
                  <a:latin typeface="Times New Roman" pitchFamily="18" charset="0"/>
                </a:rPr>
                <a:t>偽の場合</a:t>
              </a:r>
            </a:p>
          </p:txBody>
        </p:sp>
      </p:grp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2028825" y="3043238"/>
            <a:ext cx="1622425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ja-JP" altLang="en-US" sz="2400" b="1">
                <a:solidFill>
                  <a:schemeClr val="bg2"/>
                </a:solidFill>
              </a:rPr>
              <a:t>動作２</a:t>
            </a:r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611188" y="1268413"/>
            <a:ext cx="4105275" cy="457200"/>
          </a:xfrm>
          <a:prstGeom prst="rect">
            <a:avLst/>
          </a:prstGeom>
          <a:solidFill>
            <a:srgbClr val="FFCCCC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=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ＩＦ（</a:t>
            </a:r>
            <a:r>
              <a:rPr kumimoji="1" lang="ja-JP" altLang="en-US" sz="2400" b="1" dirty="0" smtClean="0">
                <a:solidFill>
                  <a:schemeClr val="bg2"/>
                </a:solidFill>
              </a:rPr>
              <a:t>論理式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, </a:t>
            </a:r>
            <a:r>
              <a:rPr kumimoji="1" lang="ja-JP" altLang="en-US" sz="2400" b="1" dirty="0">
                <a:solidFill>
                  <a:schemeClr val="bg2"/>
                </a:solidFill>
              </a:rPr>
              <a:t>動作</a:t>
            </a:r>
            <a:r>
              <a:rPr kumimoji="1" lang="ja-JP" altLang="en-US" sz="2400" b="1" dirty="0" smtClean="0">
                <a:solidFill>
                  <a:schemeClr val="bg2"/>
                </a:solidFill>
              </a:rPr>
              <a:t>１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,</a:t>
            </a:r>
            <a:r>
              <a:rPr kumimoji="1" lang="en-US" altLang="ja-JP" sz="2400" b="1" dirty="0" smtClean="0">
                <a:solidFill>
                  <a:schemeClr val="bg2"/>
                </a:solidFill>
              </a:rPr>
              <a:t> </a:t>
            </a:r>
            <a:r>
              <a:rPr kumimoji="1" lang="ja-JP" altLang="en-US" sz="2400" b="1" dirty="0">
                <a:solidFill>
                  <a:schemeClr val="bg2"/>
                </a:solidFill>
              </a:rPr>
              <a:t>動作２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）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95738" y="1747838"/>
            <a:ext cx="1800225" cy="503237"/>
            <a:chOff x="2517" y="1101"/>
            <a:chExt cx="1134" cy="317"/>
          </a:xfrm>
        </p:grpSpPr>
        <p:sp>
          <p:nvSpPr>
            <p:cNvPr id="11281" name="Text Box 11"/>
            <p:cNvSpPr txBox="1">
              <a:spLocks noChangeArrowheads="1"/>
            </p:cNvSpPr>
            <p:nvPr/>
          </p:nvSpPr>
          <p:spPr bwMode="auto">
            <a:xfrm>
              <a:off x="2563" y="1101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ja-JP" altLang="en-US" sz="2400">
                  <a:solidFill>
                    <a:srgbClr val="0000FF"/>
                  </a:solidFill>
                  <a:latin typeface="Times New Roman" pitchFamily="18" charset="0"/>
                </a:rPr>
                <a:t>真の場合</a:t>
              </a:r>
            </a:p>
          </p:txBody>
        </p:sp>
        <p:sp>
          <p:nvSpPr>
            <p:cNvPr id="11282" name="Line 12"/>
            <p:cNvSpPr>
              <a:spLocks noChangeShapeType="1"/>
            </p:cNvSpPr>
            <p:nvPr/>
          </p:nvSpPr>
          <p:spPr bwMode="auto">
            <a:xfrm>
              <a:off x="2517" y="1418"/>
              <a:ext cx="99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971550" y="4941889"/>
            <a:ext cx="7488238" cy="1824038"/>
            <a:chOff x="612" y="3113"/>
            <a:chExt cx="4185" cy="1149"/>
          </a:xfrm>
        </p:grpSpPr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612" y="3113"/>
              <a:ext cx="4185" cy="373"/>
            </a:xfrm>
            <a:prstGeom prst="rect">
              <a:avLst/>
            </a:prstGeom>
            <a:solidFill>
              <a:srgbClr val="FF9999"/>
            </a:solidFill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ja-JP" sz="3200" dirty="0">
                  <a:solidFill>
                    <a:srgbClr val="FF0000"/>
                  </a:solidFill>
                </a:rPr>
                <a:t>=</a:t>
              </a:r>
              <a:r>
                <a:rPr lang="ja-JP" altLang="en-US" sz="3200" dirty="0">
                  <a:solidFill>
                    <a:srgbClr val="FF0000"/>
                  </a:solidFill>
                </a:rPr>
                <a:t>ＩＦ（</a:t>
              </a:r>
              <a:r>
                <a:rPr lang="ja-JP" altLang="en-US" sz="3200" dirty="0" smtClean="0"/>
                <a:t>論理式</a:t>
              </a:r>
              <a:r>
                <a:rPr lang="en-US" altLang="ja-JP" sz="3200" dirty="0" smtClean="0">
                  <a:solidFill>
                    <a:srgbClr val="FF0000"/>
                  </a:solidFill>
                </a:rPr>
                <a:t>, </a:t>
              </a:r>
              <a:r>
                <a:rPr lang="ja-JP" altLang="en-US" sz="3200" dirty="0">
                  <a:solidFill>
                    <a:srgbClr val="FF0000"/>
                  </a:solidFill>
                </a:rPr>
                <a:t>“</a:t>
              </a:r>
              <a:r>
                <a:rPr lang="ja-JP" altLang="en-US" sz="3200" dirty="0"/>
                <a:t>文字列</a:t>
              </a:r>
              <a:r>
                <a:rPr lang="ja-JP" altLang="en-US" sz="3200" dirty="0" smtClean="0">
                  <a:solidFill>
                    <a:srgbClr val="FF0000"/>
                  </a:solidFill>
                </a:rPr>
                <a:t>”</a:t>
              </a:r>
              <a:r>
                <a:rPr lang="en-US" altLang="ja-JP" sz="3200" dirty="0" smtClean="0">
                  <a:solidFill>
                    <a:srgbClr val="FF0000"/>
                  </a:solidFill>
                </a:rPr>
                <a:t>,  </a:t>
              </a:r>
              <a:r>
                <a:rPr lang="en-US" altLang="ja-JP" sz="3200" dirty="0">
                  <a:solidFill>
                    <a:srgbClr val="FF0000"/>
                  </a:solidFill>
                </a:rPr>
                <a:t>“</a:t>
              </a:r>
              <a:r>
                <a:rPr lang="ja-JP" altLang="en-US" sz="3200" dirty="0"/>
                <a:t>文字列</a:t>
              </a:r>
              <a:r>
                <a:rPr lang="ja-JP" altLang="en-US" sz="3200" dirty="0">
                  <a:solidFill>
                    <a:srgbClr val="FF0000"/>
                  </a:solidFill>
                </a:rPr>
                <a:t>”）</a:t>
              </a:r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615" y="3475"/>
              <a:ext cx="4116" cy="7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lvl="1">
                <a:spcBef>
                  <a:spcPct val="20000"/>
                </a:spcBef>
              </a:pPr>
              <a:r>
                <a:rPr kumimoji="1" lang="en-US" altLang="ja-JP" sz="600" dirty="0" smtClean="0"/>
                <a:t>  </a:t>
              </a:r>
              <a:endParaRPr kumimoji="1" lang="en-US" altLang="ja-JP" sz="300" dirty="0" smtClean="0"/>
            </a:p>
            <a:p>
              <a:pPr lvl="1">
                <a:spcBef>
                  <a:spcPct val="20000"/>
                </a:spcBef>
                <a:buFont typeface="Arial" charset="0"/>
                <a:buBlip>
                  <a:blip r:embed="rId3"/>
                </a:buBlip>
              </a:pPr>
              <a:r>
                <a:rPr kumimoji="1" lang="en-US" altLang="ja-JP" sz="2800" dirty="0" smtClean="0"/>
                <a:t>B16    </a:t>
              </a:r>
              <a:r>
                <a:rPr kumimoji="1" lang="en-US" altLang="ja-JP" sz="2800" dirty="0"/>
                <a:t>=</a:t>
              </a:r>
              <a:r>
                <a:rPr kumimoji="1" lang="ja-JP" altLang="en-US" sz="2800" dirty="0"/>
                <a:t>ＩＦ</a:t>
              </a:r>
              <a:r>
                <a:rPr kumimoji="1" lang="en-US" altLang="ja-JP" sz="2800" dirty="0"/>
                <a:t>(</a:t>
              </a:r>
              <a:r>
                <a:rPr kumimoji="1" lang="en-US" altLang="ja-JP" sz="2800" dirty="0" smtClean="0"/>
                <a:t>A15, </a:t>
              </a:r>
              <a:r>
                <a:rPr kumimoji="1" lang="en-US" altLang="ja-JP" sz="2800" dirty="0">
                  <a:latin typeface="Trebuchet MS" pitchFamily="34" charset="0"/>
                </a:rPr>
                <a:t>“</a:t>
              </a:r>
              <a:r>
                <a:rPr kumimoji="1" lang="en-US" altLang="ja-JP" sz="2800" dirty="0"/>
                <a:t>True</a:t>
              </a:r>
              <a:r>
                <a:rPr kumimoji="1" lang="ja-JP" altLang="en-US" sz="2800" dirty="0"/>
                <a:t> </a:t>
              </a:r>
              <a:r>
                <a:rPr kumimoji="1" lang="ja-JP" altLang="en-US" sz="2800" dirty="0" smtClean="0"/>
                <a:t>”</a:t>
              </a:r>
              <a:r>
                <a:rPr kumimoji="1" lang="en-US" altLang="ja-JP" sz="2800" dirty="0" smtClean="0"/>
                <a:t>, </a:t>
              </a:r>
              <a:r>
                <a:rPr kumimoji="1" lang="en-US" altLang="ja-JP" sz="2800" dirty="0">
                  <a:latin typeface="Trebuchet MS" pitchFamily="34" charset="0"/>
                </a:rPr>
                <a:t>“</a:t>
              </a:r>
              <a:r>
                <a:rPr kumimoji="1" lang="en-US" altLang="ja-JP" sz="2800" dirty="0"/>
                <a:t>False</a:t>
              </a:r>
              <a:r>
                <a:rPr kumimoji="1" lang="ja-JP" altLang="en-US" sz="2800" dirty="0"/>
                <a:t> ” ）</a:t>
              </a:r>
            </a:p>
            <a:p>
              <a:pPr lvl="1">
                <a:spcBef>
                  <a:spcPct val="20000"/>
                </a:spcBef>
                <a:buFont typeface="Arial" charset="0"/>
                <a:buBlip>
                  <a:blip r:embed="rId3"/>
                </a:buBlip>
              </a:pPr>
              <a:r>
                <a:rPr kumimoji="1" lang="en-US" altLang="ja-JP" sz="2800" dirty="0"/>
                <a:t>C16    =</a:t>
              </a:r>
              <a:r>
                <a:rPr kumimoji="1" lang="ja-JP" altLang="en-US" sz="2800" dirty="0"/>
                <a:t>ＩＦ</a:t>
              </a:r>
              <a:r>
                <a:rPr kumimoji="1" lang="en-US" altLang="ja-JP" sz="2800" dirty="0" smtClean="0"/>
                <a:t>(B2&gt;C2, </a:t>
              </a:r>
              <a:r>
                <a:rPr kumimoji="1" lang="en-US" altLang="ja-JP" sz="2800" dirty="0">
                  <a:latin typeface="Trebuchet MS" pitchFamily="34" charset="0"/>
                </a:rPr>
                <a:t>“</a:t>
              </a:r>
              <a:r>
                <a:rPr kumimoji="1" lang="ja-JP" altLang="en-US" sz="2800" dirty="0"/>
                <a:t>正解</a:t>
              </a:r>
              <a:r>
                <a:rPr kumimoji="1" lang="ja-JP" altLang="en-US" sz="2800" dirty="0" smtClean="0"/>
                <a:t>”</a:t>
              </a:r>
              <a:r>
                <a:rPr kumimoji="1" lang="en-US" altLang="ja-JP" sz="2800" dirty="0" smtClean="0"/>
                <a:t>, </a:t>
              </a:r>
              <a:r>
                <a:rPr kumimoji="1" lang="en-US" altLang="ja-JP" sz="2800" dirty="0">
                  <a:latin typeface="Trebuchet MS" pitchFamily="34" charset="0"/>
                </a:rPr>
                <a:t>“</a:t>
              </a:r>
              <a:r>
                <a:rPr kumimoji="1" lang="ja-JP" altLang="en-US" sz="2800" dirty="0"/>
                <a:t>不正解”） 　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971550" y="3573463"/>
            <a:ext cx="4248522" cy="1243012"/>
            <a:chOff x="612" y="2251"/>
            <a:chExt cx="4185" cy="783"/>
          </a:xfrm>
        </p:grpSpPr>
        <p:sp>
          <p:nvSpPr>
            <p:cNvPr id="11277" name="Text Box 18"/>
            <p:cNvSpPr txBox="1">
              <a:spLocks noChangeArrowheads="1"/>
            </p:cNvSpPr>
            <p:nvPr/>
          </p:nvSpPr>
          <p:spPr bwMode="auto">
            <a:xfrm>
              <a:off x="612" y="2251"/>
              <a:ext cx="4185" cy="373"/>
            </a:xfrm>
            <a:prstGeom prst="rect">
              <a:avLst/>
            </a:prstGeom>
            <a:solidFill>
              <a:srgbClr val="FF9999"/>
            </a:solidFill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 altLang="ja-JP" sz="3200" dirty="0">
                  <a:solidFill>
                    <a:srgbClr val="FF0000"/>
                  </a:solidFill>
                </a:rPr>
                <a:t>  =</a:t>
              </a:r>
              <a:r>
                <a:rPr lang="ja-JP" altLang="en-US" sz="3200" dirty="0">
                  <a:solidFill>
                    <a:srgbClr val="FF0000"/>
                  </a:solidFill>
                </a:rPr>
                <a:t>ＩＦ（</a:t>
              </a:r>
              <a:r>
                <a:rPr lang="ja-JP" altLang="en-US" sz="3200" dirty="0" smtClean="0"/>
                <a:t>論理式</a:t>
              </a:r>
              <a:r>
                <a:rPr lang="en-US" altLang="ja-JP" sz="3200" dirty="0" smtClean="0">
                  <a:solidFill>
                    <a:srgbClr val="FF0000"/>
                  </a:solidFill>
                </a:rPr>
                <a:t>, </a:t>
              </a:r>
              <a:r>
                <a:rPr lang="en-US" altLang="ja-JP" sz="3200" dirty="0" smtClean="0"/>
                <a:t>1</a:t>
              </a:r>
              <a:r>
                <a:rPr lang="en-US" altLang="ja-JP" sz="3200" dirty="0" smtClean="0">
                  <a:solidFill>
                    <a:srgbClr val="FF0000"/>
                  </a:solidFill>
                </a:rPr>
                <a:t>, </a:t>
              </a:r>
              <a:r>
                <a:rPr lang="en-US" altLang="ja-JP" sz="3200" dirty="0"/>
                <a:t>0</a:t>
              </a:r>
              <a:r>
                <a:rPr lang="ja-JP" altLang="en-US" sz="3200" dirty="0">
                  <a:solidFill>
                    <a:srgbClr val="FF0000"/>
                  </a:solidFill>
                </a:rPr>
                <a:t>）</a:t>
              </a:r>
            </a:p>
          </p:txBody>
        </p:sp>
        <p:sp>
          <p:nvSpPr>
            <p:cNvPr id="11278" name="Rectangle 19"/>
            <p:cNvSpPr>
              <a:spLocks noChangeArrowheads="1"/>
            </p:cNvSpPr>
            <p:nvPr/>
          </p:nvSpPr>
          <p:spPr bwMode="auto">
            <a:xfrm>
              <a:off x="639" y="2704"/>
              <a:ext cx="4145" cy="33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>
                <a:spcBef>
                  <a:spcPct val="20000"/>
                </a:spcBef>
                <a:buFont typeface="Arial" charset="0"/>
                <a:buBlip>
                  <a:blip r:embed="rId3"/>
                </a:buBlip>
              </a:pPr>
              <a:r>
                <a:rPr kumimoji="1" lang="en-US" altLang="ja-JP" sz="2800" dirty="0"/>
                <a:t>A16    =</a:t>
              </a:r>
              <a:r>
                <a:rPr kumimoji="1" lang="ja-JP" altLang="en-US" sz="2800" dirty="0"/>
                <a:t>ＩＦ</a:t>
              </a:r>
              <a:r>
                <a:rPr kumimoji="1" lang="en-US" altLang="ja-JP" sz="2800" dirty="0"/>
                <a:t>(</a:t>
              </a:r>
              <a:r>
                <a:rPr kumimoji="1" lang="en-US" altLang="ja-JP" sz="2800" dirty="0" smtClean="0"/>
                <a:t>A15, 1, </a:t>
              </a:r>
              <a:r>
                <a:rPr kumimoji="1" lang="en-US" altLang="ja-JP" sz="2800" dirty="0"/>
                <a:t>0</a:t>
              </a:r>
              <a:r>
                <a:rPr kumimoji="1" lang="ja-JP" altLang="en-US" sz="2800" dirty="0"/>
                <a:t>）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699792" y="4275680"/>
            <a:ext cx="5112568" cy="2537696"/>
            <a:chOff x="2699792" y="4275680"/>
            <a:chExt cx="5112568" cy="2537696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2699792" y="4275680"/>
              <a:ext cx="2520280" cy="57606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Rectangle 5"/>
            <p:cNvSpPr>
              <a:spLocks noChangeArrowheads="1"/>
            </p:cNvSpPr>
            <p:nvPr/>
          </p:nvSpPr>
          <p:spPr bwMode="auto">
            <a:xfrm>
              <a:off x="2699792" y="5661248"/>
              <a:ext cx="4608512" cy="57606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2699792" y="6237312"/>
              <a:ext cx="5112568" cy="57606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簡単なプログラム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327650"/>
          </a:xfrm>
        </p:spPr>
        <p:txBody>
          <a:bodyPr/>
          <a:lstStyle/>
          <a:p>
            <a:pPr lvl="1" eaLnBrk="1" hangingPunct="1"/>
            <a:r>
              <a:rPr lang="en-US" altLang="ja-JP" dirty="0" smtClean="0">
                <a:solidFill>
                  <a:schemeClr val="tx1"/>
                </a:solidFill>
              </a:rPr>
              <a:t>D16    =</a:t>
            </a:r>
            <a:r>
              <a:rPr lang="ja-JP" altLang="en-US" dirty="0" smtClean="0">
                <a:solidFill>
                  <a:schemeClr val="tx1"/>
                </a:solidFill>
              </a:rPr>
              <a:t>ＩＦ</a:t>
            </a:r>
            <a:r>
              <a:rPr lang="en-US" altLang="ja-JP" dirty="0" smtClean="0">
                <a:solidFill>
                  <a:schemeClr val="tx1"/>
                </a:solidFill>
              </a:rPr>
              <a:t>(B2&gt;=80, </a:t>
            </a:r>
            <a:r>
              <a:rPr lang="en-US" altLang="ja-JP" dirty="0" smtClean="0">
                <a:solidFill>
                  <a:schemeClr val="tx1"/>
                </a:solidFill>
                <a:latin typeface="Trebuchet MS" pitchFamily="34" charset="0"/>
              </a:rPr>
              <a:t>“</a:t>
            </a:r>
            <a:r>
              <a:rPr lang="ja-JP" altLang="en-US" dirty="0" smtClean="0">
                <a:solidFill>
                  <a:schemeClr val="tx1"/>
                </a:solidFill>
              </a:rPr>
              <a:t>合格”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 smtClean="0">
                <a:solidFill>
                  <a:schemeClr val="tx1"/>
                </a:solidFill>
                <a:latin typeface="Trebuchet MS" pitchFamily="34" charset="0"/>
              </a:rPr>
              <a:t>“</a:t>
            </a:r>
            <a:r>
              <a:rPr lang="ja-JP" altLang="en-US" dirty="0" smtClean="0">
                <a:solidFill>
                  <a:schemeClr val="tx1"/>
                </a:solidFill>
              </a:rPr>
              <a:t>不合格”）</a:t>
            </a:r>
          </a:p>
          <a:p>
            <a:pPr eaLnBrk="1" hangingPunct="1"/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/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/>
            <a:endParaRPr lang="ja-JP" alt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29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B2FF5-87E5-4CF8-9CDD-F91FCA523B3C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48484" name="AutoShape 4"/>
          <p:cNvSpPr>
            <a:spLocks noChangeArrowheads="1"/>
          </p:cNvSpPr>
          <p:nvPr/>
        </p:nvSpPr>
        <p:spPr bwMode="auto">
          <a:xfrm>
            <a:off x="2051050" y="2808288"/>
            <a:ext cx="2303463" cy="8270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ja-JP" sz="4400">
                <a:latin typeface="Times New Roman" pitchFamily="18" charset="0"/>
              </a:rPr>
              <a:t>&gt;=80</a:t>
            </a:r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5651500" y="2890838"/>
            <a:ext cx="1296988" cy="57943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ja-JP" altLang="en-US" sz="3200">
                <a:latin typeface="Times New Roman" pitchFamily="18" charset="0"/>
              </a:rPr>
              <a:t>合格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133600" y="3513138"/>
            <a:ext cx="1069975" cy="735012"/>
            <a:chOff x="1118" y="1624"/>
            <a:chExt cx="674" cy="463"/>
          </a:xfrm>
        </p:grpSpPr>
        <p:sp>
          <p:nvSpPr>
            <p:cNvPr id="12300" name="Line 7"/>
            <p:cNvSpPr>
              <a:spLocks noChangeShapeType="1"/>
            </p:cNvSpPr>
            <p:nvPr/>
          </p:nvSpPr>
          <p:spPr bwMode="auto">
            <a:xfrm flipH="1">
              <a:off x="1791" y="1700"/>
              <a:ext cx="1" cy="38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2301" name="Text Box 8"/>
            <p:cNvSpPr txBox="1">
              <a:spLocks noChangeArrowheads="1"/>
            </p:cNvSpPr>
            <p:nvPr/>
          </p:nvSpPr>
          <p:spPr bwMode="auto">
            <a:xfrm>
              <a:off x="1118" y="1624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356100" y="2728913"/>
            <a:ext cx="1223963" cy="519112"/>
            <a:chOff x="2518" y="1130"/>
            <a:chExt cx="771" cy="327"/>
          </a:xfrm>
        </p:grpSpPr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2563" y="1130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>
              <a:off x="2518" y="1432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48492" name="Text Box 12"/>
          <p:cNvSpPr txBox="1">
            <a:spLocks noChangeArrowheads="1"/>
          </p:cNvSpPr>
          <p:nvPr/>
        </p:nvSpPr>
        <p:spPr bwMode="auto">
          <a:xfrm>
            <a:off x="2422525" y="4289425"/>
            <a:ext cx="1571625" cy="57943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ja-JP" altLang="en-US" sz="3200">
                <a:latin typeface="Times New Roman" pitchFamily="18" charset="0"/>
              </a:rPr>
              <a:t>不合格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/>
      <p:bldP spid="148484" grpId="0" animBg="1"/>
      <p:bldP spid="148485" grpId="0" animBg="1"/>
      <p:bldP spid="1484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507412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/>
              <a:t>演習</a:t>
            </a:r>
            <a:r>
              <a:rPr lang="en-US" altLang="ja-JP" dirty="0" smtClean="0"/>
              <a:t>1</a:t>
            </a:r>
            <a:r>
              <a:rPr lang="ja-JP" altLang="en-US" dirty="0" smtClean="0"/>
              <a:t>：簡単なプログラム（成績判定</a:t>
            </a:r>
            <a:r>
              <a:rPr lang="en-US" altLang="ja-JP" dirty="0" smtClean="0"/>
              <a:t>1</a:t>
            </a:r>
            <a:r>
              <a:rPr lang="ja-JP" altLang="en-US" dirty="0" smtClean="0"/>
              <a:t>）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-36512" y="1773238"/>
            <a:ext cx="5331994" cy="3960812"/>
          </a:xfrm>
        </p:spPr>
        <p:txBody>
          <a:bodyPr/>
          <a:lstStyle/>
          <a:p>
            <a:pPr eaLnBrk="1" hangingPunct="1"/>
            <a:r>
              <a:rPr lang="en-US" altLang="ja-JP" sz="2400" dirty="0" smtClean="0">
                <a:solidFill>
                  <a:schemeClr val="tx1"/>
                </a:solidFill>
              </a:rPr>
              <a:t>data1.xlsx</a:t>
            </a:r>
            <a:r>
              <a:rPr lang="ja-JP" altLang="en-US" sz="2400" dirty="0" smtClean="0">
                <a:solidFill>
                  <a:schemeClr val="tx1"/>
                </a:solidFill>
              </a:rPr>
              <a:t>ファイルの“関数による計算”シートの「合格」，「不合格」の判定を行って下さい</a:t>
            </a:r>
            <a:r>
              <a:rPr lang="en-US" altLang="ja-JP" sz="2400" dirty="0" smtClean="0">
                <a:solidFill>
                  <a:schemeClr val="tx1"/>
                </a:solidFill>
              </a:rPr>
              <a:t>.</a:t>
            </a:r>
          </a:p>
          <a:p>
            <a:pPr lvl="1" eaLnBrk="1" hangingPunct="1"/>
            <a:r>
              <a:rPr lang="ja-JP" altLang="en-US" dirty="0" smtClean="0">
                <a:solidFill>
                  <a:schemeClr val="tx1"/>
                </a:solidFill>
              </a:rPr>
              <a:t>平均点に対する合格判定</a:t>
            </a:r>
          </a:p>
          <a:p>
            <a:pPr lvl="2" eaLnBrk="1" hangingPunct="1"/>
            <a:r>
              <a:rPr lang="ja-JP" altLang="en-US" dirty="0" smtClean="0">
                <a:solidFill>
                  <a:schemeClr val="tx1"/>
                </a:solidFill>
              </a:rPr>
              <a:t>判定基準</a:t>
            </a:r>
          </a:p>
          <a:p>
            <a:pPr lvl="3" eaLnBrk="1" hangingPunct="1"/>
            <a:r>
              <a:rPr lang="ja-JP" altLang="en-US" dirty="0" smtClean="0">
                <a:solidFill>
                  <a:schemeClr val="tx1"/>
                </a:solidFill>
              </a:rPr>
              <a:t>国語，英語，数学</a:t>
            </a:r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</a:rPr>
              <a:t>科目の平均点が</a:t>
            </a:r>
            <a:r>
              <a:rPr lang="en-US" altLang="ja-JP" dirty="0" smtClean="0">
                <a:solidFill>
                  <a:srgbClr val="FF0000"/>
                </a:solidFill>
              </a:rPr>
              <a:t>80</a:t>
            </a:r>
            <a:r>
              <a:rPr lang="ja-JP" altLang="en-US" dirty="0" smtClean="0">
                <a:solidFill>
                  <a:srgbClr val="FF0000"/>
                </a:solidFill>
              </a:rPr>
              <a:t>点以上は「合格」未満は「不合格」</a:t>
            </a:r>
            <a:r>
              <a:rPr lang="ja-JP" altLang="en-US" dirty="0" smtClean="0">
                <a:solidFill>
                  <a:schemeClr val="tx1"/>
                </a:solidFill>
              </a:rPr>
              <a:t>とする</a:t>
            </a:r>
          </a:p>
          <a:p>
            <a:pPr lvl="2" eaLnBrk="1" hangingPunct="1"/>
            <a:r>
              <a:rPr lang="ja-JP" altLang="en-US" dirty="0" smtClean="0">
                <a:solidFill>
                  <a:schemeClr val="tx1"/>
                </a:solidFill>
              </a:rPr>
              <a:t>Ｇ</a:t>
            </a:r>
            <a:r>
              <a:rPr lang="en-US" altLang="ja-JP" dirty="0" smtClean="0">
                <a:solidFill>
                  <a:schemeClr val="tx1"/>
                </a:solidFill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</a:rPr>
              <a:t>に「合否」項目を追加 </a:t>
            </a:r>
          </a:p>
          <a:p>
            <a:pPr lvl="2" eaLnBrk="1" hangingPunct="1"/>
            <a:r>
              <a:rPr lang="en-US" altLang="ja-JP" dirty="0" smtClean="0">
                <a:solidFill>
                  <a:schemeClr val="tx1"/>
                </a:solidFill>
              </a:rPr>
              <a:t>G2</a:t>
            </a:r>
            <a:r>
              <a:rPr lang="ja-JP" altLang="en-US" dirty="0" smtClean="0">
                <a:solidFill>
                  <a:schemeClr val="tx1"/>
                </a:solidFill>
              </a:rPr>
              <a:t>～</a:t>
            </a:r>
            <a:r>
              <a:rPr lang="en-US" altLang="ja-JP" dirty="0" smtClean="0">
                <a:solidFill>
                  <a:schemeClr val="tx1"/>
                </a:solidFill>
              </a:rPr>
              <a:t>G101</a:t>
            </a:r>
            <a:r>
              <a:rPr lang="ja-JP" altLang="en-US" dirty="0" smtClean="0">
                <a:solidFill>
                  <a:schemeClr val="tx1"/>
                </a:solidFill>
              </a:rPr>
              <a:t>に「合格」「不合格」を表示するプログラム</a:t>
            </a:r>
          </a:p>
          <a:p>
            <a:pPr eaLnBrk="1" hangingPunct="1"/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33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6E1960-A94B-4A8A-AB55-4C74D461AD43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508104" y="1341438"/>
            <a:ext cx="3384376" cy="338554"/>
          </a:xfrm>
          <a:prstGeom prst="rect">
            <a:avLst/>
          </a:prstGeom>
          <a:noFill/>
          <a:ln w="12700" cap="sq">
            <a:solidFill>
              <a:srgbClr val="FF99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600" dirty="0" smtClean="0"/>
              <a:t>data1.xlsx </a:t>
            </a:r>
            <a:r>
              <a:rPr lang="ja-JP" altLang="en-US" sz="1600" dirty="0"/>
              <a:t>シート：　</a:t>
            </a:r>
            <a:r>
              <a:rPr lang="ja-JP" altLang="en-US" sz="1600" dirty="0" smtClean="0"/>
              <a:t>関数による計算</a:t>
            </a:r>
            <a:endParaRPr lang="ja-JP" altLang="en-US" sz="16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994" y="1977755"/>
            <a:ext cx="3810840" cy="34449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mtClean="0"/>
              <a:t>成績の評価</a:t>
            </a:r>
          </a:p>
        </p:txBody>
      </p:sp>
      <p:sp>
        <p:nvSpPr>
          <p:cNvPr id="15377" name="Rectangle 26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794750" cy="1584325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成績が</a:t>
            </a:r>
            <a:r>
              <a:rPr lang="en-US" altLang="ja-JP" dirty="0" smtClean="0">
                <a:solidFill>
                  <a:schemeClr val="tx1"/>
                </a:solidFill>
              </a:rPr>
              <a:t>B2</a:t>
            </a:r>
            <a:r>
              <a:rPr lang="ja-JP" altLang="en-US" dirty="0" smtClean="0">
                <a:solidFill>
                  <a:schemeClr val="tx1"/>
                </a:solidFill>
              </a:rPr>
              <a:t>に蓄えられていれば、</a:t>
            </a:r>
          </a:p>
          <a:p>
            <a:pPr lvl="1" eaLnBrk="1" hangingPunct="1"/>
            <a:r>
              <a:rPr lang="ja-JP" altLang="en-US" dirty="0" smtClean="0">
                <a:solidFill>
                  <a:schemeClr val="tx1"/>
                </a:solidFill>
              </a:rPr>
              <a:t>成績が</a:t>
            </a:r>
            <a:r>
              <a:rPr lang="en-US" altLang="ja-JP" dirty="0" smtClean="0">
                <a:solidFill>
                  <a:schemeClr val="tx1"/>
                </a:solidFill>
              </a:rPr>
              <a:t>90</a:t>
            </a:r>
            <a:r>
              <a:rPr lang="ja-JP" altLang="en-US" dirty="0" smtClean="0">
                <a:solidFill>
                  <a:schemeClr val="tx1"/>
                </a:solidFill>
              </a:rPr>
              <a:t>点以上なら“秀”、</a:t>
            </a:r>
            <a:r>
              <a:rPr lang="en-US" altLang="ja-JP" dirty="0" smtClean="0">
                <a:solidFill>
                  <a:schemeClr val="tx1"/>
                </a:solidFill>
              </a:rPr>
              <a:t>80</a:t>
            </a:r>
            <a:r>
              <a:rPr lang="ja-JP" altLang="en-US" dirty="0" smtClean="0">
                <a:solidFill>
                  <a:schemeClr val="tx1"/>
                </a:solidFill>
              </a:rPr>
              <a:t>点以上</a:t>
            </a:r>
            <a:r>
              <a:rPr lang="en-US" altLang="ja-JP" dirty="0" smtClean="0">
                <a:solidFill>
                  <a:schemeClr val="tx1"/>
                </a:solidFill>
              </a:rPr>
              <a:t>90</a:t>
            </a:r>
            <a:r>
              <a:rPr lang="ja-JP" altLang="en-US" dirty="0" smtClean="0">
                <a:solidFill>
                  <a:schemeClr val="tx1"/>
                </a:solidFill>
              </a:rPr>
              <a:t>点未満は“優”</a:t>
            </a:r>
            <a:r>
              <a:rPr lang="en-US" altLang="ja-JP" dirty="0" smtClean="0">
                <a:solidFill>
                  <a:schemeClr val="tx1"/>
                </a:solidFill>
              </a:rPr>
              <a:t>,80</a:t>
            </a:r>
            <a:r>
              <a:rPr lang="ja-JP" altLang="en-US" dirty="0" smtClean="0">
                <a:solidFill>
                  <a:schemeClr val="tx1"/>
                </a:solidFill>
              </a:rPr>
              <a:t>点未満は“その他”</a:t>
            </a:r>
          </a:p>
          <a:p>
            <a:pPr lvl="1" eaLnBrk="1" hangingPunct="1"/>
            <a:endParaRPr lang="ja-JP" altLang="en-US" sz="900" dirty="0" smtClean="0"/>
          </a:p>
          <a:p>
            <a:pPr lvl="1" eaLnBrk="1" hangingPunct="1">
              <a:buFont typeface="Arial" charset="0"/>
              <a:buNone/>
            </a:pPr>
            <a:endParaRPr lang="ja-JP" altLang="en-US" dirty="0" smtClean="0"/>
          </a:p>
          <a:p>
            <a:pPr eaLnBrk="1" hangingPunct="1">
              <a:buFont typeface="Arial" charset="0"/>
              <a:buNone/>
            </a:pPr>
            <a:r>
              <a:rPr lang="ja-JP" altLang="en-US" sz="2400" dirty="0" smtClean="0"/>
              <a:t>　　</a:t>
            </a:r>
          </a:p>
        </p:txBody>
      </p:sp>
      <p:sp>
        <p:nvSpPr>
          <p:cNvPr id="153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662E5-1DF1-4FE7-B662-751698B914D3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323254" y="3644900"/>
            <a:ext cx="5328866" cy="3097213"/>
          </a:xfrm>
          <a:prstGeom prst="rect">
            <a:avLst/>
          </a:prstGeom>
          <a:solidFill>
            <a:srgbClr val="FFCC66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467544" y="4581525"/>
            <a:ext cx="5035550" cy="1900238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419475" y="117475"/>
            <a:ext cx="5545138" cy="647700"/>
          </a:xfrm>
          <a:prstGeom prst="rect">
            <a:avLst/>
          </a:prstGeom>
          <a:solidFill>
            <a:srgbClr val="FFCC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7019925" y="188913"/>
            <a:ext cx="1655763" cy="503237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755576" y="2781301"/>
            <a:ext cx="8388424" cy="791716"/>
          </a:xfrm>
          <a:prstGeom prst="rect">
            <a:avLst/>
          </a:prstGeom>
          <a:solidFill>
            <a:srgbClr val="FFCC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lvl="1"/>
            <a:r>
              <a:rPr lang="ja-JP" altLang="en-US" dirty="0" smtClean="0"/>
              <a:t>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= 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ＩＦ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(</a:t>
            </a:r>
            <a:r>
              <a:rPr lang="en-US" altLang="ja-JP" sz="2800" dirty="0" smtClean="0"/>
              <a:t>B2&gt;=90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, “</a:t>
            </a:r>
            <a:r>
              <a:rPr lang="ja-JP" altLang="en-US" sz="2800" dirty="0" smtClean="0"/>
              <a:t>秀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”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, </a:t>
            </a:r>
            <a:r>
              <a:rPr lang="en-US" altLang="ja-JP" sz="2800" b="1" dirty="0" smtClean="0"/>
              <a:t> </a:t>
            </a:r>
            <a:r>
              <a:rPr lang="ja-JP" altLang="en-US" sz="2800" b="1" dirty="0" smtClean="0"/>
              <a:t>　　　　　　　　　　　　　　　　　　  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4283844" y="2913697"/>
            <a:ext cx="4392612" cy="576263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kumimoji="1" lang="ja-JP" altLang="en-US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ＩＦ</a:t>
            </a:r>
            <a:r>
              <a:rPr kumimoji="1" lang="en-US" altLang="ja-JP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(</a:t>
            </a:r>
            <a:r>
              <a:rPr kumimoji="1" lang="en-US" altLang="ja-JP" sz="2800" kern="0" dirty="0" smtClean="0">
                <a:solidFill>
                  <a:srgbClr val="808080"/>
                </a:solidFill>
                <a:latin typeface="Arial"/>
                <a:ea typeface="ＭＳ Ｐゴシック"/>
              </a:rPr>
              <a:t>B2&gt;=80</a:t>
            </a:r>
            <a:r>
              <a:rPr kumimoji="1" lang="en-US" altLang="ja-JP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,</a:t>
            </a:r>
            <a:r>
              <a:rPr kumimoji="1" lang="ja-JP" altLang="en-US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 “</a:t>
            </a:r>
            <a:r>
              <a:rPr kumimoji="1" lang="ja-JP" altLang="en-US" sz="2800" kern="0" dirty="0" smtClean="0">
                <a:solidFill>
                  <a:srgbClr val="808080"/>
                </a:solidFill>
                <a:latin typeface="Arial"/>
                <a:ea typeface="ＭＳ Ｐゴシック"/>
              </a:rPr>
              <a:t>優</a:t>
            </a:r>
            <a:r>
              <a:rPr kumimoji="1" lang="ja-JP" altLang="en-US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”</a:t>
            </a:r>
            <a:r>
              <a:rPr kumimoji="1" lang="en-US" altLang="ja-JP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,“</a:t>
            </a:r>
            <a:r>
              <a:rPr kumimoji="1" lang="ja-JP" altLang="en-US" sz="2800" kern="0" dirty="0" smtClean="0">
                <a:solidFill>
                  <a:srgbClr val="808080"/>
                </a:solidFill>
                <a:latin typeface="Arial"/>
                <a:ea typeface="ＭＳ Ｐゴシック"/>
              </a:rPr>
              <a:t>その他</a:t>
            </a:r>
            <a:r>
              <a:rPr kumimoji="1" lang="ja-JP" altLang="en-US" sz="2800" b="1" kern="0" dirty="0" smtClean="0">
                <a:solidFill>
                  <a:srgbClr val="0033CC"/>
                </a:solidFill>
                <a:latin typeface="Arial"/>
                <a:ea typeface="ＭＳ Ｐゴシック"/>
              </a:rPr>
              <a:t>”）</a:t>
            </a:r>
            <a:endParaRPr lang="ja-JP" altLang="en-US" sz="1600" dirty="0"/>
          </a:p>
        </p:txBody>
      </p:sp>
      <p:sp>
        <p:nvSpPr>
          <p:cNvPr id="152585" name="AutoShape 9"/>
          <p:cNvSpPr>
            <a:spLocks noChangeArrowheads="1"/>
          </p:cNvSpPr>
          <p:nvPr/>
        </p:nvSpPr>
        <p:spPr bwMode="auto">
          <a:xfrm>
            <a:off x="683444" y="3803650"/>
            <a:ext cx="2303462" cy="64928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ja-JP" sz="4400">
                <a:latin typeface="Times New Roman" pitchFamily="18" charset="0"/>
              </a:rPr>
              <a:t>&gt;=90</a:t>
            </a:r>
          </a:p>
        </p:txBody>
      </p:sp>
      <p:sp>
        <p:nvSpPr>
          <p:cNvPr id="152586" name="Text Box 10"/>
          <p:cNvSpPr txBox="1">
            <a:spLocks noChangeArrowheads="1"/>
          </p:cNvSpPr>
          <p:nvPr/>
        </p:nvSpPr>
        <p:spPr bwMode="auto">
          <a:xfrm>
            <a:off x="4428356" y="3732213"/>
            <a:ext cx="792163" cy="57943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ja-JP" altLang="en-US" sz="3200">
                <a:latin typeface="Times New Roman" pitchFamily="18" charset="0"/>
              </a:rPr>
              <a:t>秀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987824" y="3644900"/>
            <a:ext cx="1223962" cy="519113"/>
            <a:chOff x="2971" y="1289"/>
            <a:chExt cx="771" cy="327"/>
          </a:xfrm>
        </p:grpSpPr>
        <p:sp>
          <p:nvSpPr>
            <p:cNvPr id="15388" name="Text Box 12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15389" name="Line 13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83444" y="4330700"/>
            <a:ext cx="2303462" cy="1077913"/>
            <a:chOff x="1519" y="1721"/>
            <a:chExt cx="1451" cy="679"/>
          </a:xfrm>
        </p:grpSpPr>
        <p:sp>
          <p:nvSpPr>
            <p:cNvPr id="15385" name="Line 15"/>
            <p:cNvSpPr>
              <a:spLocks noChangeShapeType="1"/>
            </p:cNvSpPr>
            <p:nvPr/>
          </p:nvSpPr>
          <p:spPr bwMode="auto">
            <a:xfrm>
              <a:off x="2245" y="1797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5386" name="Text Box 16"/>
            <p:cNvSpPr txBox="1">
              <a:spLocks noChangeArrowheads="1"/>
            </p:cNvSpPr>
            <p:nvPr/>
          </p:nvSpPr>
          <p:spPr bwMode="auto">
            <a:xfrm>
              <a:off x="1571" y="1721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15387" name="AutoShape 17"/>
            <p:cNvSpPr>
              <a:spLocks noChangeArrowheads="1"/>
            </p:cNvSpPr>
            <p:nvPr/>
          </p:nvSpPr>
          <p:spPr bwMode="auto">
            <a:xfrm>
              <a:off x="1519" y="1991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&gt;=80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988494" y="4600575"/>
            <a:ext cx="1223962" cy="519113"/>
            <a:chOff x="2971" y="1891"/>
            <a:chExt cx="771" cy="327"/>
          </a:xfrm>
        </p:grpSpPr>
        <p:sp>
          <p:nvSpPr>
            <p:cNvPr id="15383" name="Text Box 19"/>
            <p:cNvSpPr txBox="1">
              <a:spLocks noChangeArrowheads="1"/>
            </p:cNvSpPr>
            <p:nvPr/>
          </p:nvSpPr>
          <p:spPr bwMode="auto">
            <a:xfrm>
              <a:off x="3016" y="1891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15384" name="Line 20"/>
            <p:cNvSpPr>
              <a:spLocks noChangeShapeType="1"/>
            </p:cNvSpPr>
            <p:nvPr/>
          </p:nvSpPr>
          <p:spPr bwMode="auto">
            <a:xfrm>
              <a:off x="2971" y="2193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52597" name="Text Box 21"/>
          <p:cNvSpPr txBox="1">
            <a:spLocks noChangeArrowheads="1"/>
          </p:cNvSpPr>
          <p:nvPr/>
        </p:nvSpPr>
        <p:spPr bwMode="auto">
          <a:xfrm>
            <a:off x="4428356" y="4697413"/>
            <a:ext cx="792163" cy="57943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ja-JP" altLang="en-US" sz="3200">
                <a:latin typeface="Times New Roman" pitchFamily="18" charset="0"/>
              </a:rPr>
              <a:t>優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683444" y="5318125"/>
            <a:ext cx="2232025" cy="1096963"/>
            <a:chOff x="1519" y="3308"/>
            <a:chExt cx="1406" cy="859"/>
          </a:xfrm>
        </p:grpSpPr>
        <p:sp>
          <p:nvSpPr>
            <p:cNvPr id="15380" name="Line 23"/>
            <p:cNvSpPr>
              <a:spLocks noChangeShapeType="1"/>
            </p:cNvSpPr>
            <p:nvPr/>
          </p:nvSpPr>
          <p:spPr bwMode="auto">
            <a:xfrm>
              <a:off x="2245" y="3394"/>
              <a:ext cx="0" cy="31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5381" name="Text Box 24"/>
            <p:cNvSpPr txBox="1">
              <a:spLocks noChangeArrowheads="1"/>
            </p:cNvSpPr>
            <p:nvPr/>
          </p:nvSpPr>
          <p:spPr bwMode="auto">
            <a:xfrm>
              <a:off x="1519" y="3713"/>
              <a:ext cx="1406" cy="454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ja-JP" altLang="en-US" sz="3200">
                  <a:latin typeface="Times New Roman" pitchFamily="18" charset="0"/>
                </a:rPr>
                <a:t>その他</a:t>
              </a:r>
            </a:p>
          </p:txBody>
        </p:sp>
        <p:sp>
          <p:nvSpPr>
            <p:cNvPr id="15382" name="Rectangle 25"/>
            <p:cNvSpPr>
              <a:spLocks noChangeArrowheads="1"/>
            </p:cNvSpPr>
            <p:nvPr/>
          </p:nvSpPr>
          <p:spPr bwMode="auto">
            <a:xfrm>
              <a:off x="1565" y="3308"/>
              <a:ext cx="538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</p:grpSp>
      <p:sp>
        <p:nvSpPr>
          <p:cNvPr id="15378" name="Rectangle 27"/>
          <p:cNvSpPr>
            <a:spLocks noChangeArrowheads="1"/>
          </p:cNvSpPr>
          <p:nvPr/>
        </p:nvSpPr>
        <p:spPr bwMode="auto">
          <a:xfrm>
            <a:off x="3419475" y="188913"/>
            <a:ext cx="56165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=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ＩＦ（</a:t>
            </a:r>
            <a:r>
              <a:rPr kumimoji="1" lang="ja-JP" altLang="en-US" sz="2400" b="1" dirty="0" smtClean="0">
                <a:solidFill>
                  <a:schemeClr val="bg2"/>
                </a:solidFill>
              </a:rPr>
              <a:t>論理式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,</a:t>
            </a:r>
            <a:r>
              <a:rPr kumimoji="1" lang="en-US" altLang="ja-JP" sz="2400" b="1" dirty="0" smtClean="0">
                <a:solidFill>
                  <a:schemeClr val="bg2"/>
                </a:solidFill>
              </a:rPr>
              <a:t>[</a:t>
            </a:r>
            <a:r>
              <a:rPr kumimoji="1" lang="ja-JP" altLang="en-US" sz="2400" b="1" dirty="0">
                <a:solidFill>
                  <a:schemeClr val="bg2"/>
                </a:solidFill>
              </a:rPr>
              <a:t>真の場合</a:t>
            </a:r>
            <a:r>
              <a:rPr kumimoji="1" lang="en-US" altLang="ja-JP" sz="2400" b="1" dirty="0">
                <a:solidFill>
                  <a:schemeClr val="bg2"/>
                </a:solidFill>
              </a:rPr>
              <a:t>] 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2400" b="1" dirty="0">
                <a:solidFill>
                  <a:schemeClr val="bg2"/>
                </a:solidFill>
              </a:rPr>
              <a:t>　</a:t>
            </a:r>
            <a:r>
              <a:rPr kumimoji="1" lang="en-US" altLang="ja-JP" sz="2400" b="1" dirty="0">
                <a:solidFill>
                  <a:schemeClr val="bg2"/>
                </a:solidFill>
              </a:rPr>
              <a:t>[</a:t>
            </a:r>
            <a:r>
              <a:rPr kumimoji="1" lang="ja-JP" altLang="en-US" sz="2400" b="1" dirty="0">
                <a:solidFill>
                  <a:schemeClr val="bg2"/>
                </a:solidFill>
              </a:rPr>
              <a:t>偽の場合</a:t>
            </a:r>
            <a:r>
              <a:rPr kumimoji="1" lang="en-US" altLang="ja-JP" sz="2400" b="1" dirty="0">
                <a:solidFill>
                  <a:schemeClr val="bg2"/>
                </a:solidFill>
              </a:rPr>
              <a:t>]</a:t>
            </a:r>
            <a:r>
              <a:rPr kumimoji="1" lang="ja-JP" altLang="en-US" sz="2400" b="1" dirty="0">
                <a:solidFill>
                  <a:schemeClr val="bg2"/>
                </a:solidFill>
              </a:rPr>
              <a:t>　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15379" name="Text Box 28"/>
          <p:cNvSpPr txBox="1">
            <a:spLocks noChangeArrowheads="1"/>
          </p:cNvSpPr>
          <p:nvPr/>
        </p:nvSpPr>
        <p:spPr bwMode="auto">
          <a:xfrm>
            <a:off x="5076825" y="765175"/>
            <a:ext cx="381635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ja-JP" altLang="en-US" sz="2800">
                <a:solidFill>
                  <a:srgbClr val="FF0000"/>
                </a:solidFill>
              </a:rPr>
              <a:t>ＩＦ文を入れ子にして使う</a:t>
            </a: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5831632" y="4221088"/>
            <a:ext cx="3060848" cy="432048"/>
          </a:xfrm>
          <a:prstGeom prst="rect">
            <a:avLst/>
          </a:prstGeom>
          <a:solidFill>
            <a:srgbClr val="FFCC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lvl="1"/>
            <a:r>
              <a:rPr lang="en-US" altLang="ja-JP" b="1" dirty="0" smtClean="0">
                <a:solidFill>
                  <a:srgbClr val="FF0000"/>
                </a:solidFill>
              </a:rPr>
              <a:t>= </a:t>
            </a:r>
            <a:r>
              <a:rPr lang="ja-JP" altLang="en-US" b="1" dirty="0" smtClean="0">
                <a:solidFill>
                  <a:srgbClr val="FF0000"/>
                </a:solidFill>
              </a:rPr>
              <a:t>ＩＦ </a:t>
            </a:r>
            <a:r>
              <a:rPr lang="en-US" altLang="ja-JP" b="1" dirty="0" smtClean="0">
                <a:solidFill>
                  <a:srgbClr val="FF0000"/>
                </a:solidFill>
              </a:rPr>
              <a:t>(</a:t>
            </a:r>
            <a:r>
              <a:rPr lang="en-US" altLang="ja-JP" b="1" dirty="0" smtClean="0"/>
              <a:t>B2&gt;=90</a:t>
            </a:r>
            <a:r>
              <a:rPr lang="en-US" altLang="ja-JP" b="1" dirty="0" smtClean="0">
                <a:solidFill>
                  <a:srgbClr val="FF0000"/>
                </a:solidFill>
              </a:rPr>
              <a:t>, “</a:t>
            </a:r>
            <a:r>
              <a:rPr lang="ja-JP" altLang="en-US" b="1" dirty="0" smtClean="0"/>
              <a:t>秀</a:t>
            </a:r>
            <a:r>
              <a:rPr lang="ja-JP" altLang="en-US" b="1" dirty="0" smtClean="0">
                <a:solidFill>
                  <a:srgbClr val="FF0000"/>
                </a:solidFill>
              </a:rPr>
              <a:t>”</a:t>
            </a:r>
            <a:r>
              <a:rPr lang="en-US" altLang="ja-JP" b="1" dirty="0" smtClean="0">
                <a:solidFill>
                  <a:srgbClr val="FF0000"/>
                </a:solidFill>
              </a:rPr>
              <a:t>, 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　　   　</a:t>
            </a:r>
            <a:r>
              <a:rPr lang="ja-JP" altLang="en-US" b="1" dirty="0" smtClean="0">
                <a:solidFill>
                  <a:srgbClr val="FF0000"/>
                </a:solidFill>
              </a:rPr>
              <a:t>）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8100392" y="4293096"/>
            <a:ext cx="504056" cy="28803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 sz="100" b="1" dirty="0"/>
          </a:p>
        </p:txBody>
      </p:sp>
      <p:grpSp>
        <p:nvGrpSpPr>
          <p:cNvPr id="46" name="グループ化 45"/>
          <p:cNvGrpSpPr/>
          <p:nvPr/>
        </p:nvGrpSpPr>
        <p:grpSpPr>
          <a:xfrm>
            <a:off x="5940152" y="4581128"/>
            <a:ext cx="2880320" cy="1008311"/>
            <a:chOff x="5940152" y="4581128"/>
            <a:chExt cx="2880320" cy="1008311"/>
          </a:xfrm>
        </p:grpSpPr>
        <p:cxnSp>
          <p:nvCxnSpPr>
            <p:cNvPr id="39" name="直線コネクタ 38"/>
            <p:cNvCxnSpPr/>
            <p:nvPr/>
          </p:nvCxnSpPr>
          <p:spPr bwMode="auto">
            <a:xfrm flipV="1">
              <a:off x="5940152" y="4581128"/>
              <a:ext cx="2160240" cy="576064"/>
            </a:xfrm>
            <a:prstGeom prst="line">
              <a:avLst/>
            </a:prstGeom>
            <a:solidFill>
              <a:schemeClr val="accent1"/>
            </a:solidFill>
            <a:ln w="57150" cap="sq" cmpd="sng" algn="ctr">
              <a:solidFill>
                <a:srgbClr val="00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直線コネクタ 40"/>
            <p:cNvCxnSpPr/>
            <p:nvPr/>
          </p:nvCxnSpPr>
          <p:spPr bwMode="auto">
            <a:xfrm flipH="1" flipV="1">
              <a:off x="8604448" y="4581128"/>
              <a:ext cx="216024" cy="648072"/>
            </a:xfrm>
            <a:prstGeom prst="line">
              <a:avLst/>
            </a:prstGeom>
            <a:solidFill>
              <a:schemeClr val="accent1"/>
            </a:solidFill>
            <a:ln w="57150" cap="sq" cmpd="sng" algn="ctr">
              <a:solidFill>
                <a:srgbClr val="00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5940152" y="5157192"/>
              <a:ext cx="2880320" cy="432247"/>
            </a:xfrm>
            <a:prstGeom prst="rect">
              <a:avLst/>
            </a:prstGeom>
            <a:solidFill>
              <a:srgbClr val="CCFF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r>
                <a:rPr kumimoji="1" lang="ja-JP" altLang="en-US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ＩＦ</a:t>
              </a:r>
              <a:r>
                <a:rPr kumimoji="1" lang="en-US" altLang="ja-JP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(</a:t>
              </a:r>
              <a:r>
                <a:rPr kumimoji="1" lang="en-US" altLang="ja-JP" b="1" kern="0" dirty="0" smtClean="0">
                  <a:latin typeface="Arial"/>
                  <a:ea typeface="ＭＳ Ｐゴシック"/>
                </a:rPr>
                <a:t>B2&gt;=80</a:t>
              </a:r>
              <a:r>
                <a:rPr kumimoji="1" lang="en-US" altLang="ja-JP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,</a:t>
              </a:r>
              <a:r>
                <a:rPr kumimoji="1" lang="ja-JP" altLang="en-US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 “</a:t>
              </a:r>
              <a:r>
                <a:rPr kumimoji="1" lang="ja-JP" altLang="en-US" b="1" kern="0" dirty="0" smtClean="0">
                  <a:latin typeface="Arial"/>
                  <a:ea typeface="ＭＳ Ｐゴシック"/>
                </a:rPr>
                <a:t>優</a:t>
              </a:r>
              <a:r>
                <a:rPr kumimoji="1" lang="ja-JP" altLang="en-US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”</a:t>
              </a:r>
              <a:r>
                <a:rPr kumimoji="1" lang="en-US" altLang="ja-JP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,“</a:t>
              </a:r>
              <a:r>
                <a:rPr kumimoji="1" lang="ja-JP" altLang="en-US" b="1" kern="0" dirty="0" smtClean="0">
                  <a:latin typeface="Arial"/>
                  <a:ea typeface="ＭＳ Ｐゴシック"/>
                </a:rPr>
                <a:t>その他</a:t>
              </a:r>
              <a:r>
                <a:rPr kumimoji="1" lang="ja-JP" altLang="en-US" b="1" kern="0" dirty="0" smtClean="0">
                  <a:solidFill>
                    <a:srgbClr val="0033CC"/>
                  </a:solidFill>
                  <a:latin typeface="Arial"/>
                  <a:ea typeface="ＭＳ Ｐゴシック"/>
                </a:rPr>
                <a:t>”）</a:t>
              </a:r>
              <a:endParaRPr lang="ja-JP" altLang="en-US" sz="11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 animBg="1"/>
      <p:bldP spid="152579" grpId="0" animBg="1"/>
      <p:bldP spid="15367" grpId="0" animBg="1"/>
      <p:bldP spid="15368" grpId="0" animBg="1"/>
      <p:bldP spid="152585" grpId="0" animBg="1"/>
      <p:bldP spid="152586" grpId="0" animBg="1"/>
      <p:bldP spid="152597" grpId="0" animBg="1"/>
      <p:bldP spid="30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mtClean="0"/>
              <a:t>If</a:t>
            </a:r>
            <a:r>
              <a:rPr lang="ja-JP" altLang="en-US" smtClean="0"/>
              <a:t>文を使った計算</a:t>
            </a:r>
          </a:p>
        </p:txBody>
      </p:sp>
      <p:sp>
        <p:nvSpPr>
          <p:cNvPr id="16392" name="Rectangle 7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640762" cy="5762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400" dirty="0" smtClean="0">
                <a:solidFill>
                  <a:schemeClr val="tx1"/>
                </a:solidFill>
              </a:rPr>
              <a:t>成績が</a:t>
            </a:r>
            <a:r>
              <a:rPr lang="en-US" altLang="ja-JP" sz="2400" dirty="0" smtClean="0">
                <a:solidFill>
                  <a:schemeClr val="tx1"/>
                </a:solidFill>
              </a:rPr>
              <a:t>90</a:t>
            </a:r>
            <a:r>
              <a:rPr lang="ja-JP" altLang="en-US" sz="2400" dirty="0" smtClean="0">
                <a:solidFill>
                  <a:schemeClr val="tx1"/>
                </a:solidFill>
              </a:rPr>
              <a:t>点以上なら秀、</a:t>
            </a:r>
            <a:r>
              <a:rPr lang="en-US" altLang="ja-JP" sz="2400" dirty="0" smtClean="0">
                <a:solidFill>
                  <a:schemeClr val="tx1"/>
                </a:solidFill>
              </a:rPr>
              <a:t>80</a:t>
            </a:r>
            <a:r>
              <a:rPr lang="ja-JP" altLang="en-US" sz="24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400" dirty="0" smtClean="0">
                <a:solidFill>
                  <a:schemeClr val="tx1"/>
                </a:solidFill>
              </a:rPr>
              <a:t>90</a:t>
            </a:r>
            <a:r>
              <a:rPr lang="ja-JP" altLang="en-US" sz="2400" dirty="0" smtClean="0">
                <a:solidFill>
                  <a:schemeClr val="tx1"/>
                </a:solidFill>
              </a:rPr>
              <a:t>点未満は優、</a:t>
            </a:r>
            <a:r>
              <a:rPr lang="en-US" altLang="ja-JP" sz="2400" dirty="0" smtClean="0">
                <a:solidFill>
                  <a:schemeClr val="tx1"/>
                </a:solidFill>
              </a:rPr>
              <a:t>70</a:t>
            </a:r>
            <a:r>
              <a:rPr lang="ja-JP" altLang="en-US" sz="24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400" dirty="0" smtClean="0">
                <a:solidFill>
                  <a:schemeClr val="tx1"/>
                </a:solidFill>
              </a:rPr>
              <a:t>80</a:t>
            </a:r>
            <a:r>
              <a:rPr lang="ja-JP" altLang="en-US" sz="2400" dirty="0" smtClean="0">
                <a:solidFill>
                  <a:schemeClr val="tx1"/>
                </a:solidFill>
              </a:rPr>
              <a:t>点未満は良、</a:t>
            </a:r>
            <a:r>
              <a:rPr lang="en-US" altLang="ja-JP" sz="2400" dirty="0" smtClean="0">
                <a:solidFill>
                  <a:schemeClr val="tx1"/>
                </a:solidFill>
              </a:rPr>
              <a:t>60</a:t>
            </a:r>
            <a:r>
              <a:rPr lang="ja-JP" altLang="en-US" sz="2400" dirty="0" smtClean="0">
                <a:solidFill>
                  <a:schemeClr val="tx1"/>
                </a:solidFill>
              </a:rPr>
              <a:t>点以上</a:t>
            </a:r>
            <a:r>
              <a:rPr lang="en-US" altLang="ja-JP" sz="2400" dirty="0" smtClean="0">
                <a:solidFill>
                  <a:schemeClr val="tx1"/>
                </a:solidFill>
              </a:rPr>
              <a:t>70</a:t>
            </a:r>
            <a:r>
              <a:rPr lang="ja-JP" altLang="en-US" sz="2400" dirty="0" smtClean="0">
                <a:solidFill>
                  <a:schemeClr val="tx1"/>
                </a:solidFill>
              </a:rPr>
              <a:t>点未満は可</a:t>
            </a:r>
            <a:r>
              <a:rPr lang="en-US" altLang="ja-JP" sz="2400" dirty="0" smtClean="0">
                <a:solidFill>
                  <a:schemeClr val="tx1"/>
                </a:solidFill>
              </a:rPr>
              <a:t>,</a:t>
            </a: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60</a:t>
            </a:r>
            <a:r>
              <a:rPr lang="ja-JP" altLang="en-US" sz="2400" dirty="0" smtClean="0">
                <a:solidFill>
                  <a:schemeClr val="tx1"/>
                </a:solidFill>
              </a:rPr>
              <a:t>点未満は不可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3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2FA02E-54B1-4E25-9DDD-F269E1F6795E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1476375" y="1655589"/>
            <a:ext cx="6553200" cy="5157787"/>
          </a:xfrm>
          <a:prstGeom prst="rect">
            <a:avLst/>
          </a:prstGeom>
          <a:solidFill>
            <a:srgbClr val="FFCCFF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1619250" y="2592214"/>
            <a:ext cx="6192838" cy="403225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1763713" y="3527251"/>
            <a:ext cx="5832475" cy="2952750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1979613" y="4463876"/>
            <a:ext cx="5329237" cy="1871663"/>
          </a:xfrm>
          <a:prstGeom prst="rect">
            <a:avLst/>
          </a:prstGeom>
          <a:solidFill>
            <a:srgbClr val="FFCC66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2411413" y="1769889"/>
            <a:ext cx="2303462" cy="6492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 altLang="ja-JP" sz="4400">
                <a:latin typeface="Times New Roman" pitchFamily="18" charset="0"/>
              </a:rPr>
              <a:t>&gt;=90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156325" y="1698451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秀</a:t>
            </a:r>
          </a:p>
        </p:txBody>
      </p:sp>
      <p:grpSp>
        <p:nvGrpSpPr>
          <p:cNvPr id="48" name="Group 6"/>
          <p:cNvGrpSpPr>
            <a:grpSpLocks/>
          </p:cNvGrpSpPr>
          <p:nvPr/>
        </p:nvGrpSpPr>
        <p:grpSpPr bwMode="auto">
          <a:xfrm>
            <a:off x="4716463" y="1611139"/>
            <a:ext cx="1223962" cy="519112"/>
            <a:chOff x="2971" y="1289"/>
            <a:chExt cx="771" cy="327"/>
          </a:xfrm>
        </p:grpSpPr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50" name="Line 8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51" name="Group 9"/>
          <p:cNvGrpSpPr>
            <a:grpSpLocks/>
          </p:cNvGrpSpPr>
          <p:nvPr/>
        </p:nvGrpSpPr>
        <p:grpSpPr bwMode="auto">
          <a:xfrm>
            <a:off x="2411413" y="2296939"/>
            <a:ext cx="2303462" cy="1077912"/>
            <a:chOff x="1519" y="1721"/>
            <a:chExt cx="1451" cy="679"/>
          </a:xfrm>
        </p:grpSpPr>
        <p:sp>
          <p:nvSpPr>
            <p:cNvPr id="52" name="Line 10"/>
            <p:cNvSpPr>
              <a:spLocks noChangeShapeType="1"/>
            </p:cNvSpPr>
            <p:nvPr/>
          </p:nvSpPr>
          <p:spPr bwMode="auto">
            <a:xfrm>
              <a:off x="2245" y="1797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53" name="Text Box 11"/>
            <p:cNvSpPr txBox="1">
              <a:spLocks noChangeArrowheads="1"/>
            </p:cNvSpPr>
            <p:nvPr/>
          </p:nvSpPr>
          <p:spPr bwMode="auto">
            <a:xfrm>
              <a:off x="1571" y="1721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54" name="AutoShape 12"/>
            <p:cNvSpPr>
              <a:spLocks noChangeArrowheads="1"/>
            </p:cNvSpPr>
            <p:nvPr/>
          </p:nvSpPr>
          <p:spPr bwMode="auto">
            <a:xfrm>
              <a:off x="1519" y="1991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&gt;=80</a:t>
              </a:r>
            </a:p>
          </p:txBody>
        </p:sp>
      </p:grpSp>
      <p:grpSp>
        <p:nvGrpSpPr>
          <p:cNvPr id="55" name="Group 13"/>
          <p:cNvGrpSpPr>
            <a:grpSpLocks/>
          </p:cNvGrpSpPr>
          <p:nvPr/>
        </p:nvGrpSpPr>
        <p:grpSpPr bwMode="auto">
          <a:xfrm>
            <a:off x="4716463" y="2566814"/>
            <a:ext cx="1223962" cy="519112"/>
            <a:chOff x="2971" y="1891"/>
            <a:chExt cx="771" cy="327"/>
          </a:xfrm>
        </p:grpSpPr>
        <p:sp>
          <p:nvSpPr>
            <p:cNvPr id="56" name="Text Box 14"/>
            <p:cNvSpPr txBox="1">
              <a:spLocks noChangeArrowheads="1"/>
            </p:cNvSpPr>
            <p:nvPr/>
          </p:nvSpPr>
          <p:spPr bwMode="auto">
            <a:xfrm>
              <a:off x="3016" y="1891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57" name="Line 15"/>
            <p:cNvSpPr>
              <a:spLocks noChangeShapeType="1"/>
            </p:cNvSpPr>
            <p:nvPr/>
          </p:nvSpPr>
          <p:spPr bwMode="auto">
            <a:xfrm>
              <a:off x="2971" y="2193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58" name="Group 16"/>
          <p:cNvGrpSpPr>
            <a:grpSpLocks/>
          </p:cNvGrpSpPr>
          <p:nvPr/>
        </p:nvGrpSpPr>
        <p:grpSpPr bwMode="auto">
          <a:xfrm>
            <a:off x="2411413" y="3308176"/>
            <a:ext cx="2303462" cy="982663"/>
            <a:chOff x="1519" y="2358"/>
            <a:chExt cx="1451" cy="619"/>
          </a:xfrm>
        </p:grpSpPr>
        <p:sp>
          <p:nvSpPr>
            <p:cNvPr id="59" name="Line 17"/>
            <p:cNvSpPr>
              <a:spLocks noChangeShapeType="1"/>
            </p:cNvSpPr>
            <p:nvPr/>
          </p:nvSpPr>
          <p:spPr bwMode="auto">
            <a:xfrm>
              <a:off x="2245" y="2399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60" name="Text Box 18"/>
            <p:cNvSpPr txBox="1">
              <a:spLocks noChangeArrowheads="1"/>
            </p:cNvSpPr>
            <p:nvPr/>
          </p:nvSpPr>
          <p:spPr bwMode="auto">
            <a:xfrm>
              <a:off x="1571" y="2358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61" name="AutoShape 19"/>
            <p:cNvSpPr>
              <a:spLocks noChangeArrowheads="1"/>
            </p:cNvSpPr>
            <p:nvPr/>
          </p:nvSpPr>
          <p:spPr bwMode="auto">
            <a:xfrm>
              <a:off x="1519" y="2568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&gt;=70</a:t>
              </a:r>
            </a:p>
          </p:txBody>
        </p:sp>
      </p:grpSp>
      <p:grpSp>
        <p:nvGrpSpPr>
          <p:cNvPr id="62" name="Group 20"/>
          <p:cNvGrpSpPr>
            <a:grpSpLocks/>
          </p:cNvGrpSpPr>
          <p:nvPr/>
        </p:nvGrpSpPr>
        <p:grpSpPr bwMode="auto">
          <a:xfrm>
            <a:off x="4716463" y="3517726"/>
            <a:ext cx="1223962" cy="519113"/>
            <a:chOff x="2971" y="2490"/>
            <a:chExt cx="771" cy="327"/>
          </a:xfrm>
        </p:grpSpPr>
        <p:sp>
          <p:nvSpPr>
            <p:cNvPr id="63" name="Text Box 21"/>
            <p:cNvSpPr txBox="1">
              <a:spLocks noChangeArrowheads="1"/>
            </p:cNvSpPr>
            <p:nvPr/>
          </p:nvSpPr>
          <p:spPr bwMode="auto">
            <a:xfrm>
              <a:off x="3016" y="2490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2971" y="2770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65" name="Group 23"/>
          <p:cNvGrpSpPr>
            <a:grpSpLocks/>
          </p:cNvGrpSpPr>
          <p:nvPr/>
        </p:nvGrpSpPr>
        <p:grpSpPr bwMode="auto">
          <a:xfrm>
            <a:off x="2411413" y="4168601"/>
            <a:ext cx="2303462" cy="1038225"/>
            <a:chOff x="1519" y="2900"/>
            <a:chExt cx="1451" cy="654"/>
          </a:xfrm>
        </p:grpSpPr>
        <p:sp>
          <p:nvSpPr>
            <p:cNvPr id="66" name="Line 24"/>
            <p:cNvSpPr>
              <a:spLocks noChangeShapeType="1"/>
            </p:cNvSpPr>
            <p:nvPr/>
          </p:nvSpPr>
          <p:spPr bwMode="auto">
            <a:xfrm>
              <a:off x="2245" y="2976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67" name="Text Box 25"/>
            <p:cNvSpPr txBox="1">
              <a:spLocks noChangeArrowheads="1"/>
            </p:cNvSpPr>
            <p:nvPr/>
          </p:nvSpPr>
          <p:spPr bwMode="auto">
            <a:xfrm>
              <a:off x="1571" y="2900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68" name="AutoShape 26"/>
            <p:cNvSpPr>
              <a:spLocks noChangeArrowheads="1"/>
            </p:cNvSpPr>
            <p:nvPr/>
          </p:nvSpPr>
          <p:spPr bwMode="auto">
            <a:xfrm>
              <a:off x="1519" y="3145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kumimoji="1" lang="en-US" altLang="ja-JP" sz="4400">
                  <a:latin typeface="Times New Roman" pitchFamily="18" charset="0"/>
                </a:rPr>
                <a:t>&gt;=60</a:t>
              </a:r>
            </a:p>
          </p:txBody>
        </p:sp>
      </p:grpSp>
      <p:grpSp>
        <p:nvGrpSpPr>
          <p:cNvPr id="69" name="Group 27"/>
          <p:cNvGrpSpPr>
            <a:grpSpLocks/>
          </p:cNvGrpSpPr>
          <p:nvPr/>
        </p:nvGrpSpPr>
        <p:grpSpPr bwMode="auto">
          <a:xfrm>
            <a:off x="4716463" y="4433714"/>
            <a:ext cx="1223962" cy="519112"/>
            <a:chOff x="2971" y="3067"/>
            <a:chExt cx="771" cy="327"/>
          </a:xfrm>
        </p:grpSpPr>
        <p:sp>
          <p:nvSpPr>
            <p:cNvPr id="70" name="Text Box 28"/>
            <p:cNvSpPr txBox="1">
              <a:spLocks noChangeArrowheads="1"/>
            </p:cNvSpPr>
            <p:nvPr/>
          </p:nvSpPr>
          <p:spPr bwMode="auto">
            <a:xfrm>
              <a:off x="3016" y="3067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0000FF"/>
                  </a:solidFill>
                  <a:latin typeface="Times New Roman" pitchFamily="18" charset="0"/>
                </a:rPr>
                <a:t>true</a:t>
              </a:r>
            </a:p>
          </p:txBody>
        </p:sp>
        <p:sp>
          <p:nvSpPr>
            <p:cNvPr id="71" name="Line 29"/>
            <p:cNvSpPr>
              <a:spLocks noChangeShapeType="1"/>
            </p:cNvSpPr>
            <p:nvPr/>
          </p:nvSpPr>
          <p:spPr bwMode="auto">
            <a:xfrm>
              <a:off x="2971" y="3347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72" name="Group 30"/>
          <p:cNvGrpSpPr>
            <a:grpSpLocks/>
          </p:cNvGrpSpPr>
          <p:nvPr/>
        </p:nvGrpSpPr>
        <p:grpSpPr bwMode="auto">
          <a:xfrm>
            <a:off x="2493963" y="5084589"/>
            <a:ext cx="1724025" cy="1143000"/>
            <a:chOff x="1571" y="3477"/>
            <a:chExt cx="1086" cy="720"/>
          </a:xfrm>
        </p:grpSpPr>
        <p:sp>
          <p:nvSpPr>
            <p:cNvPr id="73" name="Line 31"/>
            <p:cNvSpPr>
              <a:spLocks noChangeShapeType="1"/>
            </p:cNvSpPr>
            <p:nvPr/>
          </p:nvSpPr>
          <p:spPr bwMode="auto">
            <a:xfrm>
              <a:off x="2245" y="355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74" name="Text Box 32"/>
            <p:cNvSpPr txBox="1">
              <a:spLocks noChangeArrowheads="1"/>
            </p:cNvSpPr>
            <p:nvPr/>
          </p:nvSpPr>
          <p:spPr bwMode="auto">
            <a:xfrm>
              <a:off x="1571" y="3477"/>
              <a:ext cx="5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ja-JP" sz="2800">
                  <a:solidFill>
                    <a:srgbClr val="FF0000"/>
                  </a:solidFill>
                  <a:latin typeface="Times New Roman" pitchFamily="18" charset="0"/>
                </a:rPr>
                <a:t>false</a:t>
              </a:r>
            </a:p>
          </p:txBody>
        </p:sp>
        <p:sp>
          <p:nvSpPr>
            <p:cNvPr id="75" name="Text Box 33"/>
            <p:cNvSpPr txBox="1">
              <a:spLocks noChangeArrowheads="1"/>
            </p:cNvSpPr>
            <p:nvPr/>
          </p:nvSpPr>
          <p:spPr bwMode="auto">
            <a:xfrm>
              <a:off x="1840" y="3755"/>
              <a:ext cx="817" cy="442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ja-JP" altLang="en-US" sz="4000">
                  <a:latin typeface="Times New Roman" pitchFamily="18" charset="0"/>
                </a:rPr>
                <a:t>不可</a:t>
              </a:r>
            </a:p>
          </p:txBody>
        </p:sp>
      </p:grpSp>
      <p:sp>
        <p:nvSpPr>
          <p:cNvPr id="76" name="Text Box 34"/>
          <p:cNvSpPr txBox="1">
            <a:spLocks noChangeArrowheads="1"/>
          </p:cNvSpPr>
          <p:nvPr/>
        </p:nvSpPr>
        <p:spPr bwMode="auto">
          <a:xfrm>
            <a:off x="6156325" y="2663651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優</a:t>
            </a:r>
          </a:p>
        </p:txBody>
      </p:sp>
      <p:sp>
        <p:nvSpPr>
          <p:cNvPr id="77" name="Text Box 35"/>
          <p:cNvSpPr txBox="1">
            <a:spLocks noChangeArrowheads="1"/>
          </p:cNvSpPr>
          <p:nvPr/>
        </p:nvSpPr>
        <p:spPr bwMode="auto">
          <a:xfrm>
            <a:off x="6156325" y="3570114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良</a:t>
            </a:r>
          </a:p>
        </p:txBody>
      </p:sp>
      <p:sp>
        <p:nvSpPr>
          <p:cNvPr id="78" name="Text Box 36"/>
          <p:cNvSpPr txBox="1">
            <a:spLocks noChangeArrowheads="1"/>
          </p:cNvSpPr>
          <p:nvPr/>
        </p:nvSpPr>
        <p:spPr bwMode="auto">
          <a:xfrm>
            <a:off x="6156325" y="4535314"/>
            <a:ext cx="792163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ja-JP" altLang="en-US" sz="4400">
                <a:latin typeface="Times New Roman" pitchFamily="18" charset="0"/>
              </a:rPr>
              <a:t>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76" grpId="0" animBg="1"/>
      <p:bldP spid="77" grpId="0" animBg="1"/>
      <p:bldP spid="78" grpId="0" animBg="1"/>
    </p:bldLst>
  </p:timing>
</p:sld>
</file>

<file path=ppt/theme/theme1.xml><?xml version="1.0" encoding="utf-8"?>
<a:theme xmlns:a="http://schemas.openxmlformats.org/drawingml/2006/main" name="TooManyFilesDesignTemplate_TP01159441">
  <a:themeElements>
    <a:clrScheme name="TooManyFilesDesignTemplate_TP0115944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oManyFilesDesignTemplate_TP0115944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TooManyFilesDesignTemplate_TP0115944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ManyFilesDesignTemplate_TP0115944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ManyFilesDesignTemplate_TP0115944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ManyFilesDesignTemplate_TP0115944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ManyFilesDesignTemplate_TP0115944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ManyFilesDesignTemplate_TP0115944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ManyFilesDesignTemplate_TP0115944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ManyFilesDesignTemplate_TP0115944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ManyFilesDesignTemplate_TP0115944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ManyFilesDesignTemplate_TP0115944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ManyFilesDesignTemplate_TP0115944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ManyFilesDesignTemplate_TP0115944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ritingCloseUpDesignTemplate_TP01159437">
  <a:themeElements>
    <a:clrScheme name="WritingCloseUpDesignTemplate_TP01159437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WritingCloseUpDesignTemplate_TP0115943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WritingCloseUpDesignTemplate_TP0115943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CloseUpDesignTemplate_TP0115943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CloseUpDesignTemplate_TP0115943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CloseUpDesignTemplate_TP0115943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CloseUpDesignTemplate_TP0115943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CloseUpDesignTemplate_TP0115943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CloseUpDesignTemplate_TP0115943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CloseUpDesignTemplate_TP0115943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CloseUpDesignTemplate_TP0115943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CloseUpDesignTemplate_TP0115943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CloseUpDesignTemplate_TP0115943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CloseUpDesignTemplate_TP0115943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海とカモメ">
  <a:themeElements>
    <a:clrScheme name="海とカモメ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海とカモメ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海とカモ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とカモメ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とカモメ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とカモメ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とカモメ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とカモメ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とカモメ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とカモメ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とカモメ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とカモメ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とカモメ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とカモメ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デザイン テンプレート [1]</Template>
  <TotalTime>8794</TotalTime>
  <Words>1153</Words>
  <Application>Microsoft Office PowerPoint</Application>
  <PresentationFormat>画面に合わせる (4:3)</PresentationFormat>
  <Paragraphs>239</Paragraphs>
  <Slides>23</Slides>
  <Notes>14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23</vt:i4>
      </vt:variant>
    </vt:vector>
  </HeadingPairs>
  <TitlesOfParts>
    <vt:vector size="26" baseType="lpstr">
      <vt:lpstr>TooManyFilesDesignTemplate_TP01159441</vt:lpstr>
      <vt:lpstr>WritingCloseUpDesignTemplate_TP01159437</vt:lpstr>
      <vt:lpstr>海とカモメ</vt:lpstr>
      <vt:lpstr>情報基礎A 第５週　 表計算 2 　</vt:lpstr>
      <vt:lpstr>大小の比較</vt:lpstr>
      <vt:lpstr>簡単なプログラム</vt:lpstr>
      <vt:lpstr>簡単なプログラム(論理式)</vt:lpstr>
      <vt:lpstr>簡単なプログラム</vt:lpstr>
      <vt:lpstr>簡単なプログラム</vt:lpstr>
      <vt:lpstr>演習1：簡単なプログラム（成績判定1）</vt:lpstr>
      <vt:lpstr>成績の評価</vt:lpstr>
      <vt:lpstr>If文を使った計算</vt:lpstr>
      <vt:lpstr>PowerPoint プレゼンテーション</vt:lpstr>
      <vt:lpstr>成績の評価</vt:lpstr>
      <vt:lpstr>演習1：簡単なプログラム（成績判定2）</vt:lpstr>
      <vt:lpstr>演習2：簡単なプログラム（成績判定2）</vt:lpstr>
      <vt:lpstr>演習3：成績の統計</vt:lpstr>
      <vt:lpstr>成績の統計</vt:lpstr>
      <vt:lpstr>演習3：成績の統計</vt:lpstr>
      <vt:lpstr>国語のグラフー棒グラフ　1/5</vt:lpstr>
      <vt:lpstr>国語のグラフー棒グラフ　2/5</vt:lpstr>
      <vt:lpstr>国語のグラフー棒グラフ　3/5</vt:lpstr>
      <vt:lpstr>国語のグラフー棒グラフ　4/5</vt:lpstr>
      <vt:lpstr>国語のグラフー棒グラフ　5/5</vt:lpstr>
      <vt:lpstr>演習３：グラフ作成</vt:lpstr>
      <vt:lpstr>国語・英語・数学のグラフー集合縦棒</vt:lpstr>
    </vt:vector>
  </TitlesOfParts>
  <Company>GSIS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Ｄｆが</dc:title>
  <dc:creator>Jinhee</dc:creator>
  <cp:lastModifiedBy>jinhee</cp:lastModifiedBy>
  <cp:revision>56</cp:revision>
  <dcterms:created xsi:type="dcterms:W3CDTF">2007-05-13T14:30:25Z</dcterms:created>
  <dcterms:modified xsi:type="dcterms:W3CDTF">2015-05-15T08:30:43Z</dcterms:modified>
</cp:coreProperties>
</file>