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5" r:id="rId2"/>
  </p:sldMasterIdLst>
  <p:notesMasterIdLst>
    <p:notesMasterId r:id="rId49"/>
  </p:notesMasterIdLst>
  <p:handoutMasterIdLst>
    <p:handoutMasterId r:id="rId50"/>
  </p:handoutMasterIdLst>
  <p:sldIdLst>
    <p:sldId id="308" r:id="rId3"/>
    <p:sldId id="358" r:id="rId4"/>
    <p:sldId id="359" r:id="rId5"/>
    <p:sldId id="360" r:id="rId6"/>
    <p:sldId id="361"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322" r:id="rId22"/>
    <p:sldId id="323" r:id="rId23"/>
    <p:sldId id="324" r:id="rId24"/>
    <p:sldId id="325" r:id="rId25"/>
    <p:sldId id="326" r:id="rId26"/>
    <p:sldId id="327" r:id="rId27"/>
    <p:sldId id="328" r:id="rId28"/>
    <p:sldId id="329" r:id="rId29"/>
    <p:sldId id="330" r:id="rId30"/>
    <p:sldId id="331" r:id="rId31"/>
    <p:sldId id="346" r:id="rId32"/>
    <p:sldId id="347" r:id="rId33"/>
    <p:sldId id="332" r:id="rId34"/>
    <p:sldId id="333" r:id="rId35"/>
    <p:sldId id="334" r:id="rId36"/>
    <p:sldId id="335" r:id="rId37"/>
    <p:sldId id="336" r:id="rId38"/>
    <p:sldId id="337" r:id="rId39"/>
    <p:sldId id="340" r:id="rId40"/>
    <p:sldId id="341" r:id="rId41"/>
    <p:sldId id="351" r:id="rId42"/>
    <p:sldId id="352" r:id="rId43"/>
    <p:sldId id="353" r:id="rId44"/>
    <p:sldId id="354" r:id="rId45"/>
    <p:sldId id="355" r:id="rId46"/>
    <p:sldId id="356" r:id="rId47"/>
    <p:sldId id="357" r:id="rId48"/>
  </p:sldIdLst>
  <p:sldSz cx="9144000" cy="6858000" type="screen4x3"/>
  <p:notesSz cx="6735763" cy="9866313"/>
  <p:defaultTextStyle>
    <a:defPPr>
      <a:defRPr lang="ja-JP"/>
    </a:defPPr>
    <a:lvl1pPr algn="l" rtl="0" fontAlgn="base">
      <a:spcBef>
        <a:spcPct val="0"/>
      </a:spcBef>
      <a:spcAft>
        <a:spcPct val="0"/>
      </a:spcAft>
      <a:defRPr kumimoji="1" sz="20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FF"/>
    <a:srgbClr val="0033CC"/>
    <a:srgbClr val="DDDDDD"/>
    <a:srgbClr val="99FF99"/>
    <a:srgbClr val="FFCCCC"/>
    <a:srgbClr val="CC6600"/>
    <a:srgbClr val="FF33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30" y="53"/>
      </p:cViewPr>
      <p:guideLst>
        <p:guide orient="horz" pos="2160"/>
        <p:guide pos="2880"/>
      </p:guideLst>
    </p:cSldViewPr>
  </p:slideViewPr>
  <p:notesTextViewPr>
    <p:cViewPr>
      <p:scale>
        <a:sx n="3" d="2"/>
        <a:sy n="3" d="2"/>
      </p:scale>
      <p:origin x="0" y="0"/>
    </p:cViewPr>
  </p:notesTextViewPr>
  <p:sorterViewPr>
    <p:cViewPr>
      <p:scale>
        <a:sx n="66" d="100"/>
        <a:sy n="66" d="100"/>
      </p:scale>
      <p:origin x="0" y="41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9728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97284"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97285"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FC920A-0F8E-45D7-BD66-6DB1138A777A}" type="slidenum">
              <a:rPr lang="en-US" altLang="ja-JP"/>
              <a:pPr/>
              <a:t>‹#›</a:t>
            </a:fld>
            <a:endParaRPr lang="en-US" altLang="ja-JP"/>
          </a:p>
        </p:txBody>
      </p:sp>
    </p:spTree>
    <p:extLst>
      <p:ext uri="{BB962C8B-B14F-4D97-AF65-F5344CB8AC3E}">
        <p14:creationId xmlns:p14="http://schemas.microsoft.com/office/powerpoint/2010/main" val="375291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409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410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C334646-B5D5-4D1E-8281-FEECCCD34C7E}" type="slidenum">
              <a:rPr lang="en-US" altLang="ja-JP"/>
              <a:pPr/>
              <a:t>‹#›</a:t>
            </a:fld>
            <a:endParaRPr lang="en-US" altLang="ja-JP"/>
          </a:p>
        </p:txBody>
      </p:sp>
    </p:spTree>
    <p:extLst>
      <p:ext uri="{BB962C8B-B14F-4D97-AF65-F5344CB8AC3E}">
        <p14:creationId xmlns:p14="http://schemas.microsoft.com/office/powerpoint/2010/main" val="7444511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CDBBA6C-6CF5-49CD-A298-4753484C28D5}" type="slidenum">
              <a:rPr lang="en-US" altLang="ja-JP"/>
              <a:pPr/>
              <a:t>1</a:t>
            </a:fld>
            <a:endParaRPr lang="en-US" altLang="ja-JP"/>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8977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14</a:t>
            </a:fld>
            <a:endParaRPr lang="en-US" altLang="ja-JP"/>
          </a:p>
        </p:txBody>
      </p:sp>
    </p:spTree>
    <p:extLst>
      <p:ext uri="{BB962C8B-B14F-4D97-AF65-F5344CB8AC3E}">
        <p14:creationId xmlns:p14="http://schemas.microsoft.com/office/powerpoint/2010/main" val="232244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15</a:t>
            </a:fld>
            <a:endParaRPr lang="en-US" altLang="ja-JP"/>
          </a:p>
        </p:txBody>
      </p:sp>
    </p:spTree>
    <p:extLst>
      <p:ext uri="{BB962C8B-B14F-4D97-AF65-F5344CB8AC3E}">
        <p14:creationId xmlns:p14="http://schemas.microsoft.com/office/powerpoint/2010/main" val="2033717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16</a:t>
            </a:fld>
            <a:endParaRPr lang="en-US" altLang="ja-JP"/>
          </a:p>
        </p:txBody>
      </p:sp>
    </p:spTree>
    <p:extLst>
      <p:ext uri="{BB962C8B-B14F-4D97-AF65-F5344CB8AC3E}">
        <p14:creationId xmlns:p14="http://schemas.microsoft.com/office/powerpoint/2010/main" val="170330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17</a:t>
            </a:fld>
            <a:endParaRPr lang="en-US" altLang="ja-JP"/>
          </a:p>
        </p:txBody>
      </p:sp>
    </p:spTree>
    <p:extLst>
      <p:ext uri="{BB962C8B-B14F-4D97-AF65-F5344CB8AC3E}">
        <p14:creationId xmlns:p14="http://schemas.microsoft.com/office/powerpoint/2010/main" val="204075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18</a:t>
            </a:fld>
            <a:endParaRPr lang="en-US" altLang="ja-JP"/>
          </a:p>
        </p:txBody>
      </p:sp>
    </p:spTree>
    <p:extLst>
      <p:ext uri="{BB962C8B-B14F-4D97-AF65-F5344CB8AC3E}">
        <p14:creationId xmlns:p14="http://schemas.microsoft.com/office/powerpoint/2010/main" val="399777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19</a:t>
            </a:fld>
            <a:endParaRPr lang="en-US" altLang="ja-JP"/>
          </a:p>
        </p:txBody>
      </p:sp>
    </p:spTree>
    <p:extLst>
      <p:ext uri="{BB962C8B-B14F-4D97-AF65-F5344CB8AC3E}">
        <p14:creationId xmlns:p14="http://schemas.microsoft.com/office/powerpoint/2010/main" val="138422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A212EA9-6488-4685-99C2-72696A3C9972}" type="slidenum">
              <a:rPr lang="en-US" altLang="ja-JP" smtClean="0"/>
              <a:pPr>
                <a:defRPr/>
              </a:pPr>
              <a:t>20</a:t>
            </a:fld>
            <a:endParaRPr lang="en-US" altLang="ja-JP"/>
          </a:p>
        </p:txBody>
      </p:sp>
    </p:spTree>
    <p:extLst>
      <p:ext uri="{BB962C8B-B14F-4D97-AF65-F5344CB8AC3E}">
        <p14:creationId xmlns:p14="http://schemas.microsoft.com/office/powerpoint/2010/main" val="1007325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21</a:t>
            </a:fld>
            <a:endParaRPr lang="en-US" altLang="ja-JP"/>
          </a:p>
        </p:txBody>
      </p:sp>
    </p:spTree>
    <p:extLst>
      <p:ext uri="{BB962C8B-B14F-4D97-AF65-F5344CB8AC3E}">
        <p14:creationId xmlns:p14="http://schemas.microsoft.com/office/powerpoint/2010/main" val="1267940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22</a:t>
            </a:fld>
            <a:endParaRPr lang="en-US" altLang="ja-JP"/>
          </a:p>
        </p:txBody>
      </p:sp>
    </p:spTree>
    <p:extLst>
      <p:ext uri="{BB962C8B-B14F-4D97-AF65-F5344CB8AC3E}">
        <p14:creationId xmlns:p14="http://schemas.microsoft.com/office/powerpoint/2010/main" val="49168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23</a:t>
            </a:fld>
            <a:endParaRPr lang="en-US" altLang="ja-JP"/>
          </a:p>
        </p:txBody>
      </p:sp>
    </p:spTree>
    <p:extLst>
      <p:ext uri="{BB962C8B-B14F-4D97-AF65-F5344CB8AC3E}">
        <p14:creationId xmlns:p14="http://schemas.microsoft.com/office/powerpoint/2010/main" val="171426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6</a:t>
            </a:fld>
            <a:endParaRPr lang="en-US" altLang="ja-JP"/>
          </a:p>
        </p:txBody>
      </p:sp>
    </p:spTree>
    <p:extLst>
      <p:ext uri="{BB962C8B-B14F-4D97-AF65-F5344CB8AC3E}">
        <p14:creationId xmlns:p14="http://schemas.microsoft.com/office/powerpoint/2010/main" val="1081945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24</a:t>
            </a:fld>
            <a:endParaRPr lang="en-US" altLang="ja-JP"/>
          </a:p>
        </p:txBody>
      </p:sp>
    </p:spTree>
    <p:extLst>
      <p:ext uri="{BB962C8B-B14F-4D97-AF65-F5344CB8AC3E}">
        <p14:creationId xmlns:p14="http://schemas.microsoft.com/office/powerpoint/2010/main" val="165148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25</a:t>
            </a:fld>
            <a:endParaRPr lang="en-US" altLang="ja-JP"/>
          </a:p>
        </p:txBody>
      </p:sp>
    </p:spTree>
    <p:extLst>
      <p:ext uri="{BB962C8B-B14F-4D97-AF65-F5344CB8AC3E}">
        <p14:creationId xmlns:p14="http://schemas.microsoft.com/office/powerpoint/2010/main" val="103334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26</a:t>
            </a:fld>
            <a:endParaRPr lang="en-US" altLang="ja-JP"/>
          </a:p>
        </p:txBody>
      </p:sp>
    </p:spTree>
    <p:extLst>
      <p:ext uri="{BB962C8B-B14F-4D97-AF65-F5344CB8AC3E}">
        <p14:creationId xmlns:p14="http://schemas.microsoft.com/office/powerpoint/2010/main" val="318716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27</a:t>
            </a:fld>
            <a:endParaRPr lang="en-US" altLang="ja-JP"/>
          </a:p>
        </p:txBody>
      </p:sp>
    </p:spTree>
    <p:extLst>
      <p:ext uri="{BB962C8B-B14F-4D97-AF65-F5344CB8AC3E}">
        <p14:creationId xmlns:p14="http://schemas.microsoft.com/office/powerpoint/2010/main" val="475242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28</a:t>
            </a:fld>
            <a:endParaRPr lang="en-US" altLang="ja-JP"/>
          </a:p>
        </p:txBody>
      </p:sp>
    </p:spTree>
    <p:extLst>
      <p:ext uri="{BB962C8B-B14F-4D97-AF65-F5344CB8AC3E}">
        <p14:creationId xmlns:p14="http://schemas.microsoft.com/office/powerpoint/2010/main" val="3947924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29</a:t>
            </a:fld>
            <a:endParaRPr lang="en-US" altLang="ja-JP"/>
          </a:p>
        </p:txBody>
      </p:sp>
    </p:spTree>
    <p:extLst>
      <p:ext uri="{BB962C8B-B14F-4D97-AF65-F5344CB8AC3E}">
        <p14:creationId xmlns:p14="http://schemas.microsoft.com/office/powerpoint/2010/main" val="2760038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30</a:t>
            </a:fld>
            <a:endParaRPr lang="en-US" altLang="ja-JP"/>
          </a:p>
        </p:txBody>
      </p:sp>
    </p:spTree>
    <p:extLst>
      <p:ext uri="{BB962C8B-B14F-4D97-AF65-F5344CB8AC3E}">
        <p14:creationId xmlns:p14="http://schemas.microsoft.com/office/powerpoint/2010/main" val="1905945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31</a:t>
            </a:fld>
            <a:endParaRPr lang="en-US" altLang="ja-JP"/>
          </a:p>
        </p:txBody>
      </p:sp>
    </p:spTree>
    <p:extLst>
      <p:ext uri="{BB962C8B-B14F-4D97-AF65-F5344CB8AC3E}">
        <p14:creationId xmlns:p14="http://schemas.microsoft.com/office/powerpoint/2010/main" val="1624620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32</a:t>
            </a:fld>
            <a:endParaRPr lang="en-US" altLang="ja-JP"/>
          </a:p>
        </p:txBody>
      </p:sp>
    </p:spTree>
    <p:extLst>
      <p:ext uri="{BB962C8B-B14F-4D97-AF65-F5344CB8AC3E}">
        <p14:creationId xmlns:p14="http://schemas.microsoft.com/office/powerpoint/2010/main" val="398939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33</a:t>
            </a:fld>
            <a:endParaRPr lang="en-US" altLang="ja-JP"/>
          </a:p>
        </p:txBody>
      </p:sp>
    </p:spTree>
    <p:extLst>
      <p:ext uri="{BB962C8B-B14F-4D97-AF65-F5344CB8AC3E}">
        <p14:creationId xmlns:p14="http://schemas.microsoft.com/office/powerpoint/2010/main" val="43141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7</a:t>
            </a:fld>
            <a:endParaRPr lang="en-US" altLang="ja-JP"/>
          </a:p>
        </p:txBody>
      </p:sp>
    </p:spTree>
    <p:extLst>
      <p:ext uri="{BB962C8B-B14F-4D97-AF65-F5344CB8AC3E}">
        <p14:creationId xmlns:p14="http://schemas.microsoft.com/office/powerpoint/2010/main" val="353702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34</a:t>
            </a:fld>
            <a:endParaRPr lang="en-US" altLang="ja-JP"/>
          </a:p>
        </p:txBody>
      </p:sp>
    </p:spTree>
    <p:extLst>
      <p:ext uri="{BB962C8B-B14F-4D97-AF65-F5344CB8AC3E}">
        <p14:creationId xmlns:p14="http://schemas.microsoft.com/office/powerpoint/2010/main" val="2817402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35</a:t>
            </a:fld>
            <a:endParaRPr lang="en-US" altLang="ja-JP"/>
          </a:p>
        </p:txBody>
      </p:sp>
    </p:spTree>
    <p:extLst>
      <p:ext uri="{BB962C8B-B14F-4D97-AF65-F5344CB8AC3E}">
        <p14:creationId xmlns:p14="http://schemas.microsoft.com/office/powerpoint/2010/main" val="2274064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36</a:t>
            </a:fld>
            <a:endParaRPr lang="en-US" altLang="ja-JP"/>
          </a:p>
        </p:txBody>
      </p:sp>
    </p:spTree>
    <p:extLst>
      <p:ext uri="{BB962C8B-B14F-4D97-AF65-F5344CB8AC3E}">
        <p14:creationId xmlns:p14="http://schemas.microsoft.com/office/powerpoint/2010/main" val="335623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37</a:t>
            </a:fld>
            <a:endParaRPr lang="en-US" altLang="ja-JP"/>
          </a:p>
        </p:txBody>
      </p:sp>
    </p:spTree>
    <p:extLst>
      <p:ext uri="{BB962C8B-B14F-4D97-AF65-F5344CB8AC3E}">
        <p14:creationId xmlns:p14="http://schemas.microsoft.com/office/powerpoint/2010/main" val="2773431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11F7AE-4681-49FA-8368-814FEE33385D}" type="slidenum">
              <a:rPr lang="en-US" altLang="ja-JP" smtClean="0"/>
              <a:pPr/>
              <a:t>38</a:t>
            </a:fld>
            <a:endParaRPr lang="en-US" altLang="ja-JP"/>
          </a:p>
        </p:txBody>
      </p:sp>
    </p:spTree>
    <p:extLst>
      <p:ext uri="{BB962C8B-B14F-4D97-AF65-F5344CB8AC3E}">
        <p14:creationId xmlns:p14="http://schemas.microsoft.com/office/powerpoint/2010/main" val="2846751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11F7AE-4681-49FA-8368-814FEE33385D}" type="slidenum">
              <a:rPr lang="en-US" altLang="ja-JP" smtClean="0"/>
              <a:pPr/>
              <a:t>39</a:t>
            </a:fld>
            <a:endParaRPr lang="en-US" altLang="ja-JP"/>
          </a:p>
        </p:txBody>
      </p:sp>
    </p:spTree>
    <p:extLst>
      <p:ext uri="{BB962C8B-B14F-4D97-AF65-F5344CB8AC3E}">
        <p14:creationId xmlns:p14="http://schemas.microsoft.com/office/powerpoint/2010/main" val="32206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8</a:t>
            </a:fld>
            <a:endParaRPr lang="en-US" altLang="ja-JP"/>
          </a:p>
        </p:txBody>
      </p:sp>
    </p:spTree>
    <p:extLst>
      <p:ext uri="{BB962C8B-B14F-4D97-AF65-F5344CB8AC3E}">
        <p14:creationId xmlns:p14="http://schemas.microsoft.com/office/powerpoint/2010/main" val="273105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9</a:t>
            </a:fld>
            <a:endParaRPr lang="en-US" altLang="ja-JP"/>
          </a:p>
        </p:txBody>
      </p:sp>
    </p:spTree>
    <p:extLst>
      <p:ext uri="{BB962C8B-B14F-4D97-AF65-F5344CB8AC3E}">
        <p14:creationId xmlns:p14="http://schemas.microsoft.com/office/powerpoint/2010/main" val="351935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10</a:t>
            </a:fld>
            <a:endParaRPr lang="en-US" altLang="ja-JP"/>
          </a:p>
        </p:txBody>
      </p:sp>
    </p:spTree>
    <p:extLst>
      <p:ext uri="{BB962C8B-B14F-4D97-AF65-F5344CB8AC3E}">
        <p14:creationId xmlns:p14="http://schemas.microsoft.com/office/powerpoint/2010/main" val="118249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11</a:t>
            </a:fld>
            <a:endParaRPr lang="en-US" altLang="ja-JP"/>
          </a:p>
        </p:txBody>
      </p:sp>
    </p:spTree>
    <p:extLst>
      <p:ext uri="{BB962C8B-B14F-4D97-AF65-F5344CB8AC3E}">
        <p14:creationId xmlns:p14="http://schemas.microsoft.com/office/powerpoint/2010/main" val="381970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12</a:t>
            </a:fld>
            <a:endParaRPr lang="en-US" altLang="ja-JP"/>
          </a:p>
        </p:txBody>
      </p:sp>
    </p:spTree>
    <p:extLst>
      <p:ext uri="{BB962C8B-B14F-4D97-AF65-F5344CB8AC3E}">
        <p14:creationId xmlns:p14="http://schemas.microsoft.com/office/powerpoint/2010/main" val="34045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C334646-B5D5-4D1E-8281-FEECCCD34C7E}" type="slidenum">
              <a:rPr lang="en-US" altLang="ja-JP" smtClean="0"/>
              <a:pPr/>
              <a:t>13</a:t>
            </a:fld>
            <a:endParaRPr lang="en-US" altLang="ja-JP"/>
          </a:p>
        </p:txBody>
      </p:sp>
    </p:spTree>
    <p:extLst>
      <p:ext uri="{BB962C8B-B14F-4D97-AF65-F5344CB8AC3E}">
        <p14:creationId xmlns:p14="http://schemas.microsoft.com/office/powerpoint/2010/main" val="1631234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9938" name="Picture 2" descr="a2"/>
          <p:cNvPicPr>
            <a:picLocks noChangeAspect="1" noChangeArrowheads="1"/>
          </p:cNvPicPr>
          <p:nvPr/>
        </p:nvPicPr>
        <p:blipFill>
          <a:blip r:embed="rId2" cstate="print"/>
          <a:srcRect/>
          <a:stretch>
            <a:fillRect/>
          </a:stretch>
        </p:blipFill>
        <p:spPr bwMode="auto">
          <a:xfrm>
            <a:off x="0" y="-26988"/>
            <a:ext cx="9144000" cy="6884988"/>
          </a:xfrm>
          <a:prstGeom prst="rect">
            <a:avLst/>
          </a:prstGeom>
          <a:noFill/>
        </p:spPr>
      </p:pic>
      <p:sp>
        <p:nvSpPr>
          <p:cNvPr id="39939" name="Rectangle 3"/>
          <p:cNvSpPr>
            <a:spLocks noGrp="1" noChangeArrowheads="1"/>
          </p:cNvSpPr>
          <p:nvPr>
            <p:ph type="ctrTitle"/>
          </p:nvPr>
        </p:nvSpPr>
        <p:spPr>
          <a:xfrm>
            <a:off x="2312988" y="2681288"/>
            <a:ext cx="6145212" cy="1035050"/>
          </a:xfrm>
        </p:spPr>
        <p:txBody>
          <a:bodyPr/>
          <a:lstStyle>
            <a:lvl1pPr>
              <a:defRPr>
                <a:solidFill>
                  <a:schemeClr val="bg1"/>
                </a:solidFill>
              </a:defRPr>
            </a:lvl1pPr>
          </a:lstStyle>
          <a:p>
            <a:r>
              <a:rPr lang="ja-JP" altLang="en-US"/>
              <a:t>マスタ タイトルの書式設定</a:t>
            </a:r>
          </a:p>
        </p:txBody>
      </p:sp>
      <p:sp>
        <p:nvSpPr>
          <p:cNvPr id="39940" name="Rectangle 4"/>
          <p:cNvSpPr>
            <a:spLocks noGrp="1" noChangeArrowheads="1"/>
          </p:cNvSpPr>
          <p:nvPr>
            <p:ph type="subTitle" idx="1"/>
          </p:nvPr>
        </p:nvSpPr>
        <p:spPr>
          <a:xfrm>
            <a:off x="2312988" y="3886200"/>
            <a:ext cx="6180137" cy="1752600"/>
          </a:xfrm>
        </p:spPr>
        <p:txBody>
          <a:bodyPr/>
          <a:lstStyle>
            <a:lvl1pPr marL="0" indent="0" algn="ctr">
              <a:buFontTx/>
              <a:buNone/>
              <a:defRPr>
                <a:solidFill>
                  <a:schemeClr val="bg1"/>
                </a:solidFill>
              </a:defRPr>
            </a:lvl1pPr>
          </a:lstStyle>
          <a:p>
            <a:r>
              <a:rPr lang="ja-JP" altLang="en-US"/>
              <a:t>マスタ サブタイトルの書式設定</a:t>
            </a:r>
          </a:p>
        </p:txBody>
      </p:sp>
      <p:sp>
        <p:nvSpPr>
          <p:cNvPr id="39941" name="Text Box 5"/>
          <p:cNvSpPr txBox="1">
            <a:spLocks noChangeArrowheads="1"/>
          </p:cNvSpPr>
          <p:nvPr/>
        </p:nvSpPr>
        <p:spPr bwMode="auto">
          <a:xfrm>
            <a:off x="252413" y="2852738"/>
            <a:ext cx="1514475" cy="579437"/>
          </a:xfrm>
          <a:prstGeom prst="rect">
            <a:avLst/>
          </a:prstGeom>
          <a:noFill/>
          <a:ln w="9525">
            <a:noFill/>
            <a:miter lim="800000"/>
            <a:headEnd/>
            <a:tailEnd/>
          </a:ln>
          <a:effectLst/>
        </p:spPr>
        <p:txBody>
          <a:bodyPr>
            <a:spAutoFit/>
          </a:bodyPr>
          <a:lstStyle/>
          <a:p>
            <a:pPr>
              <a:spcBef>
                <a:spcPct val="50000"/>
              </a:spcBef>
            </a:pPr>
            <a:r>
              <a:rPr lang="en-US" altLang="ja-JP" sz="3200">
                <a:solidFill>
                  <a:schemeClr val="bg1"/>
                </a:solidFill>
              </a:rPr>
              <a:t>LOGO</a:t>
            </a:r>
          </a:p>
        </p:txBody>
      </p:sp>
      <p:sp>
        <p:nvSpPr>
          <p:cNvPr id="39942" name="Rectangle 6"/>
          <p:cNvSpPr>
            <a:spLocks noGrp="1" noChangeArrowheads="1"/>
          </p:cNvSpPr>
          <p:nvPr>
            <p:ph type="dt" sz="half" idx="2"/>
          </p:nvPr>
        </p:nvSpPr>
        <p:spPr>
          <a:xfrm>
            <a:off x="2312988" y="6245225"/>
            <a:ext cx="2133600" cy="476250"/>
          </a:xfrm>
        </p:spPr>
        <p:txBody>
          <a:bodyPr/>
          <a:lstStyle>
            <a:lvl1pPr>
              <a:defRPr>
                <a:solidFill>
                  <a:schemeClr val="bg1"/>
                </a:solidFill>
              </a:defRPr>
            </a:lvl1pPr>
          </a:lstStyle>
          <a:p>
            <a:endParaRPr lang="en-US" altLang="ja-JP"/>
          </a:p>
        </p:txBody>
      </p:sp>
      <p:sp>
        <p:nvSpPr>
          <p:cNvPr id="39943" name="Rectangle 7"/>
          <p:cNvSpPr>
            <a:spLocks noGrp="1" noChangeArrowheads="1"/>
          </p:cNvSpPr>
          <p:nvPr>
            <p:ph type="ftr" sz="quarter" idx="3"/>
          </p:nvPr>
        </p:nvSpPr>
        <p:spPr>
          <a:xfrm>
            <a:off x="4572000" y="6237288"/>
            <a:ext cx="2370138" cy="484187"/>
          </a:xfrm>
        </p:spPr>
        <p:txBody>
          <a:bodyPr/>
          <a:lstStyle>
            <a:lvl1pPr>
              <a:defRPr>
                <a:solidFill>
                  <a:schemeClr val="bg1"/>
                </a:solidFill>
              </a:defRPr>
            </a:lvl1pPr>
          </a:lstStyle>
          <a:p>
            <a:endParaRPr lang="en-US" altLang="ja-JP"/>
          </a:p>
        </p:txBody>
      </p:sp>
      <p:sp>
        <p:nvSpPr>
          <p:cNvPr id="39944" name="Rectangle 8"/>
          <p:cNvSpPr>
            <a:spLocks noGrp="1" noChangeArrowheads="1"/>
          </p:cNvSpPr>
          <p:nvPr>
            <p:ph type="sldNum" sz="quarter" idx="4"/>
          </p:nvPr>
        </p:nvSpPr>
        <p:spPr>
          <a:xfrm>
            <a:off x="7104063" y="6245225"/>
            <a:ext cx="1589087" cy="476250"/>
          </a:xfrm>
        </p:spPr>
        <p:txBody>
          <a:bodyPr/>
          <a:lstStyle>
            <a:lvl1pPr>
              <a:defRPr>
                <a:solidFill>
                  <a:schemeClr val="bg1"/>
                </a:solidFill>
              </a:defRPr>
            </a:lvl1pPr>
          </a:lstStyle>
          <a:p>
            <a:fld id="{2FE5000D-9A59-4F77-B455-D53C0B900C7B}"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E7F2BE3-AFE6-415E-A325-FFB03FB32D30}"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43738" y="73025"/>
            <a:ext cx="1776412" cy="583723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714500" y="73025"/>
            <a:ext cx="5176838" cy="583723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C18BFAF-2BD2-46B7-830E-AFE7E5770AB5}"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CA70EF04-4530-44CF-BCAB-D00EA4947279}" type="slidenum">
              <a:rPr lang="en-US" altLang="ja-JP" smtClean="0"/>
              <a:pPr/>
              <a:t>‹#›</a:t>
            </a:fld>
            <a:endParaRPr lang="en-US" altLang="ja-JP"/>
          </a:p>
        </p:txBody>
      </p:sp>
    </p:spTree>
    <p:extLst>
      <p:ext uri="{BB962C8B-B14F-4D97-AF65-F5344CB8AC3E}">
        <p14:creationId xmlns:p14="http://schemas.microsoft.com/office/powerpoint/2010/main" val="3699058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6B0E5356-E009-450B-A2F0-BDE61DB59198}" type="slidenum">
              <a:rPr lang="en-US" altLang="ja-JP" smtClean="0"/>
              <a:pPr/>
              <a:t>‹#›</a:t>
            </a:fld>
            <a:endParaRPr lang="en-US" altLang="ja-JP"/>
          </a:p>
        </p:txBody>
      </p:sp>
    </p:spTree>
    <p:extLst>
      <p:ext uri="{BB962C8B-B14F-4D97-AF65-F5344CB8AC3E}">
        <p14:creationId xmlns:p14="http://schemas.microsoft.com/office/powerpoint/2010/main" val="2218094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7E2EF3D7-AC66-4931-A86F-732F62A44922}" type="slidenum">
              <a:rPr lang="en-US" altLang="ja-JP" smtClean="0"/>
              <a:pPr/>
              <a:t>‹#›</a:t>
            </a:fld>
            <a:endParaRPr lang="en-US" altLang="ja-JP"/>
          </a:p>
        </p:txBody>
      </p:sp>
    </p:spTree>
    <p:extLst>
      <p:ext uri="{BB962C8B-B14F-4D97-AF65-F5344CB8AC3E}">
        <p14:creationId xmlns:p14="http://schemas.microsoft.com/office/powerpoint/2010/main" val="424945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5B6A1634-FFCF-4879-BD88-A94353086A1A}" type="slidenum">
              <a:rPr lang="en-US" altLang="ja-JP" smtClean="0"/>
              <a:pPr/>
              <a:t>‹#›</a:t>
            </a:fld>
            <a:endParaRPr lang="en-US" altLang="ja-JP"/>
          </a:p>
        </p:txBody>
      </p:sp>
    </p:spTree>
    <p:extLst>
      <p:ext uri="{BB962C8B-B14F-4D97-AF65-F5344CB8AC3E}">
        <p14:creationId xmlns:p14="http://schemas.microsoft.com/office/powerpoint/2010/main" val="1854729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p>
            <a:endParaRPr lang="en-US" altLang="ja-JP"/>
          </a:p>
        </p:txBody>
      </p:sp>
      <p:sp>
        <p:nvSpPr>
          <p:cNvPr id="9" name="Slide Number Placeholder 8"/>
          <p:cNvSpPr>
            <a:spLocks noGrp="1"/>
          </p:cNvSpPr>
          <p:nvPr>
            <p:ph type="sldNum" sz="quarter" idx="12"/>
          </p:nvPr>
        </p:nvSpPr>
        <p:spPr/>
        <p:txBody>
          <a:bodyPr/>
          <a:lstStyle/>
          <a:p>
            <a:fld id="{CA18A7B3-2F04-4662-9A40-4ACE171F57F4}" type="slidenum">
              <a:rPr lang="en-US" altLang="ja-JP" smtClean="0"/>
              <a:pPr/>
              <a:t>‹#›</a:t>
            </a:fld>
            <a:endParaRPr lang="en-US" altLang="ja-JP"/>
          </a:p>
        </p:txBody>
      </p:sp>
    </p:spTree>
    <p:extLst>
      <p:ext uri="{BB962C8B-B14F-4D97-AF65-F5344CB8AC3E}">
        <p14:creationId xmlns:p14="http://schemas.microsoft.com/office/powerpoint/2010/main" val="3218382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26689C53-BB18-401D-BDEA-77501C484D43}" type="slidenum">
              <a:rPr lang="en-US" altLang="ja-JP" smtClean="0"/>
              <a:pPr/>
              <a:t>‹#›</a:t>
            </a:fld>
            <a:endParaRPr lang="en-US" altLang="ja-JP"/>
          </a:p>
        </p:txBody>
      </p:sp>
    </p:spTree>
    <p:extLst>
      <p:ext uri="{BB962C8B-B14F-4D97-AF65-F5344CB8AC3E}">
        <p14:creationId xmlns:p14="http://schemas.microsoft.com/office/powerpoint/2010/main" val="2909623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ja-JP"/>
          </a:p>
        </p:txBody>
      </p:sp>
      <p:sp>
        <p:nvSpPr>
          <p:cNvPr id="3" name="Footer Placeholder 2"/>
          <p:cNvSpPr>
            <a:spLocks noGrp="1"/>
          </p:cNvSpPr>
          <p:nvPr>
            <p:ph type="ftr" sz="quarter" idx="11"/>
          </p:nvPr>
        </p:nvSpPr>
        <p:spPr/>
        <p:txBody>
          <a:bodyPr/>
          <a:lstStyle/>
          <a:p>
            <a:endParaRPr lang="en-US" altLang="ja-JP"/>
          </a:p>
        </p:txBody>
      </p:sp>
      <p:sp>
        <p:nvSpPr>
          <p:cNvPr id="4" name="Slide Number Placeholder 3"/>
          <p:cNvSpPr>
            <a:spLocks noGrp="1"/>
          </p:cNvSpPr>
          <p:nvPr>
            <p:ph type="sldNum" sz="quarter" idx="12"/>
          </p:nvPr>
        </p:nvSpPr>
        <p:spPr/>
        <p:txBody>
          <a:bodyPr/>
          <a:lstStyle/>
          <a:p>
            <a:fld id="{B825099C-E73F-4FF2-A35D-3459F430E5BF}" type="slidenum">
              <a:rPr lang="en-US" altLang="ja-JP" smtClean="0"/>
              <a:pPr/>
              <a:t>‹#›</a:t>
            </a:fld>
            <a:endParaRPr lang="en-US" altLang="ja-JP"/>
          </a:p>
        </p:txBody>
      </p:sp>
    </p:spTree>
    <p:extLst>
      <p:ext uri="{BB962C8B-B14F-4D97-AF65-F5344CB8AC3E}">
        <p14:creationId xmlns:p14="http://schemas.microsoft.com/office/powerpoint/2010/main" val="307537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B1871F1A-F30D-4F58-A729-D4A0EE6C5A29}" type="slidenum">
              <a:rPr lang="en-US" altLang="ja-JP" smtClean="0"/>
              <a:pPr/>
              <a:t>‹#›</a:t>
            </a:fld>
            <a:endParaRPr lang="en-US" altLang="ja-JP"/>
          </a:p>
        </p:txBody>
      </p:sp>
    </p:spTree>
    <p:extLst>
      <p:ext uri="{BB962C8B-B14F-4D97-AF65-F5344CB8AC3E}">
        <p14:creationId xmlns:p14="http://schemas.microsoft.com/office/powerpoint/2010/main" val="30970060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926B590-5C11-4DBC-8E5D-729CFBD2AA85}"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1D18D5B5-154F-4195-A9F5-BC3CF08C7E03}" type="slidenum">
              <a:rPr lang="en-US" altLang="ja-JP" smtClean="0"/>
              <a:pPr/>
              <a:t>‹#›</a:t>
            </a:fld>
            <a:endParaRPr lang="en-US" altLang="ja-JP"/>
          </a:p>
        </p:txBody>
      </p:sp>
    </p:spTree>
    <p:extLst>
      <p:ext uri="{BB962C8B-B14F-4D97-AF65-F5344CB8AC3E}">
        <p14:creationId xmlns:p14="http://schemas.microsoft.com/office/powerpoint/2010/main" val="2123322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B1871F1A-F30D-4F58-A729-D4A0EE6C5A29}" type="slidenum">
              <a:rPr lang="en-US" altLang="ja-JP" smtClean="0"/>
              <a:pPr/>
              <a:t>‹#›</a:t>
            </a:fld>
            <a:endParaRPr lang="en-US" altLang="ja-JP"/>
          </a:p>
        </p:txBody>
      </p:sp>
    </p:spTree>
    <p:extLst>
      <p:ext uri="{BB962C8B-B14F-4D97-AF65-F5344CB8AC3E}">
        <p14:creationId xmlns:p14="http://schemas.microsoft.com/office/powerpoint/2010/main" val="399494774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B1871F1A-F30D-4F58-A729-D4A0EE6C5A29}" type="slidenum">
              <a:rPr lang="en-US" altLang="ja-JP" smtClean="0"/>
              <a:pPr/>
              <a:t>‹#›</a:t>
            </a:fld>
            <a:endParaRPr lang="en-US" altLang="ja-JP"/>
          </a:p>
        </p:txBody>
      </p:sp>
    </p:spTree>
    <p:extLst>
      <p:ext uri="{BB962C8B-B14F-4D97-AF65-F5344CB8AC3E}">
        <p14:creationId xmlns:p14="http://schemas.microsoft.com/office/powerpoint/2010/main" val="15629450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AE675DC-29B4-452F-B27F-B8E459B4ADF0}"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714500" y="981075"/>
            <a:ext cx="347662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343525" y="981075"/>
            <a:ext cx="347662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EDE4115-6405-4873-A9D4-500F0D2C1FCE}"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1BFBE2B8-7485-4671-9EB8-27447C3C2BBD}"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A00A9BB8-3D03-4BF1-B68D-F253544514AD}"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52F25AF-62CB-491B-BC5A-A619CB0EC1E3}"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FC322FD-3FB8-4520-9F15-342DD484D254}"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B04B54E2-F4D5-497E-B1E4-2D37D2B6FD04}"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2" descr="a1"/>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38915" name="Rectangle 3"/>
          <p:cNvSpPr>
            <a:spLocks noGrp="1" noChangeArrowheads="1"/>
          </p:cNvSpPr>
          <p:nvPr>
            <p:ph type="title"/>
          </p:nvPr>
        </p:nvSpPr>
        <p:spPr bwMode="auto">
          <a:xfrm>
            <a:off x="1714500" y="73025"/>
            <a:ext cx="7038975" cy="692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8916" name="Rectangle 4"/>
          <p:cNvSpPr>
            <a:spLocks noGrp="1" noChangeArrowheads="1"/>
          </p:cNvSpPr>
          <p:nvPr>
            <p:ph type="body" idx="1"/>
          </p:nvPr>
        </p:nvSpPr>
        <p:spPr bwMode="auto">
          <a:xfrm>
            <a:off x="1714500" y="981075"/>
            <a:ext cx="7105650" cy="4929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第４レベル</a:t>
            </a:r>
          </a:p>
          <a:p>
            <a:pPr lvl="4"/>
            <a:r>
              <a:rPr lang="ja-JP" altLang="en-US" smtClean="0"/>
              <a:t>第 </a:t>
            </a:r>
            <a:r>
              <a:rPr lang="en-US" altLang="ja-JP" smtClean="0"/>
              <a:t>5 </a:t>
            </a:r>
            <a:r>
              <a:rPr lang="ja-JP" altLang="en-US" smtClean="0"/>
              <a:t>レベル</a:t>
            </a:r>
          </a:p>
        </p:txBody>
      </p:sp>
      <p:sp>
        <p:nvSpPr>
          <p:cNvPr id="38917" name="Rectangle 5"/>
          <p:cNvSpPr>
            <a:spLocks noGrp="1" noChangeArrowheads="1"/>
          </p:cNvSpPr>
          <p:nvPr>
            <p:ph type="dt" sz="half" idx="2"/>
          </p:nvPr>
        </p:nvSpPr>
        <p:spPr bwMode="auto">
          <a:xfrm>
            <a:off x="17145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38918" name="Rectangle 6"/>
          <p:cNvSpPr>
            <a:spLocks noGrp="1" noChangeArrowheads="1"/>
          </p:cNvSpPr>
          <p:nvPr>
            <p:ph type="ftr" sz="quarter" idx="3"/>
          </p:nvPr>
        </p:nvSpPr>
        <p:spPr bwMode="auto">
          <a:xfrm>
            <a:off x="4040188"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38919" name="Rectangle 7"/>
          <p:cNvSpPr>
            <a:spLocks noGrp="1" noChangeArrowheads="1"/>
          </p:cNvSpPr>
          <p:nvPr>
            <p:ph type="sldNum" sz="quarter" idx="4"/>
          </p:nvPr>
        </p:nvSpPr>
        <p:spPr bwMode="auto">
          <a:xfrm>
            <a:off x="7097713" y="6245225"/>
            <a:ext cx="15890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6833B4-C8F3-48F1-A6E4-EE3A03C92BA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609600" indent="-609600" algn="l" rtl="0" fontAlgn="base">
        <a:spcBef>
          <a:spcPct val="20000"/>
        </a:spcBef>
        <a:spcAft>
          <a:spcPct val="0"/>
        </a:spcAft>
        <a:buBlip>
          <a:blip r:embed="rId14"/>
        </a:buBlip>
        <a:defRPr kumimoji="1" sz="3200">
          <a:solidFill>
            <a:schemeClr val="tx1"/>
          </a:solidFill>
          <a:latin typeface="+mn-lt"/>
          <a:ea typeface="+mn-ea"/>
          <a:cs typeface="+mn-cs"/>
        </a:defRPr>
      </a:lvl1pPr>
      <a:lvl2pPr marL="990600" indent="-533400" algn="l" rtl="0" fontAlgn="base">
        <a:spcBef>
          <a:spcPct val="20000"/>
        </a:spcBef>
        <a:spcAft>
          <a:spcPct val="0"/>
        </a:spcAft>
        <a:buBlip>
          <a:blip r:embed="rId15"/>
        </a:buBlip>
        <a:defRPr kumimoji="1" sz="2800">
          <a:solidFill>
            <a:schemeClr val="tx1"/>
          </a:solidFill>
          <a:latin typeface="+mn-lt"/>
          <a:ea typeface="+mn-ea"/>
        </a:defRPr>
      </a:lvl2pPr>
      <a:lvl3pPr marL="1371600" indent="-457200" algn="l" rtl="0" fontAlgn="base">
        <a:spcBef>
          <a:spcPct val="20000"/>
        </a:spcBef>
        <a:spcAft>
          <a:spcPct val="0"/>
        </a:spcAft>
        <a:buClr>
          <a:srgbClr val="000066"/>
        </a:buClr>
        <a:buFont typeface="Arial" charset="0"/>
        <a:buChar char="●"/>
        <a:defRPr kumimoji="1" sz="2400">
          <a:solidFill>
            <a:schemeClr val="tx1"/>
          </a:solidFill>
          <a:latin typeface="+mn-lt"/>
          <a:ea typeface="+mn-ea"/>
        </a:defRPr>
      </a:lvl3pPr>
      <a:lvl4pPr marL="1752600" indent="-381000" algn="l" rtl="0" fontAlgn="base">
        <a:spcBef>
          <a:spcPct val="20000"/>
        </a:spcBef>
        <a:spcAft>
          <a:spcPct val="0"/>
        </a:spcAft>
        <a:buClr>
          <a:srgbClr val="006666"/>
        </a:buClr>
        <a:buFont typeface="Arial" charset="0"/>
        <a:buChar char="■"/>
        <a:defRPr kumimoji="1" sz="2000">
          <a:solidFill>
            <a:schemeClr val="tx1"/>
          </a:solidFill>
          <a:latin typeface="+mn-lt"/>
          <a:ea typeface="+mn-ea"/>
        </a:defRPr>
      </a:lvl4pPr>
      <a:lvl5pPr marL="2209800" indent="-381000" algn="l" rtl="0" fontAlgn="base">
        <a:spcBef>
          <a:spcPct val="20000"/>
        </a:spcBef>
        <a:spcAft>
          <a:spcPct val="0"/>
        </a:spcAft>
        <a:buClr>
          <a:srgbClr val="000066"/>
        </a:buClr>
        <a:buFont typeface="Arial" charset="0"/>
        <a:buChar char="►"/>
        <a:defRPr kumimoji="1" sz="2000">
          <a:solidFill>
            <a:schemeClr val="tx1"/>
          </a:solidFill>
          <a:latin typeface="+mn-lt"/>
          <a:ea typeface="+mn-ea"/>
        </a:defRPr>
      </a:lvl5pPr>
      <a:lvl6pPr marL="2667000" indent="-381000" algn="l" rtl="0" fontAlgn="base">
        <a:spcBef>
          <a:spcPct val="20000"/>
        </a:spcBef>
        <a:spcAft>
          <a:spcPct val="0"/>
        </a:spcAft>
        <a:buClr>
          <a:srgbClr val="000066"/>
        </a:buClr>
        <a:buFont typeface="Arial" charset="0"/>
        <a:buChar char="►"/>
        <a:defRPr kumimoji="1" sz="2000">
          <a:solidFill>
            <a:schemeClr val="tx1"/>
          </a:solidFill>
          <a:latin typeface="+mn-lt"/>
          <a:ea typeface="+mn-ea"/>
        </a:defRPr>
      </a:lvl6pPr>
      <a:lvl7pPr marL="3124200" indent="-381000" algn="l" rtl="0" fontAlgn="base">
        <a:spcBef>
          <a:spcPct val="20000"/>
        </a:spcBef>
        <a:spcAft>
          <a:spcPct val="0"/>
        </a:spcAft>
        <a:buClr>
          <a:srgbClr val="000066"/>
        </a:buClr>
        <a:buFont typeface="Arial" charset="0"/>
        <a:buChar char="►"/>
        <a:defRPr kumimoji="1" sz="2000">
          <a:solidFill>
            <a:schemeClr val="tx1"/>
          </a:solidFill>
          <a:latin typeface="+mn-lt"/>
          <a:ea typeface="+mn-ea"/>
        </a:defRPr>
      </a:lvl7pPr>
      <a:lvl8pPr marL="3581400" indent="-381000" algn="l" rtl="0" fontAlgn="base">
        <a:spcBef>
          <a:spcPct val="20000"/>
        </a:spcBef>
        <a:spcAft>
          <a:spcPct val="0"/>
        </a:spcAft>
        <a:buClr>
          <a:srgbClr val="000066"/>
        </a:buClr>
        <a:buFont typeface="Arial" charset="0"/>
        <a:buChar char="►"/>
        <a:defRPr kumimoji="1" sz="2000">
          <a:solidFill>
            <a:schemeClr val="tx1"/>
          </a:solidFill>
          <a:latin typeface="+mn-lt"/>
          <a:ea typeface="+mn-ea"/>
        </a:defRPr>
      </a:lvl8pPr>
      <a:lvl9pPr marL="4038600" indent="-381000" algn="l" rtl="0" fontAlgn="base">
        <a:spcBef>
          <a:spcPct val="20000"/>
        </a:spcBef>
        <a:spcAft>
          <a:spcPct val="0"/>
        </a:spcAft>
        <a:buClr>
          <a:srgbClr val="000066"/>
        </a:buClr>
        <a:buFont typeface="Arial"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833B4-C8F3-48F1-A6E4-EE3A03C92BAB}" type="slidenum">
              <a:rPr lang="en-US" altLang="ja-JP" smtClean="0"/>
              <a:pPr/>
              <a:t>‹#›</a:t>
            </a:fld>
            <a:endParaRPr lang="en-US" altLang="ja-JP"/>
          </a:p>
        </p:txBody>
      </p:sp>
    </p:spTree>
    <p:extLst>
      <p:ext uri="{BB962C8B-B14F-4D97-AF65-F5344CB8AC3E}">
        <p14:creationId xmlns:p14="http://schemas.microsoft.com/office/powerpoint/2010/main" val="33166772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wmf"/><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wmf"/><Relationship Id="rId10" Type="http://schemas.openxmlformats.org/officeDocument/2006/relationships/image" Target="../media/image23.png"/><Relationship Id="rId4" Type="http://schemas.openxmlformats.org/officeDocument/2006/relationships/image" Target="../media/image17.wmf"/><Relationship Id="rId9"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0.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VM6KKRa12g" TargetMode="External"/><Relationship Id="rId2" Type="http://schemas.openxmlformats.org/officeDocument/2006/relationships/hyperlink" Target="https://www.youtube.com/watch?v=WFR3lOm_xh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www.infonet.co.jp/ueyama/ip/history/eniac.html"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www.infonet.co.jp/ueyama/ip/history/eniac.html"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www.infonet.co.jp/ueyama/ip/history/eniac.html"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2195512" y="1773238"/>
            <a:ext cx="6624959" cy="993775"/>
          </a:xfrm>
        </p:spPr>
        <p:txBody>
          <a:bodyPr>
            <a:normAutofit fontScale="90000"/>
          </a:bodyPr>
          <a:lstStyle/>
          <a:p>
            <a:r>
              <a:rPr lang="en-US" altLang="ja-JP" dirty="0" smtClean="0">
                <a:solidFill>
                  <a:srgbClr val="800000"/>
                </a:solidFill>
              </a:rPr>
              <a:t>Ⅰ</a:t>
            </a:r>
            <a:r>
              <a:rPr lang="ja-JP" altLang="en-US" dirty="0" smtClean="0">
                <a:solidFill>
                  <a:srgbClr val="800000"/>
                </a:solidFill>
              </a:rPr>
              <a:t>情報</a:t>
            </a:r>
            <a:r>
              <a:rPr lang="ja-JP" altLang="en-US" dirty="0">
                <a:solidFill>
                  <a:srgbClr val="800000"/>
                </a:solidFill>
              </a:rPr>
              <a:t>の歴史と概念</a:t>
            </a:r>
          </a:p>
        </p:txBody>
      </p:sp>
      <p:sp>
        <p:nvSpPr>
          <p:cNvPr id="4" name="スライド番号プレースホルダ 3"/>
          <p:cNvSpPr>
            <a:spLocks noGrp="1"/>
          </p:cNvSpPr>
          <p:nvPr>
            <p:ph type="sldNum" sz="quarter" idx="12"/>
          </p:nvPr>
        </p:nvSpPr>
        <p:spPr>
          <a:xfrm>
            <a:off x="0" y="6400800"/>
            <a:ext cx="1219200" cy="457200"/>
          </a:xfrm>
        </p:spPr>
        <p:txBody>
          <a:bodyPr/>
          <a:lstStyle/>
          <a:p>
            <a:fld id="{CA70EF04-4530-44CF-BCAB-D00EA4947279}" type="slidenum">
              <a:rPr lang="en-US" altLang="ja-JP" smtClean="0"/>
              <a:pPr/>
              <a:t>1</a:t>
            </a:fld>
            <a:endParaRPr lang="en-US" alt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0" name="Rectangle 20"/>
          <p:cNvSpPr>
            <a:spLocks noChangeArrowheads="1"/>
          </p:cNvSpPr>
          <p:nvPr/>
        </p:nvSpPr>
        <p:spPr bwMode="auto">
          <a:xfrm>
            <a:off x="1187450" y="188913"/>
            <a:ext cx="288925" cy="1152525"/>
          </a:xfrm>
          <a:prstGeom prst="rect">
            <a:avLst/>
          </a:prstGeom>
          <a:solidFill>
            <a:schemeClr val="bg1"/>
          </a:solidFill>
          <a:ln w="9525">
            <a:noFill/>
            <a:miter lim="800000"/>
            <a:headEnd/>
            <a:tailEnd/>
          </a:ln>
          <a:effectLst/>
        </p:spPr>
        <p:txBody>
          <a:bodyPr wrap="none" anchor="ctr"/>
          <a:lstStyle/>
          <a:p>
            <a:endParaRPr lang="ja-JP" altLang="en-US"/>
          </a:p>
        </p:txBody>
      </p:sp>
      <p:sp>
        <p:nvSpPr>
          <p:cNvPr id="46082" name="Rectangle 2"/>
          <p:cNvSpPr>
            <a:spLocks noChangeArrowheads="1"/>
          </p:cNvSpPr>
          <p:nvPr/>
        </p:nvSpPr>
        <p:spPr bwMode="auto">
          <a:xfrm>
            <a:off x="755650" y="1268413"/>
            <a:ext cx="2592388" cy="1584325"/>
          </a:xfrm>
          <a:prstGeom prst="rect">
            <a:avLst/>
          </a:prstGeom>
          <a:solidFill>
            <a:srgbClr val="FFCC66"/>
          </a:solidFill>
          <a:ln w="38100">
            <a:solidFill>
              <a:srgbClr val="CC6600"/>
            </a:solidFill>
            <a:miter lim="800000"/>
            <a:headEnd/>
            <a:tailEnd/>
          </a:ln>
          <a:effectLst/>
        </p:spPr>
        <p:txBody>
          <a:bodyPr wrap="none" anchor="ctr"/>
          <a:lstStyle/>
          <a:p>
            <a:pPr algn="ctr"/>
            <a:r>
              <a:rPr lang="ja-JP" altLang="en-US" sz="2400">
                <a:latin typeface="Times New Roman" pitchFamily="18" charset="0"/>
              </a:rPr>
              <a:t>制御装置</a:t>
            </a:r>
          </a:p>
        </p:txBody>
      </p:sp>
      <p:sp>
        <p:nvSpPr>
          <p:cNvPr id="46083" name="Rectangle 3"/>
          <p:cNvSpPr>
            <a:spLocks noChangeArrowheads="1"/>
          </p:cNvSpPr>
          <p:nvPr/>
        </p:nvSpPr>
        <p:spPr bwMode="auto">
          <a:xfrm>
            <a:off x="755650" y="4076700"/>
            <a:ext cx="1944688" cy="1439863"/>
          </a:xfrm>
          <a:prstGeom prst="rect">
            <a:avLst/>
          </a:prstGeom>
          <a:solidFill>
            <a:srgbClr val="FFCC66"/>
          </a:solidFill>
          <a:ln w="38100">
            <a:solidFill>
              <a:srgbClr val="CC6600"/>
            </a:solidFill>
            <a:miter lim="800000"/>
            <a:headEnd/>
            <a:tailEnd/>
          </a:ln>
          <a:effectLst/>
        </p:spPr>
        <p:txBody>
          <a:bodyPr wrap="none" anchor="ctr"/>
          <a:lstStyle/>
          <a:p>
            <a:pPr algn="ctr"/>
            <a:r>
              <a:rPr lang="ja-JP" altLang="en-US" sz="2400">
                <a:latin typeface="Times New Roman" pitchFamily="18" charset="0"/>
              </a:rPr>
              <a:t>演算装置</a:t>
            </a:r>
          </a:p>
        </p:txBody>
      </p:sp>
      <p:sp>
        <p:nvSpPr>
          <p:cNvPr id="46084" name="Rectangle 4"/>
          <p:cNvSpPr>
            <a:spLocks noChangeArrowheads="1"/>
          </p:cNvSpPr>
          <p:nvPr/>
        </p:nvSpPr>
        <p:spPr bwMode="auto">
          <a:xfrm>
            <a:off x="4356100" y="1125538"/>
            <a:ext cx="2016125" cy="4391025"/>
          </a:xfrm>
          <a:prstGeom prst="rect">
            <a:avLst/>
          </a:prstGeom>
          <a:solidFill>
            <a:srgbClr val="FFCC66"/>
          </a:solidFill>
          <a:ln w="38100">
            <a:solidFill>
              <a:srgbClr val="CC6600"/>
            </a:solidFill>
            <a:miter lim="800000"/>
            <a:headEnd/>
            <a:tailEnd/>
          </a:ln>
          <a:effectLst/>
        </p:spPr>
        <p:txBody>
          <a:bodyPr wrap="none" anchor="ctr"/>
          <a:lstStyle/>
          <a:p>
            <a:pPr algn="ctr"/>
            <a:r>
              <a:rPr lang="ja-JP" altLang="en-US" sz="2400">
                <a:latin typeface="Times New Roman" pitchFamily="18" charset="0"/>
              </a:rPr>
              <a:t>主記憶装置</a:t>
            </a:r>
          </a:p>
        </p:txBody>
      </p:sp>
      <p:sp>
        <p:nvSpPr>
          <p:cNvPr id="46085" name="Rectangle 5"/>
          <p:cNvSpPr>
            <a:spLocks noChangeArrowheads="1"/>
          </p:cNvSpPr>
          <p:nvPr/>
        </p:nvSpPr>
        <p:spPr bwMode="auto">
          <a:xfrm>
            <a:off x="6948488" y="1773238"/>
            <a:ext cx="1366837" cy="1655762"/>
          </a:xfrm>
          <a:prstGeom prst="rect">
            <a:avLst/>
          </a:prstGeom>
          <a:solidFill>
            <a:srgbClr val="FFCC66"/>
          </a:solidFill>
          <a:ln w="38100">
            <a:solidFill>
              <a:srgbClr val="CC6600"/>
            </a:solidFill>
            <a:miter lim="800000"/>
            <a:headEnd/>
            <a:tailEnd/>
          </a:ln>
          <a:effectLst/>
        </p:spPr>
        <p:txBody>
          <a:bodyPr wrap="none" anchor="ctr"/>
          <a:lstStyle/>
          <a:p>
            <a:pPr algn="ctr"/>
            <a:r>
              <a:rPr lang="ja-JP" altLang="en-US" sz="2400">
                <a:latin typeface="Times New Roman" pitchFamily="18" charset="0"/>
              </a:rPr>
              <a:t>入出力</a:t>
            </a:r>
          </a:p>
          <a:p>
            <a:pPr algn="ctr"/>
            <a:r>
              <a:rPr lang="ja-JP" altLang="en-US" sz="2400">
                <a:latin typeface="Times New Roman" pitchFamily="18" charset="0"/>
              </a:rPr>
              <a:t>処理装置</a:t>
            </a:r>
          </a:p>
        </p:txBody>
      </p:sp>
      <p:sp>
        <p:nvSpPr>
          <p:cNvPr id="46086" name="Line 6"/>
          <p:cNvSpPr>
            <a:spLocks noChangeShapeType="1"/>
          </p:cNvSpPr>
          <p:nvPr/>
        </p:nvSpPr>
        <p:spPr bwMode="auto">
          <a:xfrm flipH="1">
            <a:off x="3348038" y="1916113"/>
            <a:ext cx="1368425" cy="0"/>
          </a:xfrm>
          <a:prstGeom prst="line">
            <a:avLst/>
          </a:prstGeom>
          <a:noFill/>
          <a:ln w="57150">
            <a:solidFill>
              <a:schemeClr val="tx1"/>
            </a:solidFill>
            <a:round/>
            <a:headEnd/>
            <a:tailEnd type="triangle" w="med" len="med"/>
          </a:ln>
          <a:effectLst/>
        </p:spPr>
        <p:txBody>
          <a:bodyPr/>
          <a:lstStyle/>
          <a:p>
            <a:endParaRPr lang="ja-JP" altLang="en-US"/>
          </a:p>
        </p:txBody>
      </p:sp>
      <p:sp>
        <p:nvSpPr>
          <p:cNvPr id="46087" name="Line 7"/>
          <p:cNvSpPr>
            <a:spLocks noChangeShapeType="1"/>
          </p:cNvSpPr>
          <p:nvPr/>
        </p:nvSpPr>
        <p:spPr bwMode="auto">
          <a:xfrm>
            <a:off x="2700338" y="4437063"/>
            <a:ext cx="1655762" cy="0"/>
          </a:xfrm>
          <a:prstGeom prst="line">
            <a:avLst/>
          </a:prstGeom>
          <a:noFill/>
          <a:ln w="57150">
            <a:solidFill>
              <a:schemeClr val="tx1"/>
            </a:solidFill>
            <a:round/>
            <a:headEnd/>
            <a:tailEnd type="triangle" w="med" len="med"/>
          </a:ln>
          <a:effectLst/>
        </p:spPr>
        <p:txBody>
          <a:bodyPr/>
          <a:lstStyle/>
          <a:p>
            <a:endParaRPr lang="ja-JP" altLang="en-US"/>
          </a:p>
        </p:txBody>
      </p:sp>
      <p:sp>
        <p:nvSpPr>
          <p:cNvPr id="46088" name="Line 8"/>
          <p:cNvSpPr>
            <a:spLocks noChangeShapeType="1"/>
          </p:cNvSpPr>
          <p:nvPr/>
        </p:nvSpPr>
        <p:spPr bwMode="auto">
          <a:xfrm flipH="1">
            <a:off x="2771775" y="5373688"/>
            <a:ext cx="1584325" cy="0"/>
          </a:xfrm>
          <a:prstGeom prst="line">
            <a:avLst/>
          </a:prstGeom>
          <a:noFill/>
          <a:ln w="57150">
            <a:solidFill>
              <a:schemeClr val="tx1"/>
            </a:solidFill>
            <a:round/>
            <a:headEnd/>
            <a:tailEnd type="triangle" w="med" len="med"/>
          </a:ln>
          <a:effectLst/>
        </p:spPr>
        <p:txBody>
          <a:bodyPr/>
          <a:lstStyle/>
          <a:p>
            <a:endParaRPr lang="ja-JP" altLang="en-US"/>
          </a:p>
        </p:txBody>
      </p:sp>
      <p:sp>
        <p:nvSpPr>
          <p:cNvPr id="46089" name="Line 9"/>
          <p:cNvSpPr>
            <a:spLocks noChangeShapeType="1"/>
          </p:cNvSpPr>
          <p:nvPr/>
        </p:nvSpPr>
        <p:spPr bwMode="auto">
          <a:xfrm>
            <a:off x="1331913" y="2852738"/>
            <a:ext cx="0" cy="1223962"/>
          </a:xfrm>
          <a:prstGeom prst="line">
            <a:avLst/>
          </a:prstGeom>
          <a:noFill/>
          <a:ln w="57150">
            <a:solidFill>
              <a:schemeClr val="tx1"/>
            </a:solidFill>
            <a:round/>
            <a:headEnd/>
            <a:tailEnd type="triangle" w="med" len="med"/>
          </a:ln>
          <a:effectLst/>
        </p:spPr>
        <p:txBody>
          <a:bodyPr/>
          <a:lstStyle/>
          <a:p>
            <a:endParaRPr lang="ja-JP" altLang="en-US"/>
          </a:p>
        </p:txBody>
      </p:sp>
      <p:sp>
        <p:nvSpPr>
          <p:cNvPr id="46090" name="Rectangle 10"/>
          <p:cNvSpPr>
            <a:spLocks noChangeArrowheads="1"/>
          </p:cNvSpPr>
          <p:nvPr/>
        </p:nvSpPr>
        <p:spPr bwMode="auto">
          <a:xfrm>
            <a:off x="4600575" y="1412875"/>
            <a:ext cx="1512888" cy="936625"/>
          </a:xfrm>
          <a:prstGeom prst="rect">
            <a:avLst/>
          </a:prstGeom>
          <a:solidFill>
            <a:schemeClr val="accent1"/>
          </a:solidFill>
          <a:ln w="38100">
            <a:solidFill>
              <a:srgbClr val="0033CC"/>
            </a:solidFill>
            <a:miter lim="800000"/>
            <a:headEnd/>
            <a:tailEnd/>
          </a:ln>
          <a:effectLst/>
        </p:spPr>
        <p:txBody>
          <a:bodyPr wrap="none" anchor="ctr"/>
          <a:lstStyle/>
          <a:p>
            <a:pPr algn="ctr"/>
            <a:r>
              <a:rPr lang="ja-JP" altLang="en-US" sz="2400">
                <a:latin typeface="Times New Roman" pitchFamily="18" charset="0"/>
              </a:rPr>
              <a:t>プログラム</a:t>
            </a:r>
          </a:p>
          <a:p>
            <a:pPr algn="ctr"/>
            <a:r>
              <a:rPr lang="ja-JP" altLang="en-US" sz="2400">
                <a:latin typeface="Times New Roman" pitchFamily="18" charset="0"/>
              </a:rPr>
              <a:t>格納部</a:t>
            </a:r>
          </a:p>
        </p:txBody>
      </p:sp>
      <p:sp>
        <p:nvSpPr>
          <p:cNvPr id="46091" name="Text Box 11"/>
          <p:cNvSpPr txBox="1">
            <a:spLocks noChangeArrowheads="1"/>
          </p:cNvSpPr>
          <p:nvPr/>
        </p:nvSpPr>
        <p:spPr bwMode="auto">
          <a:xfrm>
            <a:off x="3563938" y="1989138"/>
            <a:ext cx="865187" cy="1187450"/>
          </a:xfrm>
          <a:prstGeom prst="rect">
            <a:avLst/>
          </a:prstGeom>
          <a:noFill/>
          <a:ln w="9525">
            <a:noFill/>
            <a:miter lim="800000"/>
            <a:headEnd/>
            <a:tailEnd/>
          </a:ln>
          <a:effectLst/>
        </p:spPr>
        <p:txBody>
          <a:bodyPr>
            <a:spAutoFit/>
          </a:bodyPr>
          <a:lstStyle/>
          <a:p>
            <a:pPr>
              <a:spcBef>
                <a:spcPct val="50000"/>
              </a:spcBef>
            </a:pPr>
            <a:r>
              <a:rPr lang="ja-JP" altLang="en-US" sz="2400">
                <a:latin typeface="Times New Roman" pitchFamily="18" charset="0"/>
              </a:rPr>
              <a:t>命令読み出し</a:t>
            </a:r>
          </a:p>
        </p:txBody>
      </p:sp>
      <p:sp>
        <p:nvSpPr>
          <p:cNvPr id="46092" name="Text Box 12"/>
          <p:cNvSpPr txBox="1">
            <a:spLocks noChangeArrowheads="1"/>
          </p:cNvSpPr>
          <p:nvPr/>
        </p:nvSpPr>
        <p:spPr bwMode="auto">
          <a:xfrm>
            <a:off x="3471863" y="3355975"/>
            <a:ext cx="169862" cy="822325"/>
          </a:xfrm>
          <a:prstGeom prst="rect">
            <a:avLst/>
          </a:prstGeom>
          <a:noFill/>
          <a:ln w="9525">
            <a:noFill/>
            <a:miter lim="800000"/>
            <a:headEnd/>
            <a:tailEnd/>
          </a:ln>
          <a:effectLst/>
        </p:spPr>
        <p:txBody>
          <a:bodyPr wrap="none">
            <a:spAutoFit/>
          </a:bodyPr>
          <a:lstStyle/>
          <a:p>
            <a:endParaRPr lang="en-US" altLang="ja-JP" sz="2400">
              <a:latin typeface="Times New Roman" pitchFamily="18" charset="0"/>
            </a:endParaRPr>
          </a:p>
          <a:p>
            <a:endParaRPr lang="en-US" altLang="ja-JP" sz="2400">
              <a:latin typeface="Times New Roman" pitchFamily="18" charset="0"/>
            </a:endParaRPr>
          </a:p>
        </p:txBody>
      </p:sp>
      <p:sp>
        <p:nvSpPr>
          <p:cNvPr id="46093" name="Text Box 13"/>
          <p:cNvSpPr txBox="1">
            <a:spLocks noChangeArrowheads="1"/>
          </p:cNvSpPr>
          <p:nvPr/>
        </p:nvSpPr>
        <p:spPr bwMode="auto">
          <a:xfrm>
            <a:off x="2843213" y="4437063"/>
            <a:ext cx="1584325" cy="822325"/>
          </a:xfrm>
          <a:prstGeom prst="rect">
            <a:avLst/>
          </a:prstGeom>
          <a:noFill/>
          <a:ln w="9525">
            <a:noFill/>
            <a:miter lim="800000"/>
            <a:headEnd/>
            <a:tailEnd/>
          </a:ln>
          <a:effectLst/>
        </p:spPr>
        <p:txBody>
          <a:bodyPr>
            <a:spAutoFit/>
          </a:bodyPr>
          <a:lstStyle/>
          <a:p>
            <a:pPr>
              <a:spcBef>
                <a:spcPct val="50000"/>
              </a:spcBef>
            </a:pPr>
            <a:r>
              <a:rPr lang="ja-JP" altLang="en-US" sz="2400">
                <a:latin typeface="Times New Roman" pitchFamily="18" charset="0"/>
              </a:rPr>
              <a:t>データの読み書き</a:t>
            </a:r>
          </a:p>
        </p:txBody>
      </p:sp>
      <p:sp>
        <p:nvSpPr>
          <p:cNvPr id="46094" name="Line 14"/>
          <p:cNvSpPr>
            <a:spLocks noChangeShapeType="1"/>
          </p:cNvSpPr>
          <p:nvPr/>
        </p:nvSpPr>
        <p:spPr bwMode="auto">
          <a:xfrm flipV="1">
            <a:off x="6372225" y="2133600"/>
            <a:ext cx="576263" cy="0"/>
          </a:xfrm>
          <a:prstGeom prst="line">
            <a:avLst/>
          </a:prstGeom>
          <a:noFill/>
          <a:ln w="57150">
            <a:solidFill>
              <a:schemeClr val="tx1"/>
            </a:solidFill>
            <a:round/>
            <a:headEnd type="triangle" w="med" len="med"/>
            <a:tailEnd type="triangle" w="med" len="med"/>
          </a:ln>
          <a:effectLst/>
        </p:spPr>
        <p:txBody>
          <a:bodyPr/>
          <a:lstStyle/>
          <a:p>
            <a:endParaRPr lang="ja-JP" altLang="en-US"/>
          </a:p>
        </p:txBody>
      </p:sp>
      <p:sp>
        <p:nvSpPr>
          <p:cNvPr id="46095" name="Text Box 15"/>
          <p:cNvSpPr txBox="1">
            <a:spLocks noChangeArrowheads="1"/>
          </p:cNvSpPr>
          <p:nvPr/>
        </p:nvSpPr>
        <p:spPr bwMode="auto">
          <a:xfrm>
            <a:off x="1403350" y="182563"/>
            <a:ext cx="7740650" cy="519112"/>
          </a:xfrm>
          <a:prstGeom prst="rect">
            <a:avLst/>
          </a:prstGeom>
          <a:noFill/>
          <a:ln w="9525">
            <a:noFill/>
            <a:miter lim="800000"/>
            <a:headEnd/>
            <a:tailEnd/>
          </a:ln>
          <a:effectLst/>
        </p:spPr>
        <p:txBody>
          <a:bodyPr>
            <a:spAutoFit/>
          </a:bodyPr>
          <a:lstStyle/>
          <a:p>
            <a:pPr algn="ctr">
              <a:spcBef>
                <a:spcPct val="50000"/>
              </a:spcBef>
            </a:pPr>
            <a:r>
              <a:rPr lang="ja-JP" altLang="en-US" sz="2800">
                <a:solidFill>
                  <a:schemeClr val="tx2"/>
                </a:solidFill>
                <a:latin typeface="Times New Roman" pitchFamily="18" charset="0"/>
              </a:rPr>
              <a:t>計算機構成（ハードウエア・アーキテクチャ）の基本</a:t>
            </a:r>
          </a:p>
        </p:txBody>
      </p:sp>
      <p:sp>
        <p:nvSpPr>
          <p:cNvPr id="46096" name="Text Box 16"/>
          <p:cNvSpPr txBox="1">
            <a:spLocks noChangeArrowheads="1"/>
          </p:cNvSpPr>
          <p:nvPr/>
        </p:nvSpPr>
        <p:spPr bwMode="auto">
          <a:xfrm>
            <a:off x="6804025" y="4292600"/>
            <a:ext cx="1871663" cy="495300"/>
          </a:xfrm>
          <a:prstGeom prst="rect">
            <a:avLst/>
          </a:prstGeom>
          <a:solidFill>
            <a:srgbClr val="FFCC66"/>
          </a:solidFill>
          <a:ln w="38100">
            <a:solidFill>
              <a:srgbClr val="CC6600"/>
            </a:solidFill>
            <a:miter lim="800000"/>
            <a:headEnd/>
            <a:tailEnd/>
          </a:ln>
          <a:effectLst/>
        </p:spPr>
        <p:txBody>
          <a:bodyPr>
            <a:spAutoFit/>
          </a:bodyPr>
          <a:lstStyle/>
          <a:p>
            <a:pPr>
              <a:spcBef>
                <a:spcPct val="50000"/>
              </a:spcBef>
            </a:pPr>
            <a:r>
              <a:rPr lang="ja-JP" altLang="en-US" sz="2400">
                <a:latin typeface="Times New Roman" pitchFamily="18" charset="0"/>
              </a:rPr>
              <a:t>入出力装置</a:t>
            </a:r>
          </a:p>
        </p:txBody>
      </p:sp>
      <p:sp>
        <p:nvSpPr>
          <p:cNvPr id="46097" name="Line 17"/>
          <p:cNvSpPr>
            <a:spLocks noChangeShapeType="1"/>
          </p:cNvSpPr>
          <p:nvPr/>
        </p:nvSpPr>
        <p:spPr bwMode="auto">
          <a:xfrm>
            <a:off x="7667625" y="3573463"/>
            <a:ext cx="0" cy="576262"/>
          </a:xfrm>
          <a:prstGeom prst="line">
            <a:avLst/>
          </a:prstGeom>
          <a:noFill/>
          <a:ln w="57150">
            <a:solidFill>
              <a:schemeClr val="tx1"/>
            </a:solidFill>
            <a:round/>
            <a:headEnd type="triangle" w="med" len="med"/>
            <a:tailEnd type="triangle" w="med" len="med"/>
          </a:ln>
          <a:effectLst/>
        </p:spPr>
        <p:txBody>
          <a:bodyPr/>
          <a:lstStyle/>
          <a:p>
            <a:endParaRPr lang="ja-JP" altLang="en-US"/>
          </a:p>
        </p:txBody>
      </p:sp>
      <p:sp>
        <p:nvSpPr>
          <p:cNvPr id="46098" name="Text Box 18"/>
          <p:cNvSpPr txBox="1">
            <a:spLocks noChangeArrowheads="1"/>
          </p:cNvSpPr>
          <p:nvPr/>
        </p:nvSpPr>
        <p:spPr bwMode="auto">
          <a:xfrm>
            <a:off x="574675" y="5589588"/>
            <a:ext cx="8569325" cy="1004887"/>
          </a:xfrm>
          <a:prstGeom prst="rect">
            <a:avLst/>
          </a:prstGeom>
          <a:noFill/>
          <a:ln w="9525">
            <a:noFill/>
            <a:miter lim="800000"/>
            <a:headEnd/>
            <a:tailEnd/>
          </a:ln>
          <a:effectLst/>
        </p:spPr>
        <p:txBody>
          <a:bodyPr>
            <a:spAutoFit/>
          </a:bodyPr>
          <a:lstStyle/>
          <a:p>
            <a:pPr>
              <a:spcBef>
                <a:spcPct val="50000"/>
              </a:spcBef>
            </a:pPr>
            <a:r>
              <a:rPr lang="ja-JP" altLang="en-US" sz="2400">
                <a:latin typeface="Times New Roman" pitchFamily="18" charset="0"/>
              </a:rPr>
              <a:t>これらのやり取りをする仕組み：　制御アーキテクチャ</a:t>
            </a:r>
          </a:p>
          <a:p>
            <a:pPr>
              <a:spcBef>
                <a:spcPct val="50000"/>
              </a:spcBef>
            </a:pPr>
            <a:r>
              <a:rPr lang="ja-JP" altLang="en-US" sz="2400" b="1">
                <a:solidFill>
                  <a:srgbClr val="FF0000"/>
                </a:solidFill>
                <a:latin typeface="Times New Roman" pitchFamily="18" charset="0"/>
              </a:rPr>
              <a:t>記憶装置などを共有する仕組み：　オペレーティングシステム</a:t>
            </a:r>
          </a:p>
        </p:txBody>
      </p:sp>
      <p:sp>
        <p:nvSpPr>
          <p:cNvPr id="46099" name="Text Box 19"/>
          <p:cNvSpPr txBox="1">
            <a:spLocks noChangeArrowheads="1"/>
          </p:cNvSpPr>
          <p:nvPr/>
        </p:nvSpPr>
        <p:spPr bwMode="auto">
          <a:xfrm>
            <a:off x="1476375" y="3213100"/>
            <a:ext cx="1727200" cy="457200"/>
          </a:xfrm>
          <a:prstGeom prst="rect">
            <a:avLst/>
          </a:prstGeom>
          <a:noFill/>
          <a:ln w="9525">
            <a:noFill/>
            <a:miter lim="800000"/>
            <a:headEnd/>
            <a:tailEnd/>
          </a:ln>
          <a:effectLst/>
        </p:spPr>
        <p:txBody>
          <a:bodyPr>
            <a:spAutoFit/>
          </a:bodyPr>
          <a:lstStyle/>
          <a:p>
            <a:pPr>
              <a:spcBef>
                <a:spcPct val="50000"/>
              </a:spcBef>
            </a:pPr>
            <a:r>
              <a:rPr lang="ja-JP" altLang="en-US" sz="2400">
                <a:latin typeface="Times New Roman" pitchFamily="18" charset="0"/>
              </a:rPr>
              <a:t>演算指定</a:t>
            </a:r>
          </a:p>
        </p:txBody>
      </p:sp>
      <p:sp>
        <p:nvSpPr>
          <p:cNvPr id="22" name="スライド番号プレースホルダ 21"/>
          <p:cNvSpPr>
            <a:spLocks noGrp="1"/>
          </p:cNvSpPr>
          <p:nvPr>
            <p:ph type="sldNum" sz="quarter" idx="12"/>
          </p:nvPr>
        </p:nvSpPr>
        <p:spPr>
          <a:xfrm>
            <a:off x="0" y="6400800"/>
            <a:ext cx="1295400" cy="457200"/>
          </a:xfrm>
        </p:spPr>
        <p:txBody>
          <a:bodyPr/>
          <a:lstStyle/>
          <a:p>
            <a:fld id="{B825099C-E73F-4FF2-A35D-3459F430E5BF}" type="slidenum">
              <a:rPr lang="en-US" altLang="ja-JP" smtClean="0"/>
              <a:pPr/>
              <a:t>10</a:t>
            </a:fld>
            <a:endParaRPr lang="en-US" altLang="ja-JP"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76375" y="341313"/>
            <a:ext cx="6764338" cy="1143000"/>
          </a:xfrm>
        </p:spPr>
        <p:txBody>
          <a:bodyPr/>
          <a:lstStyle/>
          <a:p>
            <a:r>
              <a:rPr lang="ja-JP" altLang="en-US"/>
              <a:t>ファイルとフォルダ</a:t>
            </a:r>
          </a:p>
        </p:txBody>
      </p:sp>
      <p:sp>
        <p:nvSpPr>
          <p:cNvPr id="47107" name="Rectangle 3"/>
          <p:cNvSpPr>
            <a:spLocks noGrp="1" noChangeArrowheads="1"/>
          </p:cNvSpPr>
          <p:nvPr>
            <p:ph idx="1"/>
          </p:nvPr>
        </p:nvSpPr>
        <p:spPr>
          <a:xfrm>
            <a:off x="395288" y="1916113"/>
            <a:ext cx="8640762" cy="4681537"/>
          </a:xfrm>
        </p:spPr>
        <p:txBody>
          <a:bodyPr/>
          <a:lstStyle/>
          <a:p>
            <a:r>
              <a:rPr lang="ja-JP" altLang="en-US" sz="2600" dirty="0"/>
              <a:t>ファイル：ユーザが作業領域で利用するためのデータセット</a:t>
            </a:r>
          </a:p>
          <a:p>
            <a:pPr lvl="1"/>
            <a:r>
              <a:rPr lang="ja-JP" altLang="en-US" sz="2400" dirty="0"/>
              <a:t>文書ファイル　</a:t>
            </a:r>
          </a:p>
          <a:p>
            <a:pPr lvl="1"/>
            <a:r>
              <a:rPr lang="ja-JP" altLang="en-US" sz="2400" dirty="0"/>
              <a:t>プログラムファイル</a:t>
            </a:r>
          </a:p>
          <a:p>
            <a:pPr lvl="1"/>
            <a:r>
              <a:rPr lang="ja-JP" altLang="en-US" sz="2400" dirty="0"/>
              <a:t>画像ファイル　（デジカメで取った一枚の写真）</a:t>
            </a:r>
          </a:p>
          <a:p>
            <a:pPr lvl="1"/>
            <a:r>
              <a:rPr lang="ja-JP" altLang="en-US" sz="2400" dirty="0"/>
              <a:t>音声ファイル　（</a:t>
            </a:r>
            <a:r>
              <a:rPr lang="en-US" altLang="ja-JP" sz="2400" dirty="0"/>
              <a:t>CD</a:t>
            </a:r>
            <a:r>
              <a:rPr lang="ja-JP" altLang="en-US" sz="2400" dirty="0"/>
              <a:t>の歌一曲）</a:t>
            </a:r>
          </a:p>
          <a:p>
            <a:pPr lvl="1"/>
            <a:endParaRPr lang="ja-JP" altLang="en-US" sz="2400" dirty="0"/>
          </a:p>
          <a:p>
            <a:r>
              <a:rPr lang="ja-JP" altLang="en-US" sz="2600" dirty="0"/>
              <a:t>ファイルの</a:t>
            </a:r>
            <a:r>
              <a:rPr lang="ja-JP" altLang="en-US" sz="2600" dirty="0" smtClean="0"/>
              <a:t>大きさ</a:t>
            </a:r>
            <a:endParaRPr lang="en-US" altLang="ja-JP" sz="2600" dirty="0" smtClean="0"/>
          </a:p>
          <a:p>
            <a:pPr lvl="1"/>
            <a:r>
              <a:rPr lang="en-US" altLang="ja-JP" sz="2400" dirty="0" smtClean="0"/>
              <a:t>KB</a:t>
            </a:r>
            <a:r>
              <a:rPr lang="en-US" altLang="ja-JP" sz="2400" dirty="0"/>
              <a:t>(</a:t>
            </a:r>
            <a:r>
              <a:rPr lang="ja-JP" altLang="en-US" sz="2400" dirty="0"/>
              <a:t>キロバイト）、</a:t>
            </a:r>
            <a:r>
              <a:rPr lang="en-US" altLang="ja-JP" sz="2400" dirty="0"/>
              <a:t>MB</a:t>
            </a:r>
            <a:r>
              <a:rPr lang="ja-JP" altLang="en-US" sz="2400" dirty="0"/>
              <a:t>（メガバイト</a:t>
            </a:r>
            <a:r>
              <a:rPr lang="ja-JP" altLang="en-US" sz="2400" dirty="0" smtClean="0"/>
              <a:t>）、</a:t>
            </a:r>
            <a:r>
              <a:rPr lang="en-US" altLang="ja-JP" sz="2400" dirty="0" smtClean="0"/>
              <a:t>GB</a:t>
            </a:r>
            <a:r>
              <a:rPr lang="ja-JP" altLang="en-US" sz="2400" dirty="0" smtClean="0"/>
              <a:t>（ギガバイト）　</a:t>
            </a:r>
            <a:r>
              <a:rPr lang="ja-JP" altLang="en-US" sz="2400" dirty="0"/>
              <a:t>　</a:t>
            </a:r>
          </a:p>
          <a:p>
            <a:pPr>
              <a:buFont typeface="Wingdings" pitchFamily="2" charset="2"/>
              <a:buNone/>
            </a:pPr>
            <a:endParaRPr lang="en-US" altLang="ja-JP" sz="2600" dirty="0"/>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11</a:t>
            </a:fld>
            <a:endParaRPr lang="en-US" altLang="ja-JP"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71600" y="333375"/>
            <a:ext cx="7772400" cy="1143000"/>
          </a:xfrm>
        </p:spPr>
        <p:txBody>
          <a:bodyPr/>
          <a:lstStyle/>
          <a:p>
            <a:r>
              <a:rPr lang="ja-JP" altLang="en-US"/>
              <a:t>ファイルとフォルダ</a:t>
            </a:r>
          </a:p>
        </p:txBody>
      </p:sp>
      <p:sp>
        <p:nvSpPr>
          <p:cNvPr id="48131" name="Rectangle 3"/>
          <p:cNvSpPr>
            <a:spLocks noGrp="1" noChangeArrowheads="1"/>
          </p:cNvSpPr>
          <p:nvPr>
            <p:ph idx="1"/>
          </p:nvPr>
        </p:nvSpPr>
        <p:spPr>
          <a:xfrm>
            <a:off x="395288" y="1844675"/>
            <a:ext cx="8353425" cy="4752975"/>
          </a:xfrm>
        </p:spPr>
        <p:txBody>
          <a:bodyPr/>
          <a:lstStyle/>
          <a:p>
            <a:r>
              <a:rPr lang="ja-JP" altLang="en-US" sz="2600" dirty="0"/>
              <a:t>複数のファイルをフォルダ（</a:t>
            </a:r>
            <a:r>
              <a:rPr lang="en-US" altLang="ja-JP" sz="2600" dirty="0"/>
              <a:t>LINUX</a:t>
            </a:r>
            <a:r>
              <a:rPr lang="ja-JP" altLang="en-US" sz="2600" dirty="0"/>
              <a:t>ではディレクトリと呼ぶ）にまとめて管理する</a:t>
            </a:r>
          </a:p>
          <a:p>
            <a:pPr lvl="1"/>
            <a:r>
              <a:rPr lang="ja-JP" altLang="en-US" sz="2400" dirty="0"/>
              <a:t>画像や音声ファイルをいくつか持った、アルバムフォルダ</a:t>
            </a:r>
          </a:p>
          <a:p>
            <a:pPr lvl="1"/>
            <a:r>
              <a:rPr lang="ja-JP" altLang="en-US" sz="2400" dirty="0"/>
              <a:t>フォルダのフォルダ　（アルバムフォルダいくつかを持つ“マイミュージック”フォルダなど）</a:t>
            </a:r>
          </a:p>
          <a:p>
            <a:pPr lvl="1"/>
            <a:r>
              <a:rPr lang="ja-JP" altLang="en-US" sz="2400" dirty="0"/>
              <a:t>ホームディレクトリ　（今使っている東北大学の教育用システムであなたがファイルの作成をできる部分）</a:t>
            </a:r>
          </a:p>
          <a:p>
            <a:r>
              <a:rPr lang="ja-JP" altLang="en-US" sz="2600" dirty="0" smtClean="0"/>
              <a:t>現在</a:t>
            </a:r>
            <a:r>
              <a:rPr lang="ja-JP" altLang="en-US" sz="2600" dirty="0"/>
              <a:t>のほとんどのシステムで共通の手法</a:t>
            </a:r>
          </a:p>
          <a:p>
            <a:endParaRPr lang="en-US" altLang="ja-JP" sz="2600" dirty="0"/>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12</a:t>
            </a:fld>
            <a:endParaRPr lang="en-US" altLang="ja-JP"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ja-JP"/>
              <a:t>OS</a:t>
            </a:r>
            <a:r>
              <a:rPr lang="ja-JP" altLang="en-US"/>
              <a:t>の仕事</a:t>
            </a:r>
          </a:p>
        </p:txBody>
      </p:sp>
      <p:sp>
        <p:nvSpPr>
          <p:cNvPr id="49155" name="Rectangle 3"/>
          <p:cNvSpPr>
            <a:spLocks noGrp="1" noChangeArrowheads="1"/>
          </p:cNvSpPr>
          <p:nvPr>
            <p:ph idx="1"/>
          </p:nvPr>
        </p:nvSpPr>
        <p:spPr>
          <a:xfrm>
            <a:off x="827088" y="2060575"/>
            <a:ext cx="6742112" cy="3221038"/>
          </a:xfrm>
        </p:spPr>
        <p:txBody>
          <a:bodyPr>
            <a:normAutofit lnSpcReduction="10000"/>
          </a:bodyPr>
          <a:lstStyle/>
          <a:p>
            <a:pPr>
              <a:lnSpc>
                <a:spcPct val="90000"/>
              </a:lnSpc>
            </a:pPr>
            <a:r>
              <a:rPr lang="en-US" altLang="ja-JP" sz="2600"/>
              <a:t>OS</a:t>
            </a:r>
            <a:r>
              <a:rPr lang="ja-JP" altLang="en-US" sz="2600"/>
              <a:t>（オペレーティングシステム）</a:t>
            </a:r>
          </a:p>
          <a:p>
            <a:pPr>
              <a:lnSpc>
                <a:spcPct val="90000"/>
              </a:lnSpc>
            </a:pPr>
            <a:r>
              <a:rPr lang="ja-JP" altLang="en-US" sz="2600"/>
              <a:t>現在のコンピュータ：　複数の作業（タスク）を同時に行う　（</a:t>
            </a:r>
            <a:r>
              <a:rPr lang="en-US" altLang="ja-JP" sz="2600"/>
              <a:t>Time</a:t>
            </a:r>
            <a:r>
              <a:rPr lang="ja-JP" altLang="en-US" sz="2600"/>
              <a:t>　</a:t>
            </a:r>
            <a:r>
              <a:rPr lang="en-US" altLang="ja-JP" sz="2600"/>
              <a:t>Sharing)</a:t>
            </a:r>
          </a:p>
          <a:p>
            <a:pPr lvl="1">
              <a:lnSpc>
                <a:spcPct val="90000"/>
              </a:lnSpc>
            </a:pPr>
            <a:r>
              <a:rPr lang="ja-JP" altLang="en-US" sz="2400"/>
              <a:t>インターネットブラウザと音楽ソフトとエディタとメールソフトを同時に使う</a:t>
            </a:r>
          </a:p>
          <a:p>
            <a:pPr>
              <a:lnSpc>
                <a:spcPct val="90000"/>
              </a:lnSpc>
            </a:pPr>
            <a:r>
              <a:rPr lang="ja-JP" altLang="en-US" sz="2600"/>
              <a:t>一つの記憶装置をたくさんの目的のために用いる</a:t>
            </a:r>
          </a:p>
          <a:p>
            <a:pPr>
              <a:lnSpc>
                <a:spcPct val="90000"/>
              </a:lnSpc>
            </a:pPr>
            <a:r>
              <a:rPr lang="ja-JP" altLang="en-US" sz="2600"/>
              <a:t>記憶装置の整理整頓と効率利用が必要　</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13</a:t>
            </a:fld>
            <a:endParaRPr lang="en-US" altLang="ja-JP"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ja-JP"/>
              <a:t>OS</a:t>
            </a:r>
            <a:r>
              <a:rPr lang="ja-JP" altLang="en-US"/>
              <a:t>の歴史</a:t>
            </a:r>
          </a:p>
        </p:txBody>
      </p:sp>
      <p:sp>
        <p:nvSpPr>
          <p:cNvPr id="50179" name="Rectangle 3"/>
          <p:cNvSpPr>
            <a:spLocks noGrp="1" noChangeArrowheads="1"/>
          </p:cNvSpPr>
          <p:nvPr>
            <p:ph idx="1"/>
          </p:nvPr>
        </p:nvSpPr>
        <p:spPr>
          <a:xfrm>
            <a:off x="900113" y="1773238"/>
            <a:ext cx="7696200" cy="4538662"/>
          </a:xfrm>
        </p:spPr>
        <p:txBody>
          <a:bodyPr/>
          <a:lstStyle/>
          <a:p>
            <a:pPr>
              <a:lnSpc>
                <a:spcPct val="90000"/>
              </a:lnSpc>
            </a:pPr>
            <a:r>
              <a:rPr lang="en-US" altLang="ja-JP" sz="2600"/>
              <a:t>MVS/CMS</a:t>
            </a:r>
            <a:r>
              <a:rPr lang="ja-JP" altLang="en-US" sz="2600"/>
              <a:t>：</a:t>
            </a:r>
            <a:r>
              <a:rPr lang="en-US" altLang="ja-JP" sz="2600"/>
              <a:t>IBM</a:t>
            </a:r>
            <a:r>
              <a:rPr lang="ja-JP" altLang="en-US" sz="2600"/>
              <a:t>大型機の</a:t>
            </a:r>
            <a:r>
              <a:rPr lang="en-US" altLang="ja-JP" sz="2600"/>
              <a:t>OS</a:t>
            </a:r>
          </a:p>
          <a:p>
            <a:pPr lvl="1">
              <a:lnSpc>
                <a:spcPct val="90000"/>
              </a:lnSpc>
            </a:pPr>
            <a:r>
              <a:rPr lang="en-US" altLang="ja-JP" sz="2400"/>
              <a:t>Multiple Virtual Storage</a:t>
            </a:r>
          </a:p>
          <a:p>
            <a:pPr lvl="1">
              <a:lnSpc>
                <a:spcPct val="90000"/>
              </a:lnSpc>
            </a:pPr>
            <a:r>
              <a:rPr lang="en-US" altLang="ja-JP" sz="2400"/>
              <a:t>Conversational</a:t>
            </a:r>
            <a:r>
              <a:rPr lang="ja-JP" altLang="en-US" sz="2400"/>
              <a:t>　</a:t>
            </a:r>
            <a:r>
              <a:rPr lang="en-US" altLang="ja-JP" sz="2400"/>
              <a:t>Monitor</a:t>
            </a:r>
            <a:r>
              <a:rPr lang="ja-JP" altLang="en-US" sz="2400"/>
              <a:t>　</a:t>
            </a:r>
            <a:r>
              <a:rPr lang="en-US" altLang="ja-JP" sz="2400"/>
              <a:t>System</a:t>
            </a:r>
          </a:p>
          <a:p>
            <a:pPr lvl="1">
              <a:lnSpc>
                <a:spcPct val="90000"/>
              </a:lnSpc>
            </a:pPr>
            <a:r>
              <a:rPr lang="ja-JP" altLang="en-US" sz="2400"/>
              <a:t>システム</a:t>
            </a:r>
            <a:r>
              <a:rPr lang="en-US" altLang="ja-JP" sz="2400"/>
              <a:t>360</a:t>
            </a:r>
            <a:r>
              <a:rPr lang="ja-JP" altLang="en-US" sz="2400"/>
              <a:t>（</a:t>
            </a:r>
            <a:r>
              <a:rPr lang="en-US" altLang="ja-JP" sz="2400"/>
              <a:t>1964</a:t>
            </a:r>
            <a:r>
              <a:rPr lang="ja-JP" altLang="en-US" sz="2400"/>
              <a:t>）で汎用計算機の実現</a:t>
            </a:r>
          </a:p>
          <a:p>
            <a:pPr>
              <a:lnSpc>
                <a:spcPct val="90000"/>
              </a:lnSpc>
            </a:pPr>
            <a:r>
              <a:rPr lang="en-US" altLang="ja-JP" sz="2600"/>
              <a:t>UNIX</a:t>
            </a:r>
            <a:r>
              <a:rPr lang="ja-JP" altLang="en-US" sz="2600"/>
              <a:t>：ワークステーションの代表</a:t>
            </a:r>
            <a:r>
              <a:rPr lang="en-US" altLang="ja-JP" sz="2600"/>
              <a:t>OS</a:t>
            </a:r>
          </a:p>
          <a:p>
            <a:pPr>
              <a:lnSpc>
                <a:spcPct val="90000"/>
              </a:lnSpc>
            </a:pPr>
            <a:r>
              <a:rPr lang="en-US" altLang="ja-JP" sz="2600"/>
              <a:t>MS/DOS</a:t>
            </a:r>
            <a:r>
              <a:rPr lang="ja-JP" altLang="en-US" sz="2600"/>
              <a:t>：パソコンの</a:t>
            </a:r>
            <a:r>
              <a:rPr lang="en-US" altLang="ja-JP" sz="2600"/>
              <a:t>OS</a:t>
            </a:r>
            <a:r>
              <a:rPr lang="ja-JP" altLang="en-US" sz="2600"/>
              <a:t>の実現</a:t>
            </a:r>
          </a:p>
          <a:p>
            <a:pPr>
              <a:lnSpc>
                <a:spcPct val="90000"/>
              </a:lnSpc>
            </a:pPr>
            <a:r>
              <a:rPr lang="en-US" altLang="ja-JP" sz="2600"/>
              <a:t>WINDOWS, MAC, </a:t>
            </a:r>
            <a:r>
              <a:rPr lang="ja-JP" altLang="en-US" sz="2600"/>
              <a:t>現在のパソコンの主力</a:t>
            </a:r>
            <a:r>
              <a:rPr lang="en-US" altLang="ja-JP" sz="2600"/>
              <a:t>OS</a:t>
            </a:r>
          </a:p>
          <a:p>
            <a:pPr>
              <a:lnSpc>
                <a:spcPct val="90000"/>
              </a:lnSpc>
            </a:pPr>
            <a:r>
              <a:rPr lang="en-US" altLang="ja-JP" sz="2600"/>
              <a:t>TRON</a:t>
            </a:r>
            <a:r>
              <a:rPr lang="ja-JP" altLang="en-US" sz="2600"/>
              <a:t>：和製</a:t>
            </a:r>
            <a:r>
              <a:rPr lang="en-US" altLang="ja-JP" sz="2600"/>
              <a:t>OS, </a:t>
            </a:r>
            <a:r>
              <a:rPr lang="ja-JP" altLang="en-US" sz="2600"/>
              <a:t>携帯端末の</a:t>
            </a:r>
            <a:r>
              <a:rPr lang="en-US" altLang="ja-JP" sz="2600"/>
              <a:t>OS</a:t>
            </a:r>
            <a:r>
              <a:rPr lang="ja-JP" altLang="en-US" sz="2600"/>
              <a:t>として復活</a:t>
            </a:r>
          </a:p>
          <a:p>
            <a:pPr>
              <a:lnSpc>
                <a:spcPct val="90000"/>
              </a:lnSpc>
            </a:pPr>
            <a:r>
              <a:rPr lang="en-US" altLang="ja-JP" sz="2600"/>
              <a:t>LINUX</a:t>
            </a:r>
            <a:r>
              <a:rPr lang="ja-JP" altLang="en-US" sz="2600"/>
              <a:t>：</a:t>
            </a:r>
            <a:r>
              <a:rPr lang="en-US" altLang="ja-JP" sz="2600"/>
              <a:t>UNIX</a:t>
            </a:r>
            <a:r>
              <a:rPr lang="ja-JP" altLang="en-US" sz="2600"/>
              <a:t>のパソコン版</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14</a:t>
            </a:fld>
            <a:endParaRPr lang="en-US" altLang="ja-JP"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371600" y="476250"/>
            <a:ext cx="7772400" cy="836613"/>
          </a:xfrm>
        </p:spPr>
        <p:txBody>
          <a:bodyPr/>
          <a:lstStyle/>
          <a:p>
            <a:r>
              <a:rPr lang="en-US" altLang="ja-JP"/>
              <a:t>UNIX</a:t>
            </a:r>
            <a:r>
              <a:rPr lang="ja-JP" altLang="en-US"/>
              <a:t>システム</a:t>
            </a:r>
          </a:p>
        </p:txBody>
      </p:sp>
      <p:sp>
        <p:nvSpPr>
          <p:cNvPr id="51203" name="Rectangle 3"/>
          <p:cNvSpPr>
            <a:spLocks noGrp="1" noChangeArrowheads="1"/>
          </p:cNvSpPr>
          <p:nvPr>
            <p:ph idx="1"/>
          </p:nvPr>
        </p:nvSpPr>
        <p:spPr>
          <a:xfrm>
            <a:off x="827088" y="1673225"/>
            <a:ext cx="8066087" cy="5184775"/>
          </a:xfrm>
        </p:spPr>
        <p:txBody>
          <a:bodyPr/>
          <a:lstStyle/>
          <a:p>
            <a:r>
              <a:rPr lang="ja-JP" altLang="en-US" sz="2600" dirty="0"/>
              <a:t>名前の由来：</a:t>
            </a:r>
            <a:r>
              <a:rPr lang="en-US" altLang="ja-JP" sz="2600" dirty="0"/>
              <a:t>MULTICS</a:t>
            </a:r>
            <a:r>
              <a:rPr lang="ja-JP" altLang="en-US" sz="2600" dirty="0"/>
              <a:t>　→　</a:t>
            </a:r>
            <a:r>
              <a:rPr lang="en-US" altLang="ja-JP" sz="2600" dirty="0"/>
              <a:t>UNIX</a:t>
            </a:r>
          </a:p>
          <a:p>
            <a:r>
              <a:rPr lang="en-US" altLang="ja-JP" sz="2600" dirty="0"/>
              <a:t>1983</a:t>
            </a:r>
            <a:r>
              <a:rPr lang="ja-JP" altLang="en-US" sz="2600" dirty="0" err="1"/>
              <a:t>、</a:t>
            </a:r>
            <a:r>
              <a:rPr lang="en-US" altLang="ja-JP" sz="2600" dirty="0"/>
              <a:t>ATT</a:t>
            </a:r>
            <a:r>
              <a:rPr lang="ja-JP" altLang="en-US" sz="2600" dirty="0"/>
              <a:t>　ベル研究所が発表</a:t>
            </a:r>
          </a:p>
          <a:p>
            <a:r>
              <a:rPr lang="en-US" altLang="ja-JP" sz="2600" dirty="0"/>
              <a:t>1985</a:t>
            </a:r>
            <a:r>
              <a:rPr lang="ja-JP" altLang="en-US" sz="2600" dirty="0" err="1"/>
              <a:t>、</a:t>
            </a:r>
            <a:r>
              <a:rPr lang="en-US" altLang="ja-JP" sz="2600" dirty="0"/>
              <a:t>UC</a:t>
            </a:r>
            <a:r>
              <a:rPr lang="ja-JP" altLang="en-US" sz="2600" dirty="0"/>
              <a:t>　</a:t>
            </a:r>
            <a:r>
              <a:rPr lang="en-US" altLang="ja-JP" sz="2600" dirty="0"/>
              <a:t>Berkley</a:t>
            </a:r>
            <a:r>
              <a:rPr lang="ja-JP" altLang="en-US" sz="2600" dirty="0"/>
              <a:t>が普及版を配布</a:t>
            </a:r>
          </a:p>
          <a:p>
            <a:r>
              <a:rPr lang="ja-JP" altLang="en-US" sz="2600" dirty="0"/>
              <a:t>特徴：</a:t>
            </a:r>
          </a:p>
          <a:p>
            <a:pPr lvl="1"/>
            <a:r>
              <a:rPr lang="ja-JP" altLang="en-US" sz="2400" dirty="0">
                <a:solidFill>
                  <a:srgbClr val="FF0000"/>
                </a:solidFill>
              </a:rPr>
              <a:t>木構造を用いたファイルシステム</a:t>
            </a:r>
          </a:p>
          <a:p>
            <a:pPr lvl="2"/>
            <a:r>
              <a:rPr lang="ja-JP" altLang="en-US" sz="2000" dirty="0">
                <a:solidFill>
                  <a:srgbClr val="FF0000"/>
                </a:solidFill>
              </a:rPr>
              <a:t>当時としては画期的なアイデア</a:t>
            </a:r>
          </a:p>
          <a:p>
            <a:pPr lvl="2"/>
            <a:r>
              <a:rPr lang="en-US" altLang="ja-JP" sz="2000" dirty="0">
                <a:solidFill>
                  <a:srgbClr val="FF0000"/>
                </a:solidFill>
              </a:rPr>
              <a:t>MAC,</a:t>
            </a:r>
            <a:r>
              <a:rPr lang="ja-JP" altLang="en-US" sz="2000" dirty="0">
                <a:solidFill>
                  <a:srgbClr val="FF0000"/>
                </a:solidFill>
              </a:rPr>
              <a:t>　</a:t>
            </a:r>
            <a:r>
              <a:rPr lang="en-US" altLang="ja-JP" sz="2000" dirty="0">
                <a:solidFill>
                  <a:srgbClr val="FF0000"/>
                </a:solidFill>
              </a:rPr>
              <a:t>WINDOWS</a:t>
            </a:r>
            <a:r>
              <a:rPr lang="ja-JP" altLang="en-US" sz="2000" dirty="0">
                <a:solidFill>
                  <a:srgbClr val="FF0000"/>
                </a:solidFill>
              </a:rPr>
              <a:t>等</a:t>
            </a:r>
            <a:r>
              <a:rPr lang="ja-JP" altLang="en-US" sz="2000" dirty="0" smtClean="0">
                <a:solidFill>
                  <a:srgbClr val="FF0000"/>
                </a:solidFill>
              </a:rPr>
              <a:t>でも用いている</a:t>
            </a:r>
            <a:endParaRPr lang="ja-JP" altLang="en-US" sz="2000" dirty="0">
              <a:solidFill>
                <a:srgbClr val="FF0000"/>
              </a:solidFill>
            </a:endParaRPr>
          </a:p>
          <a:p>
            <a:pPr lvl="1"/>
            <a:r>
              <a:rPr lang="ja-JP" altLang="en-US" sz="2400" dirty="0"/>
              <a:t>中身の公開（オープンソース）とユーザ変更の許容</a:t>
            </a:r>
          </a:p>
          <a:p>
            <a:pPr lvl="1"/>
            <a:r>
              <a:rPr lang="ja-JP" altLang="en-US" sz="2400" dirty="0"/>
              <a:t>多彩なツールと無料ソフトウエア</a:t>
            </a:r>
          </a:p>
          <a:p>
            <a:r>
              <a:rPr lang="ja-JP" altLang="en-US" sz="2600" dirty="0"/>
              <a:t>パソコン版は</a:t>
            </a:r>
            <a:r>
              <a:rPr lang="en-US" altLang="ja-JP" sz="2600" dirty="0"/>
              <a:t>LINUX</a:t>
            </a:r>
          </a:p>
          <a:p>
            <a:pPr>
              <a:buFont typeface="Wingdings" pitchFamily="2" charset="2"/>
              <a:buNone/>
            </a:pPr>
            <a:r>
              <a:rPr lang="en-US" altLang="ja-JP" sz="2600" dirty="0"/>
              <a:t>  </a:t>
            </a:r>
            <a:r>
              <a:rPr lang="ja-JP" altLang="en-US" sz="2600" dirty="0"/>
              <a:t>（原作者リｰナス・トルバーズ</a:t>
            </a:r>
            <a:r>
              <a:rPr lang="en-US" altLang="ja-JP" sz="2600" dirty="0" err="1"/>
              <a:t>Linus</a:t>
            </a:r>
            <a:r>
              <a:rPr lang="ja-JP" altLang="en-US" sz="2600" dirty="0"/>
              <a:t>　</a:t>
            </a:r>
            <a:r>
              <a:rPr lang="en-US" altLang="ja-JP" sz="2600" dirty="0" err="1"/>
              <a:t>Torvalds</a:t>
            </a:r>
            <a:r>
              <a:rPr lang="en-US" altLang="ja-JP" sz="2600" dirty="0"/>
              <a:t> )</a:t>
            </a:r>
            <a:r>
              <a:rPr lang="ja-JP" altLang="en-US" sz="2600" dirty="0"/>
              <a:t>　</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15</a:t>
            </a:fld>
            <a:endParaRPr lang="en-US" altLang="ja-JP"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 3"/>
          <p:cNvSpPr>
            <a:spLocks noGrp="1"/>
          </p:cNvSpPr>
          <p:nvPr>
            <p:ph type="sldNum" sz="quarter" idx="12"/>
          </p:nvPr>
        </p:nvSpPr>
        <p:spPr>
          <a:xfrm>
            <a:off x="0" y="6400800"/>
            <a:ext cx="1295400" cy="457200"/>
          </a:xfrm>
        </p:spPr>
        <p:txBody>
          <a:bodyPr/>
          <a:lstStyle/>
          <a:p>
            <a:fld id="{4C8806A1-8A5E-451B-9250-88B713760017}" type="slidenum">
              <a:rPr lang="en-US" altLang="ja-JP"/>
              <a:pPr/>
              <a:t>16</a:t>
            </a:fld>
            <a:endParaRPr lang="en-US" altLang="ja-JP"/>
          </a:p>
        </p:txBody>
      </p:sp>
      <p:sp>
        <p:nvSpPr>
          <p:cNvPr id="52226" name="Oval 2"/>
          <p:cNvSpPr>
            <a:spLocks noChangeArrowheads="1"/>
          </p:cNvSpPr>
          <p:nvPr/>
        </p:nvSpPr>
        <p:spPr bwMode="auto">
          <a:xfrm>
            <a:off x="468313" y="5300663"/>
            <a:ext cx="6551612" cy="1368425"/>
          </a:xfrm>
          <a:prstGeom prst="ellipse">
            <a:avLst/>
          </a:prstGeom>
          <a:solidFill>
            <a:srgbClr val="FFFF66"/>
          </a:solidFill>
          <a:ln w="9525">
            <a:noFill/>
            <a:round/>
            <a:headEnd/>
            <a:tailEnd/>
          </a:ln>
          <a:effectLst/>
        </p:spPr>
        <p:txBody>
          <a:bodyPr wrap="none" anchor="ctr"/>
          <a:lstStyle/>
          <a:p>
            <a:endParaRPr lang="ja-JP" altLang="en-US"/>
          </a:p>
        </p:txBody>
      </p:sp>
      <p:sp>
        <p:nvSpPr>
          <p:cNvPr id="52227" name="Text Box 3"/>
          <p:cNvSpPr txBox="1">
            <a:spLocks noChangeArrowheads="1"/>
          </p:cNvSpPr>
          <p:nvPr/>
        </p:nvSpPr>
        <p:spPr bwMode="auto">
          <a:xfrm>
            <a:off x="1403350" y="188913"/>
            <a:ext cx="3132138" cy="641350"/>
          </a:xfrm>
          <a:prstGeom prst="rect">
            <a:avLst/>
          </a:prstGeom>
          <a:noFill/>
          <a:ln w="9525">
            <a:noFill/>
            <a:miter lim="800000"/>
            <a:headEnd/>
            <a:tailEnd/>
          </a:ln>
          <a:effectLst/>
        </p:spPr>
        <p:txBody>
          <a:bodyPr>
            <a:spAutoFit/>
          </a:bodyPr>
          <a:lstStyle/>
          <a:p>
            <a:pPr>
              <a:spcBef>
                <a:spcPct val="50000"/>
              </a:spcBef>
            </a:pPr>
            <a:r>
              <a:rPr lang="ja-JP" altLang="en-US" sz="3600">
                <a:solidFill>
                  <a:schemeClr val="tx2"/>
                </a:solidFill>
                <a:latin typeface="Times New Roman" pitchFamily="18" charset="0"/>
              </a:rPr>
              <a:t>ファイル構造</a:t>
            </a:r>
          </a:p>
        </p:txBody>
      </p:sp>
      <p:sp>
        <p:nvSpPr>
          <p:cNvPr id="52228" name="Line 4"/>
          <p:cNvSpPr>
            <a:spLocks noChangeShapeType="1"/>
          </p:cNvSpPr>
          <p:nvPr/>
        </p:nvSpPr>
        <p:spPr bwMode="auto">
          <a:xfrm flipH="1">
            <a:off x="3490913" y="1268413"/>
            <a:ext cx="647700" cy="647700"/>
          </a:xfrm>
          <a:prstGeom prst="line">
            <a:avLst/>
          </a:prstGeom>
          <a:noFill/>
          <a:ln w="9525">
            <a:solidFill>
              <a:schemeClr val="tx1"/>
            </a:solidFill>
            <a:round/>
            <a:headEnd/>
            <a:tailEnd type="triangle" w="med" len="med"/>
          </a:ln>
          <a:effectLst/>
        </p:spPr>
        <p:txBody>
          <a:bodyPr/>
          <a:lstStyle/>
          <a:p>
            <a:endParaRPr lang="ja-JP" altLang="en-US"/>
          </a:p>
        </p:txBody>
      </p:sp>
      <p:sp>
        <p:nvSpPr>
          <p:cNvPr id="52229" name="Line 5"/>
          <p:cNvSpPr>
            <a:spLocks noChangeShapeType="1"/>
          </p:cNvSpPr>
          <p:nvPr/>
        </p:nvSpPr>
        <p:spPr bwMode="auto">
          <a:xfrm flipH="1">
            <a:off x="4138613" y="1268413"/>
            <a:ext cx="71437" cy="647700"/>
          </a:xfrm>
          <a:prstGeom prst="line">
            <a:avLst/>
          </a:prstGeom>
          <a:noFill/>
          <a:ln w="9525">
            <a:solidFill>
              <a:schemeClr val="tx1"/>
            </a:solidFill>
            <a:round/>
            <a:headEnd/>
            <a:tailEnd type="triangle" w="med" len="med"/>
          </a:ln>
          <a:effectLst/>
        </p:spPr>
        <p:txBody>
          <a:bodyPr/>
          <a:lstStyle/>
          <a:p>
            <a:endParaRPr lang="ja-JP" altLang="en-US"/>
          </a:p>
        </p:txBody>
      </p:sp>
      <p:sp>
        <p:nvSpPr>
          <p:cNvPr id="52230" name="Line 6"/>
          <p:cNvSpPr>
            <a:spLocks noChangeShapeType="1"/>
          </p:cNvSpPr>
          <p:nvPr/>
        </p:nvSpPr>
        <p:spPr bwMode="auto">
          <a:xfrm>
            <a:off x="4498975" y="1339850"/>
            <a:ext cx="792163" cy="504825"/>
          </a:xfrm>
          <a:prstGeom prst="line">
            <a:avLst/>
          </a:prstGeom>
          <a:noFill/>
          <a:ln w="9525">
            <a:solidFill>
              <a:schemeClr val="tx1"/>
            </a:solidFill>
            <a:round/>
            <a:headEnd/>
            <a:tailEnd type="triangle" w="med" len="med"/>
          </a:ln>
          <a:effectLst/>
        </p:spPr>
        <p:txBody>
          <a:bodyPr/>
          <a:lstStyle/>
          <a:p>
            <a:endParaRPr lang="ja-JP" altLang="en-US"/>
          </a:p>
        </p:txBody>
      </p:sp>
      <p:sp>
        <p:nvSpPr>
          <p:cNvPr id="52231" name="Rectangle 7"/>
          <p:cNvSpPr>
            <a:spLocks noChangeArrowheads="1"/>
          </p:cNvSpPr>
          <p:nvPr/>
        </p:nvSpPr>
        <p:spPr bwMode="auto">
          <a:xfrm>
            <a:off x="2914650" y="1916113"/>
            <a:ext cx="936625" cy="720725"/>
          </a:xfrm>
          <a:prstGeom prst="rect">
            <a:avLst/>
          </a:prstGeom>
          <a:noFill/>
          <a:ln w="9525">
            <a:solidFill>
              <a:schemeClr val="tx1"/>
            </a:solidFill>
            <a:miter lim="800000"/>
            <a:headEnd/>
            <a:tailEnd/>
          </a:ln>
          <a:effectLst/>
        </p:spPr>
        <p:txBody>
          <a:bodyPr wrap="none" anchor="ctr"/>
          <a:lstStyle/>
          <a:p>
            <a:pPr algn="ctr"/>
            <a:r>
              <a:rPr lang="en-US" altLang="ja-JP" sz="2400">
                <a:latin typeface="Times New Roman" pitchFamily="18" charset="0"/>
              </a:rPr>
              <a:t>usr</a:t>
            </a:r>
          </a:p>
        </p:txBody>
      </p:sp>
      <p:sp>
        <p:nvSpPr>
          <p:cNvPr id="52232" name="Rectangle 8"/>
          <p:cNvSpPr>
            <a:spLocks noChangeArrowheads="1"/>
          </p:cNvSpPr>
          <p:nvPr/>
        </p:nvSpPr>
        <p:spPr bwMode="auto">
          <a:xfrm>
            <a:off x="4138613" y="1916113"/>
            <a:ext cx="936625" cy="720725"/>
          </a:xfrm>
          <a:prstGeom prst="rect">
            <a:avLst/>
          </a:prstGeom>
          <a:noFill/>
          <a:ln w="9525">
            <a:solidFill>
              <a:schemeClr val="tx1"/>
            </a:solidFill>
            <a:miter lim="800000"/>
            <a:headEnd/>
            <a:tailEnd/>
          </a:ln>
          <a:effectLst/>
        </p:spPr>
        <p:txBody>
          <a:bodyPr wrap="none" anchor="ctr"/>
          <a:lstStyle/>
          <a:p>
            <a:pPr algn="ctr"/>
            <a:r>
              <a:rPr lang="en-US" altLang="ja-JP" sz="2400">
                <a:latin typeface="Times New Roman" pitchFamily="18" charset="0"/>
              </a:rPr>
              <a:t>www</a:t>
            </a:r>
          </a:p>
        </p:txBody>
      </p:sp>
      <p:sp>
        <p:nvSpPr>
          <p:cNvPr id="52233" name="Rectangle 9"/>
          <p:cNvSpPr>
            <a:spLocks noChangeArrowheads="1"/>
          </p:cNvSpPr>
          <p:nvPr/>
        </p:nvSpPr>
        <p:spPr bwMode="auto">
          <a:xfrm>
            <a:off x="6372225" y="1844675"/>
            <a:ext cx="1368425" cy="720725"/>
          </a:xfrm>
          <a:prstGeom prst="rect">
            <a:avLst/>
          </a:prstGeom>
          <a:noFill/>
          <a:ln w="9525">
            <a:solidFill>
              <a:schemeClr val="tx1"/>
            </a:solidFill>
            <a:miter lim="800000"/>
            <a:headEnd/>
            <a:tailEnd/>
          </a:ln>
          <a:effectLst/>
        </p:spPr>
        <p:txBody>
          <a:bodyPr wrap="none" anchor="ctr"/>
          <a:lstStyle/>
          <a:p>
            <a:pPr algn="ctr"/>
            <a:r>
              <a:rPr lang="en-US" altLang="ja-JP" sz="2400">
                <a:latin typeface="Times New Roman" pitchFamily="18" charset="0"/>
              </a:rPr>
              <a:t>system</a:t>
            </a:r>
          </a:p>
        </p:txBody>
      </p:sp>
      <p:sp>
        <p:nvSpPr>
          <p:cNvPr id="52234" name="Line 10"/>
          <p:cNvSpPr>
            <a:spLocks noChangeShapeType="1"/>
          </p:cNvSpPr>
          <p:nvPr/>
        </p:nvSpPr>
        <p:spPr bwMode="auto">
          <a:xfrm flipH="1">
            <a:off x="6443663" y="2565400"/>
            <a:ext cx="288925" cy="647700"/>
          </a:xfrm>
          <a:prstGeom prst="line">
            <a:avLst/>
          </a:prstGeom>
          <a:noFill/>
          <a:ln w="9525">
            <a:solidFill>
              <a:schemeClr val="tx1"/>
            </a:solidFill>
            <a:round/>
            <a:headEnd/>
            <a:tailEnd type="triangle" w="med" len="med"/>
          </a:ln>
          <a:effectLst/>
        </p:spPr>
        <p:txBody>
          <a:bodyPr/>
          <a:lstStyle/>
          <a:p>
            <a:endParaRPr lang="ja-JP" altLang="en-US"/>
          </a:p>
        </p:txBody>
      </p:sp>
      <p:sp>
        <p:nvSpPr>
          <p:cNvPr id="52235" name="Line 11"/>
          <p:cNvSpPr>
            <a:spLocks noChangeShapeType="1"/>
          </p:cNvSpPr>
          <p:nvPr/>
        </p:nvSpPr>
        <p:spPr bwMode="auto">
          <a:xfrm>
            <a:off x="6948488" y="2565400"/>
            <a:ext cx="71437" cy="647700"/>
          </a:xfrm>
          <a:prstGeom prst="line">
            <a:avLst/>
          </a:prstGeom>
          <a:noFill/>
          <a:ln w="9525">
            <a:solidFill>
              <a:schemeClr val="tx1"/>
            </a:solidFill>
            <a:round/>
            <a:headEnd/>
            <a:tailEnd type="triangle" w="med" len="med"/>
          </a:ln>
          <a:effectLst/>
        </p:spPr>
        <p:txBody>
          <a:bodyPr/>
          <a:lstStyle/>
          <a:p>
            <a:endParaRPr lang="ja-JP" altLang="en-US"/>
          </a:p>
        </p:txBody>
      </p:sp>
      <p:sp>
        <p:nvSpPr>
          <p:cNvPr id="52236" name="Line 12"/>
          <p:cNvSpPr>
            <a:spLocks noChangeShapeType="1"/>
          </p:cNvSpPr>
          <p:nvPr/>
        </p:nvSpPr>
        <p:spPr bwMode="auto">
          <a:xfrm>
            <a:off x="7235825" y="2565400"/>
            <a:ext cx="576263" cy="504825"/>
          </a:xfrm>
          <a:prstGeom prst="line">
            <a:avLst/>
          </a:prstGeom>
          <a:noFill/>
          <a:ln w="9525">
            <a:solidFill>
              <a:schemeClr val="tx1"/>
            </a:solidFill>
            <a:round/>
            <a:headEnd/>
            <a:tailEnd type="triangle" w="med" len="med"/>
          </a:ln>
          <a:effectLst/>
        </p:spPr>
        <p:txBody>
          <a:bodyPr/>
          <a:lstStyle/>
          <a:p>
            <a:endParaRPr lang="ja-JP" altLang="en-US"/>
          </a:p>
        </p:txBody>
      </p:sp>
      <p:sp>
        <p:nvSpPr>
          <p:cNvPr id="52237" name="Rectangle 13"/>
          <p:cNvSpPr>
            <a:spLocks noChangeArrowheads="1"/>
          </p:cNvSpPr>
          <p:nvPr/>
        </p:nvSpPr>
        <p:spPr bwMode="auto">
          <a:xfrm>
            <a:off x="6011863" y="3286125"/>
            <a:ext cx="863600" cy="503238"/>
          </a:xfrm>
          <a:prstGeom prst="rect">
            <a:avLst/>
          </a:prstGeom>
          <a:noFill/>
          <a:ln w="9525">
            <a:solidFill>
              <a:schemeClr val="tx1"/>
            </a:solidFill>
            <a:miter lim="800000"/>
            <a:headEnd/>
            <a:tailEnd/>
          </a:ln>
          <a:effectLst/>
        </p:spPr>
        <p:txBody>
          <a:bodyPr wrap="none" anchor="ctr"/>
          <a:lstStyle/>
          <a:p>
            <a:pPr algn="ctr"/>
            <a:r>
              <a:rPr lang="en-US" altLang="ja-JP" sz="2400">
                <a:latin typeface="Times New Roman" pitchFamily="18" charset="0"/>
              </a:rPr>
              <a:t>local</a:t>
            </a:r>
          </a:p>
        </p:txBody>
      </p:sp>
      <p:sp>
        <p:nvSpPr>
          <p:cNvPr id="52238" name="Rectangle 14"/>
          <p:cNvSpPr>
            <a:spLocks noChangeArrowheads="1"/>
          </p:cNvSpPr>
          <p:nvPr/>
        </p:nvSpPr>
        <p:spPr bwMode="auto">
          <a:xfrm>
            <a:off x="6948488" y="3286125"/>
            <a:ext cx="863600" cy="431800"/>
          </a:xfrm>
          <a:prstGeom prst="rect">
            <a:avLst/>
          </a:prstGeom>
          <a:noFill/>
          <a:ln w="9525">
            <a:solidFill>
              <a:schemeClr val="tx1"/>
            </a:solidFill>
            <a:miter lim="800000"/>
            <a:headEnd/>
            <a:tailEnd/>
          </a:ln>
          <a:effectLst/>
        </p:spPr>
        <p:txBody>
          <a:bodyPr wrap="none" anchor="ctr"/>
          <a:lstStyle/>
          <a:p>
            <a:pPr algn="ctr"/>
            <a:r>
              <a:rPr lang="en-US" altLang="ja-JP" sz="2400">
                <a:latin typeface="Times New Roman" pitchFamily="18" charset="0"/>
              </a:rPr>
              <a:t>bin</a:t>
            </a:r>
          </a:p>
        </p:txBody>
      </p:sp>
      <p:sp>
        <p:nvSpPr>
          <p:cNvPr id="52239" name="Line 15"/>
          <p:cNvSpPr>
            <a:spLocks noChangeShapeType="1"/>
          </p:cNvSpPr>
          <p:nvPr/>
        </p:nvSpPr>
        <p:spPr bwMode="auto">
          <a:xfrm>
            <a:off x="7451725" y="2565400"/>
            <a:ext cx="1296988" cy="431800"/>
          </a:xfrm>
          <a:prstGeom prst="line">
            <a:avLst/>
          </a:prstGeom>
          <a:noFill/>
          <a:ln w="9525">
            <a:solidFill>
              <a:schemeClr val="tx1"/>
            </a:solidFill>
            <a:round/>
            <a:headEnd/>
            <a:tailEnd type="triangle" w="med" len="med"/>
          </a:ln>
          <a:effectLst/>
        </p:spPr>
        <p:txBody>
          <a:bodyPr/>
          <a:lstStyle/>
          <a:p>
            <a:endParaRPr lang="ja-JP" altLang="en-US"/>
          </a:p>
        </p:txBody>
      </p:sp>
      <p:sp>
        <p:nvSpPr>
          <p:cNvPr id="52240" name="Line 16"/>
          <p:cNvSpPr>
            <a:spLocks noChangeShapeType="1"/>
          </p:cNvSpPr>
          <p:nvPr/>
        </p:nvSpPr>
        <p:spPr bwMode="auto">
          <a:xfrm flipH="1">
            <a:off x="2986088" y="2636838"/>
            <a:ext cx="288925" cy="504825"/>
          </a:xfrm>
          <a:prstGeom prst="line">
            <a:avLst/>
          </a:prstGeom>
          <a:noFill/>
          <a:ln w="9525">
            <a:solidFill>
              <a:schemeClr val="tx1"/>
            </a:solidFill>
            <a:round/>
            <a:headEnd/>
            <a:tailEnd type="triangle" w="med" len="med"/>
          </a:ln>
          <a:effectLst/>
        </p:spPr>
        <p:txBody>
          <a:bodyPr/>
          <a:lstStyle/>
          <a:p>
            <a:endParaRPr lang="ja-JP" altLang="en-US"/>
          </a:p>
        </p:txBody>
      </p:sp>
      <p:sp>
        <p:nvSpPr>
          <p:cNvPr id="52241" name="Text Box 17"/>
          <p:cNvSpPr txBox="1">
            <a:spLocks noChangeArrowheads="1"/>
          </p:cNvSpPr>
          <p:nvPr/>
        </p:nvSpPr>
        <p:spPr bwMode="auto">
          <a:xfrm>
            <a:off x="2338388" y="3213100"/>
            <a:ext cx="1081087" cy="466725"/>
          </a:xfrm>
          <a:prstGeom prst="rect">
            <a:avLst/>
          </a:prstGeom>
          <a:noFill/>
          <a:ln w="9525">
            <a:solidFill>
              <a:schemeClr val="tx1"/>
            </a:solidFill>
            <a:miter lim="800000"/>
            <a:headEnd/>
            <a:tailEnd/>
          </a:ln>
          <a:effectLst/>
        </p:spPr>
        <p:txBody>
          <a:bodyPr>
            <a:spAutoFit/>
          </a:bodyPr>
          <a:lstStyle/>
          <a:p>
            <a:pPr>
              <a:spcBef>
                <a:spcPct val="50000"/>
              </a:spcBef>
            </a:pPr>
            <a:r>
              <a:rPr lang="en-US" altLang="ja-JP" sz="2400">
                <a:latin typeface="Times New Roman" pitchFamily="18" charset="0"/>
              </a:rPr>
              <a:t>home</a:t>
            </a:r>
          </a:p>
        </p:txBody>
      </p:sp>
      <p:sp>
        <p:nvSpPr>
          <p:cNvPr id="52242" name="Text Box 18"/>
          <p:cNvSpPr txBox="1">
            <a:spLocks noChangeArrowheads="1"/>
          </p:cNvSpPr>
          <p:nvPr/>
        </p:nvSpPr>
        <p:spPr bwMode="auto">
          <a:xfrm>
            <a:off x="1762125" y="4221163"/>
            <a:ext cx="720725" cy="466725"/>
          </a:xfrm>
          <a:prstGeom prst="rect">
            <a:avLst/>
          </a:prstGeom>
          <a:noFill/>
          <a:ln w="9525">
            <a:solidFill>
              <a:schemeClr val="tx1"/>
            </a:solidFill>
            <a:miter lim="800000"/>
            <a:headEnd/>
            <a:tailEnd/>
          </a:ln>
          <a:effectLst/>
        </p:spPr>
        <p:txBody>
          <a:bodyPr>
            <a:spAutoFit/>
          </a:bodyPr>
          <a:lstStyle/>
          <a:p>
            <a:pPr>
              <a:spcBef>
                <a:spcPct val="50000"/>
              </a:spcBef>
            </a:pPr>
            <a:r>
              <a:rPr lang="en-US" altLang="ja-JP" sz="2400" dirty="0" smtClean="0">
                <a:latin typeface="Times New Roman" pitchFamily="18" charset="0"/>
              </a:rPr>
              <a:t>a5b</a:t>
            </a:r>
            <a:endParaRPr lang="en-US" altLang="ja-JP" sz="2400" dirty="0">
              <a:latin typeface="Times New Roman" pitchFamily="18" charset="0"/>
            </a:endParaRPr>
          </a:p>
        </p:txBody>
      </p:sp>
      <p:sp>
        <p:nvSpPr>
          <p:cNvPr id="52243" name="Text Box 19"/>
          <p:cNvSpPr txBox="1">
            <a:spLocks noChangeArrowheads="1"/>
          </p:cNvSpPr>
          <p:nvPr/>
        </p:nvSpPr>
        <p:spPr bwMode="auto">
          <a:xfrm>
            <a:off x="2627313" y="4221163"/>
            <a:ext cx="792162" cy="466725"/>
          </a:xfrm>
          <a:prstGeom prst="rect">
            <a:avLst/>
          </a:prstGeom>
          <a:noFill/>
          <a:ln w="9525">
            <a:solidFill>
              <a:schemeClr val="tx1"/>
            </a:solidFill>
            <a:miter lim="800000"/>
            <a:headEnd/>
            <a:tailEnd/>
          </a:ln>
          <a:effectLst/>
        </p:spPr>
        <p:txBody>
          <a:bodyPr>
            <a:spAutoFit/>
          </a:bodyPr>
          <a:lstStyle/>
          <a:p>
            <a:pPr>
              <a:spcBef>
                <a:spcPct val="50000"/>
              </a:spcBef>
            </a:pPr>
            <a:r>
              <a:rPr lang="en-US" altLang="ja-JP" sz="2400" dirty="0" smtClean="0">
                <a:latin typeface="Times New Roman" pitchFamily="18" charset="0"/>
              </a:rPr>
              <a:t>a5c</a:t>
            </a:r>
            <a:endParaRPr lang="en-US" altLang="ja-JP" sz="2400" dirty="0">
              <a:latin typeface="Times New Roman" pitchFamily="18" charset="0"/>
            </a:endParaRPr>
          </a:p>
        </p:txBody>
      </p:sp>
      <p:sp>
        <p:nvSpPr>
          <p:cNvPr id="52244" name="Line 20"/>
          <p:cNvSpPr>
            <a:spLocks noChangeShapeType="1"/>
          </p:cNvSpPr>
          <p:nvPr/>
        </p:nvSpPr>
        <p:spPr bwMode="auto">
          <a:xfrm flipH="1">
            <a:off x="2266950" y="3717925"/>
            <a:ext cx="287338" cy="503238"/>
          </a:xfrm>
          <a:prstGeom prst="line">
            <a:avLst/>
          </a:prstGeom>
          <a:noFill/>
          <a:ln w="9525">
            <a:solidFill>
              <a:schemeClr val="tx1"/>
            </a:solidFill>
            <a:round/>
            <a:headEnd/>
            <a:tailEnd type="triangle" w="med" len="med"/>
          </a:ln>
          <a:effectLst/>
        </p:spPr>
        <p:txBody>
          <a:bodyPr/>
          <a:lstStyle/>
          <a:p>
            <a:endParaRPr lang="ja-JP" altLang="en-US"/>
          </a:p>
        </p:txBody>
      </p:sp>
      <p:sp>
        <p:nvSpPr>
          <p:cNvPr id="52245" name="Line 21"/>
          <p:cNvSpPr>
            <a:spLocks noChangeShapeType="1"/>
          </p:cNvSpPr>
          <p:nvPr/>
        </p:nvSpPr>
        <p:spPr bwMode="auto">
          <a:xfrm>
            <a:off x="2843213" y="3717925"/>
            <a:ext cx="0" cy="503238"/>
          </a:xfrm>
          <a:prstGeom prst="line">
            <a:avLst/>
          </a:prstGeom>
          <a:noFill/>
          <a:ln w="9525">
            <a:solidFill>
              <a:schemeClr val="tx1"/>
            </a:solidFill>
            <a:round/>
            <a:headEnd/>
            <a:tailEnd type="triangle" w="med" len="med"/>
          </a:ln>
          <a:effectLst/>
        </p:spPr>
        <p:txBody>
          <a:bodyPr/>
          <a:lstStyle/>
          <a:p>
            <a:endParaRPr lang="ja-JP" altLang="en-US"/>
          </a:p>
        </p:txBody>
      </p:sp>
      <p:sp>
        <p:nvSpPr>
          <p:cNvPr id="52246" name="Line 22"/>
          <p:cNvSpPr>
            <a:spLocks noChangeShapeType="1"/>
          </p:cNvSpPr>
          <p:nvPr/>
        </p:nvSpPr>
        <p:spPr bwMode="auto">
          <a:xfrm flipH="1">
            <a:off x="1474788" y="3717925"/>
            <a:ext cx="792162" cy="360363"/>
          </a:xfrm>
          <a:prstGeom prst="line">
            <a:avLst/>
          </a:prstGeom>
          <a:noFill/>
          <a:ln w="9525">
            <a:solidFill>
              <a:schemeClr val="tx1"/>
            </a:solidFill>
            <a:round/>
            <a:headEnd/>
            <a:tailEnd type="triangle" w="med" len="med"/>
          </a:ln>
          <a:effectLst/>
        </p:spPr>
        <p:txBody>
          <a:bodyPr/>
          <a:lstStyle/>
          <a:p>
            <a:endParaRPr lang="ja-JP" altLang="en-US"/>
          </a:p>
        </p:txBody>
      </p:sp>
      <p:sp>
        <p:nvSpPr>
          <p:cNvPr id="52247" name="Line 23"/>
          <p:cNvSpPr>
            <a:spLocks noChangeShapeType="1"/>
          </p:cNvSpPr>
          <p:nvPr/>
        </p:nvSpPr>
        <p:spPr bwMode="auto">
          <a:xfrm>
            <a:off x="2986088" y="3644900"/>
            <a:ext cx="433387" cy="504825"/>
          </a:xfrm>
          <a:prstGeom prst="line">
            <a:avLst/>
          </a:prstGeom>
          <a:noFill/>
          <a:ln w="9525">
            <a:solidFill>
              <a:schemeClr val="tx1"/>
            </a:solidFill>
            <a:round/>
            <a:headEnd/>
            <a:tailEnd type="triangle" w="med" len="med"/>
          </a:ln>
          <a:effectLst/>
        </p:spPr>
        <p:txBody>
          <a:bodyPr/>
          <a:lstStyle/>
          <a:p>
            <a:endParaRPr lang="ja-JP" altLang="en-US"/>
          </a:p>
        </p:txBody>
      </p:sp>
      <p:sp>
        <p:nvSpPr>
          <p:cNvPr id="52248" name="Line 24"/>
          <p:cNvSpPr>
            <a:spLocks noChangeShapeType="1"/>
          </p:cNvSpPr>
          <p:nvPr/>
        </p:nvSpPr>
        <p:spPr bwMode="auto">
          <a:xfrm>
            <a:off x="3346450" y="3717925"/>
            <a:ext cx="647700" cy="360363"/>
          </a:xfrm>
          <a:prstGeom prst="line">
            <a:avLst/>
          </a:prstGeom>
          <a:noFill/>
          <a:ln w="9525">
            <a:solidFill>
              <a:schemeClr val="tx1"/>
            </a:solidFill>
            <a:round/>
            <a:headEnd/>
            <a:tailEnd type="triangle" w="med" len="med"/>
          </a:ln>
          <a:effectLst/>
        </p:spPr>
        <p:txBody>
          <a:bodyPr/>
          <a:lstStyle/>
          <a:p>
            <a:endParaRPr lang="ja-JP" altLang="en-US"/>
          </a:p>
        </p:txBody>
      </p:sp>
      <p:sp>
        <p:nvSpPr>
          <p:cNvPr id="52249" name="Line 25"/>
          <p:cNvSpPr>
            <a:spLocks noChangeShapeType="1"/>
          </p:cNvSpPr>
          <p:nvPr/>
        </p:nvSpPr>
        <p:spPr bwMode="auto">
          <a:xfrm flipH="1">
            <a:off x="1619250" y="4725988"/>
            <a:ext cx="287338" cy="360362"/>
          </a:xfrm>
          <a:prstGeom prst="line">
            <a:avLst/>
          </a:prstGeom>
          <a:noFill/>
          <a:ln w="9525">
            <a:solidFill>
              <a:schemeClr val="tx1"/>
            </a:solidFill>
            <a:round/>
            <a:headEnd/>
            <a:tailEnd type="triangle" w="med" len="med"/>
          </a:ln>
          <a:effectLst/>
        </p:spPr>
        <p:txBody>
          <a:bodyPr/>
          <a:lstStyle/>
          <a:p>
            <a:endParaRPr lang="ja-JP" altLang="en-US"/>
          </a:p>
        </p:txBody>
      </p:sp>
      <p:sp>
        <p:nvSpPr>
          <p:cNvPr id="52250" name="Line 26"/>
          <p:cNvSpPr>
            <a:spLocks noChangeShapeType="1"/>
          </p:cNvSpPr>
          <p:nvPr/>
        </p:nvSpPr>
        <p:spPr bwMode="auto">
          <a:xfrm flipH="1">
            <a:off x="2051050" y="4725988"/>
            <a:ext cx="71438" cy="360362"/>
          </a:xfrm>
          <a:prstGeom prst="line">
            <a:avLst/>
          </a:prstGeom>
          <a:noFill/>
          <a:ln w="9525">
            <a:solidFill>
              <a:schemeClr val="tx1"/>
            </a:solidFill>
            <a:round/>
            <a:headEnd/>
            <a:tailEnd type="triangle" w="med" len="med"/>
          </a:ln>
          <a:effectLst/>
        </p:spPr>
        <p:txBody>
          <a:bodyPr/>
          <a:lstStyle/>
          <a:p>
            <a:endParaRPr lang="ja-JP" altLang="en-US"/>
          </a:p>
        </p:txBody>
      </p:sp>
      <p:sp>
        <p:nvSpPr>
          <p:cNvPr id="52251" name="Line 27"/>
          <p:cNvSpPr>
            <a:spLocks noChangeShapeType="1"/>
          </p:cNvSpPr>
          <p:nvPr/>
        </p:nvSpPr>
        <p:spPr bwMode="auto">
          <a:xfrm>
            <a:off x="2193925" y="4654550"/>
            <a:ext cx="215900" cy="431800"/>
          </a:xfrm>
          <a:prstGeom prst="line">
            <a:avLst/>
          </a:prstGeom>
          <a:noFill/>
          <a:ln w="9525">
            <a:solidFill>
              <a:schemeClr val="tx1"/>
            </a:solidFill>
            <a:round/>
            <a:headEnd/>
            <a:tailEnd type="triangle" w="med" len="med"/>
          </a:ln>
          <a:effectLst/>
        </p:spPr>
        <p:txBody>
          <a:bodyPr/>
          <a:lstStyle/>
          <a:p>
            <a:endParaRPr lang="ja-JP" altLang="en-US"/>
          </a:p>
        </p:txBody>
      </p:sp>
      <p:sp>
        <p:nvSpPr>
          <p:cNvPr id="52252" name="Line 28"/>
          <p:cNvSpPr>
            <a:spLocks noChangeShapeType="1"/>
          </p:cNvSpPr>
          <p:nvPr/>
        </p:nvSpPr>
        <p:spPr bwMode="auto">
          <a:xfrm>
            <a:off x="2338388" y="4654550"/>
            <a:ext cx="431800" cy="431800"/>
          </a:xfrm>
          <a:prstGeom prst="line">
            <a:avLst/>
          </a:prstGeom>
          <a:noFill/>
          <a:ln w="9525">
            <a:solidFill>
              <a:schemeClr val="tx1"/>
            </a:solidFill>
            <a:round/>
            <a:headEnd/>
            <a:tailEnd type="triangle" w="med" len="med"/>
          </a:ln>
          <a:effectLst/>
        </p:spPr>
        <p:txBody>
          <a:bodyPr/>
          <a:lstStyle/>
          <a:p>
            <a:endParaRPr lang="ja-JP" altLang="en-US"/>
          </a:p>
        </p:txBody>
      </p:sp>
      <p:sp>
        <p:nvSpPr>
          <p:cNvPr id="52253" name="Text Box 29"/>
          <p:cNvSpPr txBox="1">
            <a:spLocks noChangeArrowheads="1"/>
          </p:cNvSpPr>
          <p:nvPr/>
        </p:nvSpPr>
        <p:spPr bwMode="auto">
          <a:xfrm>
            <a:off x="3922713" y="4149725"/>
            <a:ext cx="792162" cy="466725"/>
          </a:xfrm>
          <a:prstGeom prst="rect">
            <a:avLst/>
          </a:prstGeom>
          <a:noFill/>
          <a:ln w="9525">
            <a:solidFill>
              <a:schemeClr val="tx1"/>
            </a:solidFill>
            <a:miter lim="800000"/>
            <a:headEnd/>
            <a:tailEnd/>
          </a:ln>
          <a:effectLst/>
        </p:spPr>
        <p:txBody>
          <a:bodyPr>
            <a:spAutoFit/>
          </a:bodyPr>
          <a:lstStyle/>
          <a:p>
            <a:pPr>
              <a:spcBef>
                <a:spcPct val="50000"/>
              </a:spcBef>
            </a:pPr>
            <a:r>
              <a:rPr lang="en-US" altLang="ja-JP" sz="2400">
                <a:latin typeface="Times New Roman" pitchFamily="18" charset="0"/>
              </a:rPr>
              <a:t>c45</a:t>
            </a:r>
          </a:p>
        </p:txBody>
      </p:sp>
      <p:sp>
        <p:nvSpPr>
          <p:cNvPr id="52254" name="Text Box 30"/>
          <p:cNvSpPr txBox="1">
            <a:spLocks noChangeArrowheads="1"/>
          </p:cNvSpPr>
          <p:nvPr/>
        </p:nvSpPr>
        <p:spPr bwMode="auto">
          <a:xfrm>
            <a:off x="2554288" y="5157788"/>
            <a:ext cx="1512887" cy="466725"/>
          </a:xfrm>
          <a:prstGeom prst="rect">
            <a:avLst/>
          </a:prstGeom>
          <a:noFill/>
          <a:ln w="9525">
            <a:solidFill>
              <a:schemeClr val="tx1"/>
            </a:solidFill>
            <a:miter lim="800000"/>
            <a:headEnd/>
            <a:tailEnd/>
          </a:ln>
          <a:effectLst/>
        </p:spPr>
        <p:txBody>
          <a:bodyPr>
            <a:spAutoFit/>
          </a:bodyPr>
          <a:lstStyle/>
          <a:p>
            <a:pPr>
              <a:spcBef>
                <a:spcPct val="50000"/>
              </a:spcBef>
            </a:pPr>
            <a:r>
              <a:rPr lang="en-US" altLang="ja-JP" sz="2400" dirty="0" smtClean="0">
                <a:latin typeface="Times New Roman" pitchFamily="18" charset="0"/>
              </a:rPr>
              <a:t>a5b1176c</a:t>
            </a:r>
            <a:endParaRPr lang="en-US" altLang="ja-JP" sz="2400" dirty="0">
              <a:latin typeface="Times New Roman" pitchFamily="18" charset="0"/>
            </a:endParaRPr>
          </a:p>
        </p:txBody>
      </p:sp>
      <p:sp>
        <p:nvSpPr>
          <p:cNvPr id="52255" name="Text Box 31"/>
          <p:cNvSpPr txBox="1">
            <a:spLocks noChangeArrowheads="1"/>
          </p:cNvSpPr>
          <p:nvPr/>
        </p:nvSpPr>
        <p:spPr bwMode="auto">
          <a:xfrm>
            <a:off x="4283075" y="5157788"/>
            <a:ext cx="4103688" cy="457200"/>
          </a:xfrm>
          <a:prstGeom prst="rect">
            <a:avLst/>
          </a:prstGeom>
          <a:noFill/>
          <a:ln w="9525">
            <a:noFill/>
            <a:miter lim="800000"/>
            <a:headEnd/>
            <a:tailEnd/>
          </a:ln>
          <a:effectLst/>
        </p:spPr>
        <p:txBody>
          <a:bodyPr>
            <a:spAutoFit/>
          </a:bodyPr>
          <a:lstStyle/>
          <a:p>
            <a:pPr>
              <a:spcBef>
                <a:spcPct val="50000"/>
              </a:spcBef>
            </a:pPr>
            <a:r>
              <a:rPr lang="ja-JP" altLang="en-US" sz="2400">
                <a:latin typeface="Times New Roman" pitchFamily="18" charset="0"/>
              </a:rPr>
              <a:t>学生一人のホームディレクトリ</a:t>
            </a:r>
          </a:p>
        </p:txBody>
      </p:sp>
      <p:sp>
        <p:nvSpPr>
          <p:cNvPr id="52256" name="Line 32"/>
          <p:cNvSpPr>
            <a:spLocks noChangeShapeType="1"/>
          </p:cNvSpPr>
          <p:nvPr/>
        </p:nvSpPr>
        <p:spPr bwMode="auto">
          <a:xfrm flipH="1">
            <a:off x="2627313" y="5661025"/>
            <a:ext cx="142875" cy="215900"/>
          </a:xfrm>
          <a:prstGeom prst="line">
            <a:avLst/>
          </a:prstGeom>
          <a:noFill/>
          <a:ln w="9525">
            <a:solidFill>
              <a:schemeClr val="tx1"/>
            </a:solidFill>
            <a:round/>
            <a:headEnd/>
            <a:tailEnd type="triangle" w="med" len="med"/>
          </a:ln>
          <a:effectLst/>
        </p:spPr>
        <p:txBody>
          <a:bodyPr/>
          <a:lstStyle/>
          <a:p>
            <a:endParaRPr lang="ja-JP" altLang="en-US"/>
          </a:p>
        </p:txBody>
      </p:sp>
      <p:sp>
        <p:nvSpPr>
          <p:cNvPr id="52257" name="Text Box 33"/>
          <p:cNvSpPr txBox="1">
            <a:spLocks noChangeArrowheads="1"/>
          </p:cNvSpPr>
          <p:nvPr/>
        </p:nvSpPr>
        <p:spPr bwMode="auto">
          <a:xfrm>
            <a:off x="2049463" y="5805488"/>
            <a:ext cx="1225550" cy="457200"/>
          </a:xfrm>
          <a:prstGeom prst="rect">
            <a:avLst/>
          </a:prstGeom>
          <a:noFill/>
          <a:ln w="9525">
            <a:noFill/>
            <a:miter lim="800000"/>
            <a:headEnd/>
            <a:tailEnd/>
          </a:ln>
          <a:effectLst/>
        </p:spPr>
        <p:txBody>
          <a:bodyPr>
            <a:spAutoFit/>
          </a:bodyPr>
          <a:lstStyle/>
          <a:p>
            <a:pPr>
              <a:spcBef>
                <a:spcPct val="50000"/>
              </a:spcBef>
            </a:pPr>
            <a:r>
              <a:rPr lang="en-US" altLang="ja-JP" sz="2400">
                <a:latin typeface="Times New Roman" pitchFamily="18" charset="0"/>
              </a:rPr>
              <a:t>mydoc1</a:t>
            </a:r>
          </a:p>
        </p:txBody>
      </p:sp>
      <p:sp>
        <p:nvSpPr>
          <p:cNvPr id="52258" name="Text Box 34"/>
          <p:cNvSpPr txBox="1">
            <a:spLocks noChangeArrowheads="1"/>
          </p:cNvSpPr>
          <p:nvPr/>
        </p:nvSpPr>
        <p:spPr bwMode="auto">
          <a:xfrm>
            <a:off x="2533650" y="6137275"/>
            <a:ext cx="169863" cy="457200"/>
          </a:xfrm>
          <a:prstGeom prst="rect">
            <a:avLst/>
          </a:prstGeom>
          <a:noFill/>
          <a:ln w="9525">
            <a:noFill/>
            <a:miter lim="800000"/>
            <a:headEnd/>
            <a:tailEnd/>
          </a:ln>
          <a:effectLst/>
        </p:spPr>
        <p:txBody>
          <a:bodyPr wrap="none">
            <a:spAutoFit/>
          </a:bodyPr>
          <a:lstStyle/>
          <a:p>
            <a:endParaRPr lang="ja-JP" altLang="ja-JP" sz="2400">
              <a:latin typeface="Times New Roman" pitchFamily="18" charset="0"/>
            </a:endParaRPr>
          </a:p>
        </p:txBody>
      </p:sp>
      <p:sp>
        <p:nvSpPr>
          <p:cNvPr id="52259" name="Text Box 35"/>
          <p:cNvSpPr txBox="1">
            <a:spLocks noChangeArrowheads="1"/>
          </p:cNvSpPr>
          <p:nvPr/>
        </p:nvSpPr>
        <p:spPr bwMode="auto">
          <a:xfrm>
            <a:off x="2678113" y="5876925"/>
            <a:ext cx="169862" cy="457200"/>
          </a:xfrm>
          <a:prstGeom prst="rect">
            <a:avLst/>
          </a:prstGeom>
          <a:noFill/>
          <a:ln w="9525">
            <a:noFill/>
            <a:miter lim="800000"/>
            <a:headEnd/>
            <a:tailEnd/>
          </a:ln>
          <a:effectLst/>
        </p:spPr>
        <p:txBody>
          <a:bodyPr wrap="none">
            <a:spAutoFit/>
          </a:bodyPr>
          <a:lstStyle/>
          <a:p>
            <a:endParaRPr lang="ja-JP" altLang="ja-JP" sz="2400">
              <a:latin typeface="Times New Roman" pitchFamily="18" charset="0"/>
            </a:endParaRPr>
          </a:p>
        </p:txBody>
      </p:sp>
      <p:sp>
        <p:nvSpPr>
          <p:cNvPr id="52260" name="Line 36"/>
          <p:cNvSpPr>
            <a:spLocks noChangeShapeType="1"/>
          </p:cNvSpPr>
          <p:nvPr/>
        </p:nvSpPr>
        <p:spPr bwMode="auto">
          <a:xfrm>
            <a:off x="3348038" y="5661025"/>
            <a:ext cx="215900" cy="217488"/>
          </a:xfrm>
          <a:prstGeom prst="line">
            <a:avLst/>
          </a:prstGeom>
          <a:noFill/>
          <a:ln w="9525">
            <a:solidFill>
              <a:schemeClr val="tx1"/>
            </a:solidFill>
            <a:round/>
            <a:headEnd/>
            <a:tailEnd type="triangle" w="med" len="med"/>
          </a:ln>
          <a:effectLst/>
        </p:spPr>
        <p:txBody>
          <a:bodyPr/>
          <a:lstStyle/>
          <a:p>
            <a:endParaRPr lang="ja-JP" altLang="en-US"/>
          </a:p>
        </p:txBody>
      </p:sp>
      <p:sp>
        <p:nvSpPr>
          <p:cNvPr id="52261" name="Text Box 37"/>
          <p:cNvSpPr txBox="1">
            <a:spLocks noChangeArrowheads="1"/>
          </p:cNvSpPr>
          <p:nvPr/>
        </p:nvSpPr>
        <p:spPr bwMode="auto">
          <a:xfrm>
            <a:off x="3348038" y="5876925"/>
            <a:ext cx="936625" cy="466725"/>
          </a:xfrm>
          <a:prstGeom prst="rect">
            <a:avLst/>
          </a:prstGeom>
          <a:noFill/>
          <a:ln w="9525">
            <a:solidFill>
              <a:schemeClr val="tx1"/>
            </a:solidFill>
            <a:miter lim="800000"/>
            <a:headEnd/>
            <a:tailEnd/>
          </a:ln>
          <a:effectLst/>
        </p:spPr>
        <p:txBody>
          <a:bodyPr>
            <a:spAutoFit/>
          </a:bodyPr>
          <a:lstStyle/>
          <a:p>
            <a:pPr>
              <a:spcBef>
                <a:spcPct val="50000"/>
              </a:spcBef>
            </a:pPr>
            <a:r>
              <a:rPr lang="en-US" altLang="ja-JP" sz="2400">
                <a:latin typeface="Times New Roman" pitchFamily="18" charset="0"/>
              </a:rPr>
              <a:t>cprog</a:t>
            </a:r>
          </a:p>
        </p:txBody>
      </p:sp>
      <p:sp>
        <p:nvSpPr>
          <p:cNvPr id="52262" name="Line 38"/>
          <p:cNvSpPr>
            <a:spLocks noChangeShapeType="1"/>
          </p:cNvSpPr>
          <p:nvPr/>
        </p:nvSpPr>
        <p:spPr bwMode="auto">
          <a:xfrm flipH="1">
            <a:off x="3421063" y="6308725"/>
            <a:ext cx="215900" cy="333375"/>
          </a:xfrm>
          <a:prstGeom prst="line">
            <a:avLst/>
          </a:prstGeom>
          <a:noFill/>
          <a:ln w="9525">
            <a:solidFill>
              <a:schemeClr val="tx1"/>
            </a:solidFill>
            <a:round/>
            <a:headEnd/>
            <a:tailEnd type="triangle" w="med" len="med"/>
          </a:ln>
          <a:effectLst/>
        </p:spPr>
        <p:txBody>
          <a:bodyPr/>
          <a:lstStyle/>
          <a:p>
            <a:endParaRPr lang="ja-JP" altLang="en-US"/>
          </a:p>
        </p:txBody>
      </p:sp>
      <p:sp>
        <p:nvSpPr>
          <p:cNvPr id="52263" name="Line 39"/>
          <p:cNvSpPr>
            <a:spLocks noChangeShapeType="1"/>
          </p:cNvSpPr>
          <p:nvPr/>
        </p:nvSpPr>
        <p:spPr bwMode="auto">
          <a:xfrm>
            <a:off x="3852863" y="6308725"/>
            <a:ext cx="0" cy="333375"/>
          </a:xfrm>
          <a:prstGeom prst="line">
            <a:avLst/>
          </a:prstGeom>
          <a:noFill/>
          <a:ln w="9525">
            <a:solidFill>
              <a:schemeClr val="tx1"/>
            </a:solidFill>
            <a:round/>
            <a:headEnd/>
            <a:tailEnd type="triangle" w="med" len="med"/>
          </a:ln>
          <a:effectLst/>
        </p:spPr>
        <p:txBody>
          <a:bodyPr/>
          <a:lstStyle/>
          <a:p>
            <a:endParaRPr lang="ja-JP" altLang="en-US"/>
          </a:p>
        </p:txBody>
      </p:sp>
      <p:sp>
        <p:nvSpPr>
          <p:cNvPr id="52264" name="Line 40"/>
          <p:cNvSpPr>
            <a:spLocks noChangeShapeType="1"/>
          </p:cNvSpPr>
          <p:nvPr/>
        </p:nvSpPr>
        <p:spPr bwMode="auto">
          <a:xfrm>
            <a:off x="4140200" y="5661025"/>
            <a:ext cx="576263" cy="144463"/>
          </a:xfrm>
          <a:prstGeom prst="line">
            <a:avLst/>
          </a:prstGeom>
          <a:noFill/>
          <a:ln w="9525">
            <a:solidFill>
              <a:schemeClr val="tx1"/>
            </a:solidFill>
            <a:round/>
            <a:headEnd/>
            <a:tailEnd type="triangle" w="med" len="med"/>
          </a:ln>
          <a:effectLst/>
        </p:spPr>
        <p:txBody>
          <a:bodyPr/>
          <a:lstStyle/>
          <a:p>
            <a:endParaRPr lang="ja-JP" altLang="en-US"/>
          </a:p>
        </p:txBody>
      </p:sp>
      <p:sp>
        <p:nvSpPr>
          <p:cNvPr id="52265" name="Text Box 41"/>
          <p:cNvSpPr txBox="1">
            <a:spLocks noChangeArrowheads="1"/>
          </p:cNvSpPr>
          <p:nvPr/>
        </p:nvSpPr>
        <p:spPr bwMode="auto">
          <a:xfrm>
            <a:off x="4500563" y="5876925"/>
            <a:ext cx="936625" cy="466725"/>
          </a:xfrm>
          <a:prstGeom prst="rect">
            <a:avLst/>
          </a:prstGeom>
          <a:noFill/>
          <a:ln w="9525">
            <a:solidFill>
              <a:schemeClr val="tx1"/>
            </a:solidFill>
            <a:miter lim="800000"/>
            <a:headEnd/>
            <a:tailEnd/>
          </a:ln>
          <a:effectLst/>
        </p:spPr>
        <p:txBody>
          <a:bodyPr>
            <a:spAutoFit/>
          </a:bodyPr>
          <a:lstStyle/>
          <a:p>
            <a:pPr>
              <a:spcBef>
                <a:spcPct val="50000"/>
              </a:spcBef>
            </a:pPr>
            <a:r>
              <a:rPr lang="en-US" altLang="ja-JP" sz="2400">
                <a:latin typeface="Times New Roman" pitchFamily="18" charset="0"/>
              </a:rPr>
              <a:t>mail</a:t>
            </a:r>
          </a:p>
        </p:txBody>
      </p:sp>
      <p:sp>
        <p:nvSpPr>
          <p:cNvPr id="52266" name="Line 42"/>
          <p:cNvSpPr>
            <a:spLocks noChangeShapeType="1"/>
          </p:cNvSpPr>
          <p:nvPr/>
        </p:nvSpPr>
        <p:spPr bwMode="auto">
          <a:xfrm flipH="1">
            <a:off x="3924300" y="2636838"/>
            <a:ext cx="287338" cy="431800"/>
          </a:xfrm>
          <a:prstGeom prst="line">
            <a:avLst/>
          </a:prstGeom>
          <a:noFill/>
          <a:ln w="9525">
            <a:solidFill>
              <a:schemeClr val="tx1"/>
            </a:solidFill>
            <a:round/>
            <a:headEnd/>
            <a:tailEnd type="triangle" w="med" len="med"/>
          </a:ln>
          <a:effectLst/>
        </p:spPr>
        <p:txBody>
          <a:bodyPr/>
          <a:lstStyle/>
          <a:p>
            <a:endParaRPr lang="ja-JP" altLang="en-US"/>
          </a:p>
        </p:txBody>
      </p:sp>
      <p:sp>
        <p:nvSpPr>
          <p:cNvPr id="52267" name="Line 43"/>
          <p:cNvSpPr>
            <a:spLocks noChangeShapeType="1"/>
          </p:cNvSpPr>
          <p:nvPr/>
        </p:nvSpPr>
        <p:spPr bwMode="auto">
          <a:xfrm>
            <a:off x="4572000" y="2636838"/>
            <a:ext cx="71438" cy="504825"/>
          </a:xfrm>
          <a:prstGeom prst="line">
            <a:avLst/>
          </a:prstGeom>
          <a:noFill/>
          <a:ln w="9525">
            <a:solidFill>
              <a:schemeClr val="tx1"/>
            </a:solidFill>
            <a:round/>
            <a:headEnd/>
            <a:tailEnd type="triangle" w="med" len="med"/>
          </a:ln>
          <a:effectLst/>
        </p:spPr>
        <p:txBody>
          <a:bodyPr/>
          <a:lstStyle/>
          <a:p>
            <a:endParaRPr lang="ja-JP" altLang="en-US"/>
          </a:p>
        </p:txBody>
      </p:sp>
      <p:sp>
        <p:nvSpPr>
          <p:cNvPr id="52268" name="Line 44"/>
          <p:cNvSpPr>
            <a:spLocks noChangeShapeType="1"/>
          </p:cNvSpPr>
          <p:nvPr/>
        </p:nvSpPr>
        <p:spPr bwMode="auto">
          <a:xfrm>
            <a:off x="4932363" y="2636838"/>
            <a:ext cx="144462" cy="360362"/>
          </a:xfrm>
          <a:prstGeom prst="line">
            <a:avLst/>
          </a:prstGeom>
          <a:noFill/>
          <a:ln w="9525">
            <a:solidFill>
              <a:schemeClr val="tx1"/>
            </a:solidFill>
            <a:round/>
            <a:headEnd/>
            <a:tailEnd type="triangle" w="med" len="med"/>
          </a:ln>
          <a:effectLst/>
        </p:spPr>
        <p:txBody>
          <a:bodyPr/>
          <a:lstStyle/>
          <a:p>
            <a:endParaRPr lang="ja-JP" altLang="en-US"/>
          </a:p>
        </p:txBody>
      </p:sp>
      <p:sp>
        <p:nvSpPr>
          <p:cNvPr id="52269" name="Line 45"/>
          <p:cNvSpPr>
            <a:spLocks noChangeShapeType="1"/>
          </p:cNvSpPr>
          <p:nvPr/>
        </p:nvSpPr>
        <p:spPr bwMode="auto">
          <a:xfrm>
            <a:off x="4705350" y="1341438"/>
            <a:ext cx="2387600" cy="431800"/>
          </a:xfrm>
          <a:prstGeom prst="line">
            <a:avLst/>
          </a:prstGeom>
          <a:noFill/>
          <a:ln w="9525">
            <a:solidFill>
              <a:schemeClr val="tx1"/>
            </a:solidFill>
            <a:round/>
            <a:headEnd/>
            <a:tailEnd type="triangle" w="med" len="med"/>
          </a:ln>
          <a:effectLst/>
        </p:spPr>
        <p:txBody>
          <a:bodyPr/>
          <a:lstStyle/>
          <a:p>
            <a:endParaRPr lang="ja-JP" altLang="en-US"/>
          </a:p>
        </p:txBody>
      </p:sp>
      <p:sp>
        <p:nvSpPr>
          <p:cNvPr id="52270" name="Oval 46"/>
          <p:cNvSpPr>
            <a:spLocks noChangeArrowheads="1"/>
          </p:cNvSpPr>
          <p:nvPr/>
        </p:nvSpPr>
        <p:spPr bwMode="auto">
          <a:xfrm>
            <a:off x="4284663" y="3141663"/>
            <a:ext cx="935037" cy="503237"/>
          </a:xfrm>
          <a:prstGeom prst="ellipse">
            <a:avLst/>
          </a:prstGeom>
          <a:solidFill>
            <a:srgbClr val="FFCCCC"/>
          </a:solidFill>
          <a:ln w="9525">
            <a:noFill/>
            <a:round/>
            <a:headEnd/>
            <a:tailEnd/>
          </a:ln>
          <a:effectLst/>
        </p:spPr>
        <p:txBody>
          <a:bodyPr wrap="none" anchor="ctr"/>
          <a:lstStyle/>
          <a:p>
            <a:endParaRPr lang="ja-JP" altLang="en-US"/>
          </a:p>
        </p:txBody>
      </p:sp>
      <p:sp>
        <p:nvSpPr>
          <p:cNvPr id="52271" name="Text Box 47"/>
          <p:cNvSpPr txBox="1">
            <a:spLocks noChangeArrowheads="1"/>
          </p:cNvSpPr>
          <p:nvPr/>
        </p:nvSpPr>
        <p:spPr bwMode="auto">
          <a:xfrm>
            <a:off x="4787900" y="4652963"/>
            <a:ext cx="3995738" cy="523220"/>
          </a:xfrm>
          <a:prstGeom prst="rect">
            <a:avLst/>
          </a:prstGeom>
          <a:noFill/>
          <a:ln w="9525">
            <a:noFill/>
            <a:miter lim="800000"/>
            <a:headEnd/>
            <a:tailEnd/>
          </a:ln>
          <a:effectLst/>
        </p:spPr>
        <p:txBody>
          <a:bodyPr>
            <a:spAutoFit/>
          </a:bodyPr>
          <a:lstStyle/>
          <a:p>
            <a:pPr>
              <a:spcBef>
                <a:spcPct val="50000"/>
              </a:spcBef>
            </a:pPr>
            <a:r>
              <a:rPr lang="en-US" altLang="ja-JP" sz="2800" dirty="0">
                <a:latin typeface="Times New Roman" pitchFamily="18" charset="0"/>
              </a:rPr>
              <a:t>/</a:t>
            </a:r>
            <a:r>
              <a:rPr lang="en-US" altLang="ja-JP" sz="2800" dirty="0" smtClean="0">
                <a:latin typeface="Times New Roman" pitchFamily="18" charset="0"/>
              </a:rPr>
              <a:t>home/class/a5b/a5b1176c</a:t>
            </a:r>
            <a:endParaRPr lang="en-US" altLang="ja-JP" sz="2800" dirty="0">
              <a:latin typeface="Times New Roman" pitchFamily="18" charset="0"/>
            </a:endParaRPr>
          </a:p>
        </p:txBody>
      </p:sp>
      <p:sp>
        <p:nvSpPr>
          <p:cNvPr id="52272" name="Text Box 48"/>
          <p:cNvSpPr txBox="1">
            <a:spLocks noChangeArrowheads="1"/>
          </p:cNvSpPr>
          <p:nvPr/>
        </p:nvSpPr>
        <p:spPr bwMode="auto">
          <a:xfrm>
            <a:off x="4065588" y="836613"/>
            <a:ext cx="649287" cy="588962"/>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US" altLang="ja-JP" sz="3200">
                <a:latin typeface="Times New Roman" pitchFamily="18"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71600" y="476250"/>
            <a:ext cx="7772400" cy="908050"/>
          </a:xfrm>
        </p:spPr>
        <p:txBody>
          <a:bodyPr/>
          <a:lstStyle/>
          <a:p>
            <a:r>
              <a:rPr lang="en-US" altLang="ja-JP"/>
              <a:t>WINDOWS</a:t>
            </a:r>
          </a:p>
        </p:txBody>
      </p:sp>
      <p:sp>
        <p:nvSpPr>
          <p:cNvPr id="53251" name="Rectangle 3"/>
          <p:cNvSpPr>
            <a:spLocks noGrp="1" noChangeArrowheads="1"/>
          </p:cNvSpPr>
          <p:nvPr>
            <p:ph idx="1"/>
          </p:nvPr>
        </p:nvSpPr>
        <p:spPr>
          <a:xfrm>
            <a:off x="684213" y="1700213"/>
            <a:ext cx="8208962" cy="4535487"/>
          </a:xfrm>
        </p:spPr>
        <p:txBody>
          <a:bodyPr/>
          <a:lstStyle/>
          <a:p>
            <a:pPr>
              <a:lnSpc>
                <a:spcPct val="80000"/>
              </a:lnSpc>
            </a:pPr>
            <a:r>
              <a:rPr lang="ja-JP" altLang="en-US" sz="2100" dirty="0"/>
              <a:t>ウインドーシステムが名前の由来</a:t>
            </a:r>
          </a:p>
          <a:p>
            <a:pPr>
              <a:lnSpc>
                <a:spcPct val="80000"/>
              </a:lnSpc>
            </a:pPr>
            <a:r>
              <a:rPr lang="en-US" altLang="ja-JP" sz="2100" dirty="0"/>
              <a:t>Bill Gates</a:t>
            </a:r>
            <a:r>
              <a:rPr lang="ja-JP" altLang="en-US" sz="2100" dirty="0"/>
              <a:t>：</a:t>
            </a:r>
            <a:r>
              <a:rPr lang="en-US" altLang="ja-JP" sz="2100" dirty="0"/>
              <a:t>DOS</a:t>
            </a:r>
            <a:r>
              <a:rPr lang="ja-JP" altLang="en-US" sz="2100" dirty="0"/>
              <a:t>（ディスクオペレーションズシステム）から</a:t>
            </a:r>
            <a:r>
              <a:rPr lang="en-US" altLang="ja-JP" sz="2100" dirty="0"/>
              <a:t>Windows</a:t>
            </a:r>
            <a:r>
              <a:rPr lang="ja-JP" altLang="en-US" sz="2100" dirty="0" err="1"/>
              <a:t>、</a:t>
            </a:r>
            <a:r>
              <a:rPr lang="ja-JP" altLang="en-US" sz="2100" dirty="0"/>
              <a:t>ソフトウエアビジネスの巨人　 </a:t>
            </a:r>
          </a:p>
          <a:p>
            <a:pPr>
              <a:lnSpc>
                <a:spcPct val="80000"/>
              </a:lnSpc>
            </a:pPr>
            <a:r>
              <a:rPr lang="ja-JP" altLang="en-US" sz="2100" dirty="0"/>
              <a:t>マウスクリックとアイコンによる操作</a:t>
            </a:r>
          </a:p>
          <a:p>
            <a:pPr lvl="1">
              <a:lnSpc>
                <a:spcPct val="80000"/>
              </a:lnSpc>
            </a:pPr>
            <a:r>
              <a:rPr lang="ja-JP" altLang="en-US" sz="2000" dirty="0"/>
              <a:t>　</a:t>
            </a:r>
            <a:r>
              <a:rPr lang="en-US" altLang="ja-JP" sz="2000" dirty="0"/>
              <a:t>MAC OS</a:t>
            </a:r>
            <a:r>
              <a:rPr lang="ja-JP" altLang="en-US" sz="2000" dirty="0"/>
              <a:t>も同様</a:t>
            </a:r>
          </a:p>
          <a:p>
            <a:pPr>
              <a:lnSpc>
                <a:spcPct val="80000"/>
              </a:lnSpc>
            </a:pPr>
            <a:r>
              <a:rPr lang="ja-JP" altLang="en-US" sz="2100" dirty="0"/>
              <a:t>一般個人ユーザ対象の操作性の容易さ</a:t>
            </a:r>
          </a:p>
          <a:p>
            <a:pPr lvl="1">
              <a:lnSpc>
                <a:spcPct val="80000"/>
              </a:lnSpc>
            </a:pPr>
            <a:r>
              <a:rPr lang="ja-JP" altLang="en-US" sz="2000" dirty="0"/>
              <a:t>　簡単なインストール</a:t>
            </a:r>
          </a:p>
          <a:p>
            <a:pPr lvl="1">
              <a:lnSpc>
                <a:spcPct val="80000"/>
              </a:lnSpc>
            </a:pPr>
            <a:r>
              <a:rPr lang="ja-JP" altLang="en-US" sz="2000" dirty="0"/>
              <a:t>　高機能のソフトウエア群（</a:t>
            </a:r>
            <a:r>
              <a:rPr lang="en-US" altLang="ja-JP" sz="2000" dirty="0"/>
              <a:t>Microsoft Office</a:t>
            </a:r>
            <a:r>
              <a:rPr lang="ja-JP" altLang="en-US" sz="2000" dirty="0"/>
              <a:t>など）</a:t>
            </a:r>
          </a:p>
          <a:p>
            <a:pPr>
              <a:lnSpc>
                <a:spcPct val="80000"/>
              </a:lnSpc>
            </a:pPr>
            <a:r>
              <a:rPr lang="ja-JP" altLang="en-US" sz="2100" dirty="0"/>
              <a:t>マイクロソフト社による責任を持った保守とバージョンアップ　（</a:t>
            </a:r>
            <a:r>
              <a:rPr lang="en-US" altLang="ja-JP" sz="2100" dirty="0"/>
              <a:t>WIN95→98→</a:t>
            </a:r>
            <a:r>
              <a:rPr lang="ja-JP" altLang="en-US" sz="2100" dirty="0"/>
              <a:t>・・</a:t>
            </a:r>
            <a:r>
              <a:rPr lang="ja-JP" altLang="en-US" sz="2100" dirty="0" smtClean="0"/>
              <a:t>→</a:t>
            </a:r>
            <a:r>
              <a:rPr lang="en-US" altLang="ja-JP" sz="2100" dirty="0" smtClean="0"/>
              <a:t> </a:t>
            </a:r>
            <a:r>
              <a:rPr lang="en-US" altLang="ja-JP" sz="2100" dirty="0" err="1" smtClean="0"/>
              <a:t>XP</a:t>
            </a:r>
            <a:r>
              <a:rPr lang="en-US" altLang="ja-JP" sz="2100" dirty="0" err="1"/>
              <a:t>→</a:t>
            </a:r>
            <a:r>
              <a:rPr lang="en-US" altLang="ja-JP" sz="2100" dirty="0" err="1" smtClean="0"/>
              <a:t>Vista</a:t>
            </a:r>
            <a:r>
              <a:rPr lang="ja-JP" altLang="en-US" sz="2100" dirty="0" smtClean="0"/>
              <a:t>→</a:t>
            </a:r>
            <a:r>
              <a:rPr lang="en-US" altLang="ja-JP" sz="2100" dirty="0" smtClean="0"/>
              <a:t>7</a:t>
            </a:r>
            <a:r>
              <a:rPr lang="ja-JP" altLang="en-US" sz="2100" dirty="0" smtClean="0"/>
              <a:t>→</a:t>
            </a:r>
            <a:r>
              <a:rPr lang="en-US" altLang="ja-JP" sz="2100" dirty="0" smtClean="0"/>
              <a:t>8</a:t>
            </a:r>
            <a:r>
              <a:rPr lang="ja-JP" altLang="en-US" sz="2100" dirty="0" smtClean="0"/>
              <a:t>ただし</a:t>
            </a:r>
            <a:r>
              <a:rPr lang="ja-JP" altLang="en-US" sz="2100" dirty="0"/>
              <a:t>有料</a:t>
            </a:r>
            <a:r>
              <a:rPr lang="en-US" altLang="ja-JP" sz="2100" dirty="0"/>
              <a:t>)</a:t>
            </a:r>
          </a:p>
          <a:p>
            <a:pPr>
              <a:lnSpc>
                <a:spcPct val="80000"/>
              </a:lnSpc>
            </a:pPr>
            <a:r>
              <a:rPr lang="ja-JP" altLang="en-US" sz="2100" dirty="0"/>
              <a:t>現在、圧倒的なシェアを持つ</a:t>
            </a:r>
          </a:p>
          <a:p>
            <a:pPr>
              <a:lnSpc>
                <a:spcPct val="80000"/>
              </a:lnSpc>
            </a:pPr>
            <a:r>
              <a:rPr lang="ja-JP" altLang="en-US" sz="2100" dirty="0"/>
              <a:t>欠点：セキュリティーの脆弱さ、有料ソフトウエア、ユーザによる保守の難しさ</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17</a:t>
            </a:fld>
            <a:endParaRPr lang="en-US" altLang="ja-JP"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403350" y="620713"/>
            <a:ext cx="7988300" cy="711200"/>
          </a:xfrm>
        </p:spPr>
        <p:txBody>
          <a:bodyPr/>
          <a:lstStyle/>
          <a:p>
            <a:r>
              <a:rPr lang="ja-JP" altLang="en-US" sz="3800"/>
              <a:t>ファイルの名前の付け方</a:t>
            </a:r>
          </a:p>
        </p:txBody>
      </p:sp>
      <p:sp>
        <p:nvSpPr>
          <p:cNvPr id="54275" name="Rectangle 3"/>
          <p:cNvSpPr>
            <a:spLocks noGrp="1" noChangeArrowheads="1"/>
          </p:cNvSpPr>
          <p:nvPr>
            <p:ph idx="1"/>
          </p:nvPr>
        </p:nvSpPr>
        <p:spPr>
          <a:xfrm>
            <a:off x="395288" y="1772369"/>
            <a:ext cx="8748712" cy="4752975"/>
          </a:xfrm>
        </p:spPr>
        <p:txBody>
          <a:bodyPr/>
          <a:lstStyle/>
          <a:p>
            <a:r>
              <a:rPr lang="ja-JP" altLang="en-US" sz="2200" dirty="0">
                <a:solidFill>
                  <a:srgbClr val="FF0000"/>
                </a:solidFill>
              </a:rPr>
              <a:t>ファイル名 </a:t>
            </a:r>
            <a:r>
              <a:rPr lang="ja-JP" altLang="en-US" sz="2200" dirty="0"/>
              <a:t>と </a:t>
            </a:r>
            <a:r>
              <a:rPr lang="ja-JP" altLang="en-US" sz="2200" dirty="0">
                <a:solidFill>
                  <a:srgbClr val="0033CC"/>
                </a:solidFill>
              </a:rPr>
              <a:t>ファイルタイプ</a:t>
            </a:r>
          </a:p>
          <a:p>
            <a:pPr lvl="1"/>
            <a:r>
              <a:rPr lang="ja-JP" altLang="en-US" sz="2000" dirty="0"/>
              <a:t> </a:t>
            </a:r>
            <a:r>
              <a:rPr lang="en-US" altLang="ja-JP" sz="3600" dirty="0">
                <a:solidFill>
                  <a:srgbClr val="FF0000"/>
                </a:solidFill>
              </a:rPr>
              <a:t>doc1</a:t>
            </a:r>
            <a:r>
              <a:rPr lang="en-US" altLang="ja-JP" sz="3600" dirty="0">
                <a:solidFill>
                  <a:srgbClr val="009900"/>
                </a:solidFill>
              </a:rPr>
              <a:t>.</a:t>
            </a:r>
            <a:r>
              <a:rPr lang="en-US" altLang="ja-JP" sz="3600" dirty="0">
                <a:solidFill>
                  <a:srgbClr val="0033CC"/>
                </a:solidFill>
              </a:rPr>
              <a:t>txt</a:t>
            </a:r>
            <a:r>
              <a:rPr lang="en-US" altLang="ja-JP" sz="3600" dirty="0"/>
              <a:t> </a:t>
            </a:r>
          </a:p>
          <a:p>
            <a:r>
              <a:rPr lang="ja-JP" altLang="en-US" sz="2200" dirty="0"/>
              <a:t>ファイルタイプ＝ファイルの種類を指す</a:t>
            </a:r>
          </a:p>
          <a:p>
            <a:r>
              <a:rPr lang="ja-JP" altLang="en-US" sz="2200" dirty="0"/>
              <a:t>アプリケーションやコマンドで扱うために、特定のファイルタイプを要求されるものもある</a:t>
            </a:r>
          </a:p>
          <a:p>
            <a:pPr lvl="1"/>
            <a:r>
              <a:rPr lang="en-US" altLang="ja-JP" sz="2000" dirty="0"/>
              <a:t>myfile.txt </a:t>
            </a:r>
            <a:r>
              <a:rPr lang="ja-JP" altLang="en-US" sz="2000" dirty="0"/>
              <a:t>　（テキストファイル）</a:t>
            </a:r>
          </a:p>
          <a:p>
            <a:pPr lvl="1"/>
            <a:r>
              <a:rPr lang="en-US" altLang="ja-JP" sz="2000" dirty="0" smtClean="0"/>
              <a:t>myfile.doc   </a:t>
            </a:r>
            <a:r>
              <a:rPr lang="ja-JP" altLang="en-US" sz="2000" dirty="0"/>
              <a:t>（</a:t>
            </a:r>
            <a:r>
              <a:rPr lang="en-US" altLang="ja-JP" sz="2000" dirty="0"/>
              <a:t>MS Word</a:t>
            </a:r>
            <a:r>
              <a:rPr lang="ja-JP" altLang="en-US" sz="2000" dirty="0"/>
              <a:t>文書</a:t>
            </a:r>
            <a:r>
              <a:rPr lang="ja-JP" altLang="en-US" sz="2000" dirty="0" smtClean="0"/>
              <a:t>ファイル、</a:t>
            </a:r>
            <a:r>
              <a:rPr lang="en-US" altLang="ja-JP" sz="2000" dirty="0" smtClean="0"/>
              <a:t> Word</a:t>
            </a:r>
            <a:r>
              <a:rPr lang="ja-JP" altLang="en-US" sz="2000" dirty="0" smtClean="0"/>
              <a:t>　</a:t>
            </a:r>
            <a:r>
              <a:rPr lang="en-US" altLang="ja-JP" sz="2000" dirty="0" smtClean="0"/>
              <a:t>97</a:t>
            </a:r>
            <a:r>
              <a:rPr lang="ja-JP" altLang="en-US" sz="2000" dirty="0" smtClean="0"/>
              <a:t>－</a:t>
            </a:r>
            <a:r>
              <a:rPr lang="en-US" altLang="ja-JP" sz="2000" dirty="0" smtClean="0"/>
              <a:t>2003</a:t>
            </a:r>
            <a:r>
              <a:rPr lang="ja-JP" altLang="en-US" sz="2000" dirty="0" smtClean="0"/>
              <a:t>）</a:t>
            </a:r>
            <a:endParaRPr lang="ja-JP" altLang="en-US" sz="2000" dirty="0"/>
          </a:p>
          <a:p>
            <a:pPr lvl="1"/>
            <a:r>
              <a:rPr lang="en-US" altLang="ja-JP" sz="2000" dirty="0"/>
              <a:t>myfile.docx </a:t>
            </a:r>
            <a:r>
              <a:rPr lang="ja-JP" altLang="en-US" sz="2000" dirty="0" smtClean="0"/>
              <a:t>（</a:t>
            </a:r>
            <a:r>
              <a:rPr lang="en-US" altLang="ja-JP" sz="2000" dirty="0" smtClean="0"/>
              <a:t> MS Word</a:t>
            </a:r>
            <a:r>
              <a:rPr lang="ja-JP" altLang="en-US" sz="2000" dirty="0" smtClean="0"/>
              <a:t>文書ファイル、</a:t>
            </a:r>
            <a:r>
              <a:rPr lang="en-US" altLang="ja-JP" sz="2000" dirty="0" smtClean="0"/>
              <a:t> Word 2007</a:t>
            </a:r>
            <a:r>
              <a:rPr lang="ja-JP" altLang="en-US" sz="2000" dirty="0" smtClean="0"/>
              <a:t>以上）</a:t>
            </a:r>
            <a:endParaRPr lang="ja-JP" altLang="en-US" sz="2000" dirty="0"/>
          </a:p>
          <a:p>
            <a:pPr lvl="1"/>
            <a:r>
              <a:rPr lang="en-US" altLang="ja-JP" sz="2000" dirty="0" smtClean="0"/>
              <a:t>index.html </a:t>
            </a:r>
            <a:r>
              <a:rPr lang="ja-JP" altLang="en-US" sz="2000" dirty="0" smtClean="0"/>
              <a:t>（</a:t>
            </a:r>
            <a:r>
              <a:rPr lang="en-US" altLang="ja-JP" sz="2000" dirty="0"/>
              <a:t>WEB</a:t>
            </a:r>
            <a:r>
              <a:rPr lang="ja-JP" altLang="en-US" sz="2000" dirty="0"/>
              <a:t>ページ</a:t>
            </a:r>
            <a:r>
              <a:rPr lang="ja-JP" altLang="en-US" sz="2000" dirty="0" smtClean="0"/>
              <a:t>作成</a:t>
            </a:r>
            <a:r>
              <a:rPr lang="en-US" altLang="ja-JP" sz="2000" dirty="0" smtClean="0"/>
              <a:t>, index.htm</a:t>
            </a:r>
            <a:r>
              <a:rPr lang="ja-JP" altLang="en-US" sz="2000" dirty="0" smtClean="0"/>
              <a:t>）</a:t>
            </a:r>
            <a:endParaRPr lang="ja-JP" altLang="en-US" sz="2000" dirty="0"/>
          </a:p>
          <a:p>
            <a:pPr lvl="1"/>
            <a:r>
              <a:rPr lang="en-US" altLang="ja-JP" sz="2000" dirty="0"/>
              <a:t>myphoto.jpg</a:t>
            </a:r>
            <a:r>
              <a:rPr lang="ja-JP" altLang="en-US" sz="2000" dirty="0"/>
              <a:t>　（画像ファイル）</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18</a:t>
            </a:fld>
            <a:endParaRPr lang="en-US" altLang="ja-JP"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03350" y="476250"/>
            <a:ext cx="6265863" cy="836613"/>
          </a:xfrm>
        </p:spPr>
        <p:txBody>
          <a:bodyPr/>
          <a:lstStyle/>
          <a:p>
            <a:r>
              <a:rPr lang="ja-JP" altLang="en-US" sz="3800"/>
              <a:t>ファイル操作</a:t>
            </a:r>
          </a:p>
        </p:txBody>
      </p:sp>
      <p:sp>
        <p:nvSpPr>
          <p:cNvPr id="55299" name="Rectangle 3"/>
          <p:cNvSpPr>
            <a:spLocks noGrp="1" noChangeArrowheads="1"/>
          </p:cNvSpPr>
          <p:nvPr>
            <p:ph idx="1"/>
          </p:nvPr>
        </p:nvSpPr>
        <p:spPr>
          <a:xfrm>
            <a:off x="611188" y="1989138"/>
            <a:ext cx="8064500" cy="3609975"/>
          </a:xfrm>
        </p:spPr>
        <p:txBody>
          <a:bodyPr/>
          <a:lstStyle/>
          <a:p>
            <a:pPr>
              <a:lnSpc>
                <a:spcPct val="90000"/>
              </a:lnSpc>
            </a:pPr>
            <a:r>
              <a:rPr lang="ja-JP" altLang="en-US" dirty="0"/>
              <a:t>画面左上のアイコンからマイドキュメントを選ぶ</a:t>
            </a:r>
          </a:p>
          <a:p>
            <a:pPr>
              <a:lnSpc>
                <a:spcPct val="90000"/>
              </a:lnSpc>
            </a:pPr>
            <a:r>
              <a:rPr lang="ja-JP" altLang="en-US" dirty="0"/>
              <a:t>下記の名前のフォルダの作成を試す</a:t>
            </a:r>
          </a:p>
          <a:p>
            <a:pPr lvl="1">
              <a:lnSpc>
                <a:spcPct val="90000"/>
              </a:lnSpc>
            </a:pPr>
            <a:r>
              <a:rPr lang="ja-JP" altLang="en-US" dirty="0" smtClean="0"/>
              <a:t>演習</a:t>
            </a:r>
            <a:endParaRPr lang="ja-JP" altLang="en-US" dirty="0"/>
          </a:p>
          <a:p>
            <a:pPr lvl="1">
              <a:lnSpc>
                <a:spcPct val="90000"/>
              </a:lnSpc>
            </a:pPr>
            <a:r>
              <a:rPr lang="ja-JP" altLang="en-US" dirty="0"/>
              <a:t>レポート</a:t>
            </a:r>
          </a:p>
          <a:p>
            <a:pPr lvl="1">
              <a:lnSpc>
                <a:spcPct val="90000"/>
              </a:lnSpc>
            </a:pPr>
            <a:r>
              <a:rPr lang="ja-JP" altLang="en-US" dirty="0"/>
              <a:t>講義資料</a:t>
            </a:r>
          </a:p>
          <a:p>
            <a:pPr>
              <a:lnSpc>
                <a:spcPct val="90000"/>
              </a:lnSpc>
            </a:pPr>
            <a:r>
              <a:rPr lang="ja-JP" altLang="en-US" dirty="0"/>
              <a:t>フォルダ間のファイルの移動を試す</a:t>
            </a:r>
          </a:p>
          <a:p>
            <a:pPr>
              <a:lnSpc>
                <a:spcPct val="90000"/>
              </a:lnSpc>
            </a:pPr>
            <a:r>
              <a:rPr lang="ja-JP" altLang="en-US" dirty="0"/>
              <a:t>ファイルの作成、コピーを試す　　</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19</a:t>
            </a:fld>
            <a:endParaRPr lang="en-US" altLang="ja-JP"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12441" y="-50913"/>
            <a:ext cx="8229600" cy="990600"/>
          </a:xfrm>
        </p:spPr>
        <p:txBody>
          <a:bodyPr/>
          <a:lstStyle/>
          <a:p>
            <a:r>
              <a:rPr kumimoji="1" lang="ja-JP" altLang="en-US" dirty="0" smtClean="0"/>
              <a:t>　　情報活用の力は世界を動かす</a:t>
            </a:r>
            <a:endParaRPr kumimoji="1" lang="ja-JP" altLang="en-US" dirty="0"/>
          </a:p>
        </p:txBody>
      </p:sp>
      <p:sp>
        <p:nvSpPr>
          <p:cNvPr id="5" name="コンテンツ プレースホルダー 4"/>
          <p:cNvSpPr>
            <a:spLocks noGrp="1"/>
          </p:cNvSpPr>
          <p:nvPr>
            <p:ph idx="1"/>
          </p:nvPr>
        </p:nvSpPr>
        <p:spPr>
          <a:xfrm>
            <a:off x="179512" y="1268760"/>
            <a:ext cx="8229600" cy="4937760"/>
          </a:xfrm>
        </p:spPr>
        <p:txBody>
          <a:bodyPr>
            <a:normAutofit/>
          </a:bodyPr>
          <a:lstStyle/>
          <a:p>
            <a:r>
              <a:rPr lang="ja-JP" altLang="en-US" dirty="0"/>
              <a:t>　</a:t>
            </a:r>
            <a:r>
              <a:rPr lang="ja-JP" altLang="en-US" dirty="0" smtClean="0"/>
              <a:t>桶狭間の戦い</a:t>
            </a:r>
            <a:endParaRPr lang="en-US" altLang="ja-JP" dirty="0" smtClean="0"/>
          </a:p>
          <a:p>
            <a:pPr lvl="1"/>
            <a:r>
              <a:rPr lang="ja-JP" altLang="en-US" dirty="0" smtClean="0"/>
              <a:t>２千　</a:t>
            </a:r>
            <a:r>
              <a:rPr lang="en-US" altLang="ja-JP" dirty="0" err="1" smtClean="0"/>
              <a:t>vs</a:t>
            </a:r>
            <a:r>
              <a:rPr lang="en-US" altLang="ja-JP" dirty="0" smtClean="0"/>
              <a:t> </a:t>
            </a:r>
            <a:r>
              <a:rPr lang="ja-JP" altLang="en-US" dirty="0" smtClean="0"/>
              <a:t>　２万５千</a:t>
            </a:r>
            <a:endParaRPr lang="en-US" altLang="ja-JP" dirty="0" smtClean="0"/>
          </a:p>
          <a:p>
            <a:pPr lvl="2"/>
            <a:r>
              <a:rPr lang="ja-JP" altLang="en-US" dirty="0"/>
              <a:t>簗田 </a:t>
            </a:r>
            <a:r>
              <a:rPr lang="ja-JP" altLang="en-US" dirty="0" smtClean="0"/>
              <a:t>政綱： 今川軍の位置を探索</a:t>
            </a:r>
            <a:endParaRPr lang="en-US" altLang="ja-JP" dirty="0" smtClean="0"/>
          </a:p>
          <a:p>
            <a:pPr lvl="2"/>
            <a:r>
              <a:rPr kumimoji="1" lang="ja-JP" altLang="en-US" dirty="0"/>
              <a:t>情報</a:t>
            </a:r>
            <a:r>
              <a:rPr kumimoji="1" lang="ja-JP" altLang="en-US" dirty="0" smtClean="0"/>
              <a:t>を</a:t>
            </a:r>
            <a:r>
              <a:rPr kumimoji="1" lang="ja-JP" altLang="en-US" dirty="0"/>
              <a:t>最大</a:t>
            </a:r>
            <a:r>
              <a:rPr kumimoji="1" lang="ja-JP" altLang="en-US" dirty="0" smtClean="0"/>
              <a:t>に</a:t>
            </a:r>
            <a:r>
              <a:rPr kumimoji="1" lang="ja-JP" altLang="en-US" dirty="0"/>
              <a:t>活用</a:t>
            </a:r>
            <a:r>
              <a:rPr kumimoji="1" lang="ja-JP" altLang="en-US" dirty="0" smtClean="0"/>
              <a:t>した織田信長の決断</a:t>
            </a:r>
            <a:endParaRPr lang="en-US" altLang="ja-JP" dirty="0" smtClean="0"/>
          </a:p>
          <a:p>
            <a:r>
              <a:rPr lang="ja-JP" altLang="en-US" dirty="0" smtClean="0"/>
              <a:t>　独英の暗号戦争（第二次世界大戦）</a:t>
            </a:r>
            <a:r>
              <a:rPr kumimoji="1" lang="ja-JP" altLang="en-US" dirty="0"/>
              <a:t>　</a:t>
            </a:r>
            <a:endParaRPr kumimoji="1" lang="en-US" altLang="ja-JP" dirty="0" smtClean="0"/>
          </a:p>
          <a:p>
            <a:pPr lvl="1"/>
            <a:r>
              <a:rPr kumimoji="1" lang="ja-JP" altLang="en-US" dirty="0" smtClean="0"/>
              <a:t>エニグマ暗号の解読</a:t>
            </a:r>
            <a:endParaRPr lang="en-US" altLang="ja-JP" dirty="0" smtClean="0"/>
          </a:p>
          <a:p>
            <a:pPr lvl="1"/>
            <a:r>
              <a:rPr kumimoji="1" lang="ja-JP" altLang="en-US" dirty="0" smtClean="0"/>
              <a:t>イギリスは</a:t>
            </a:r>
            <a:r>
              <a:rPr lang="en-US" altLang="ja-JP" dirty="0"/>
              <a:t>Bletchley </a:t>
            </a:r>
            <a:r>
              <a:rPr lang="en-US" altLang="ja-JP" dirty="0" smtClean="0"/>
              <a:t>Park</a:t>
            </a:r>
            <a:r>
              <a:rPr lang="ja-JP" altLang="en-US" dirty="0" smtClean="0"/>
              <a:t>に</a:t>
            </a:r>
            <a:r>
              <a:rPr kumimoji="1" lang="ja-JP" altLang="en-US" dirty="0" smtClean="0"/>
              <a:t>数学者を集結</a:t>
            </a:r>
            <a:endParaRPr kumimoji="1" lang="en-US" altLang="ja-JP" dirty="0" smtClean="0"/>
          </a:p>
          <a:p>
            <a:pPr lvl="2"/>
            <a:r>
              <a:rPr lang="en-US" altLang="ja-JP" dirty="0" smtClean="0"/>
              <a:t>Alan Turing:  </a:t>
            </a:r>
            <a:r>
              <a:rPr lang="ja-JP" altLang="en-US" dirty="0" smtClean="0"/>
              <a:t>コンピュータの原理の創始者</a:t>
            </a:r>
            <a:endParaRPr lang="en-US" altLang="ja-JP" dirty="0" smtClean="0"/>
          </a:p>
          <a:p>
            <a:pPr lvl="3"/>
            <a:r>
              <a:rPr kumimoji="1" lang="ja-JP" altLang="en-US" dirty="0" smtClean="0"/>
              <a:t>数学と機械（</a:t>
            </a:r>
            <a:r>
              <a:rPr kumimoji="1" lang="en-US" altLang="ja-JP" dirty="0" smtClean="0"/>
              <a:t>Bombe)</a:t>
            </a:r>
            <a:r>
              <a:rPr kumimoji="1" lang="ja-JP" altLang="en-US" dirty="0" smtClean="0"/>
              <a:t>を用いた解読</a:t>
            </a:r>
            <a:endParaRPr kumimoji="1" lang="en-US" altLang="ja-JP" dirty="0" smtClean="0"/>
          </a:p>
          <a:p>
            <a:pPr lvl="1"/>
            <a:r>
              <a:rPr lang="en-US" altLang="ja-JP" dirty="0" smtClean="0"/>
              <a:t>U</a:t>
            </a:r>
            <a:r>
              <a:rPr lang="ja-JP" altLang="en-US" dirty="0" smtClean="0"/>
              <a:t>ボートは暗号解読によりほとんどが壊滅</a:t>
            </a:r>
            <a:endParaRPr lang="en-US" altLang="ja-JP" dirty="0" smtClean="0"/>
          </a:p>
          <a:p>
            <a:r>
              <a:rPr kumimoji="1" lang="ja-JP" altLang="en-US" dirty="0" smtClean="0"/>
              <a:t>　</a:t>
            </a:r>
            <a:r>
              <a:rPr lang="ja-JP" altLang="en-US" dirty="0"/>
              <a:t>現在</a:t>
            </a:r>
            <a:r>
              <a:rPr lang="ja-JP" altLang="en-US" dirty="0" smtClean="0"/>
              <a:t>はもっと重大な状況にある</a:t>
            </a:r>
            <a:r>
              <a:rPr lang="ja-JP" altLang="en-US" dirty="0"/>
              <a:t>？</a:t>
            </a:r>
            <a:endParaRPr kumimoji="1" lang="en-US" altLang="ja-JP" dirty="0" smtClean="0"/>
          </a:p>
          <a:p>
            <a:pPr marL="868680" lvl="3" indent="0">
              <a:buNone/>
            </a:pPr>
            <a:endParaRPr kumimoji="1" lang="en-US" altLang="ja-JP" dirty="0" smtClean="0"/>
          </a:p>
        </p:txBody>
      </p:sp>
      <p:pic>
        <p:nvPicPr>
          <p:cNvPr id="8196" name="Picture 4" descr="ファイル:Bombe-rebui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548" y="1124744"/>
            <a:ext cx="3048463" cy="228634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1.google.com/images?q=tbn:ANd9GcTkA9ASoIkwe21x8uuR422Dq2Z4qLeryqnQGiXv8ms4FCGQ3eSK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573016"/>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236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ctrTitle"/>
          </p:nvPr>
        </p:nvSpPr>
        <p:spPr>
          <a:xfrm>
            <a:off x="2051720" y="1000125"/>
            <a:ext cx="6722391" cy="2428875"/>
          </a:xfrm>
        </p:spPr>
        <p:txBody>
          <a:bodyPr>
            <a:normAutofit fontScale="90000"/>
          </a:bodyPr>
          <a:lstStyle/>
          <a:p>
            <a:r>
              <a:rPr lang="en-US" altLang="ja-JP" dirty="0" smtClean="0"/>
              <a:t/>
            </a:r>
            <a:br>
              <a:rPr lang="en-US" altLang="ja-JP" dirty="0" smtClean="0"/>
            </a:br>
            <a:r>
              <a:rPr lang="en-US" altLang="ja-JP" dirty="0" smtClean="0"/>
              <a:t>Ⅱ.</a:t>
            </a:r>
            <a:r>
              <a:rPr lang="ja-JP" altLang="en-US" dirty="0" smtClean="0"/>
              <a:t>情報の表現と伝達</a:t>
            </a:r>
            <a:r>
              <a:rPr lang="en-US" altLang="ja-JP" dirty="0" smtClean="0"/>
              <a:t/>
            </a:r>
            <a:br>
              <a:rPr lang="en-US" altLang="ja-JP" dirty="0" smtClean="0"/>
            </a:br>
            <a:r>
              <a:rPr lang="en-US" altLang="ja-JP" dirty="0" smtClean="0"/>
              <a:t>	</a:t>
            </a:r>
            <a:r>
              <a:rPr lang="en-US" altLang="ja-JP" dirty="0"/>
              <a:t>1</a:t>
            </a:r>
            <a:r>
              <a:rPr lang="ja-JP" altLang="en-US" dirty="0" err="1" smtClean="0"/>
              <a:t>．</a:t>
            </a:r>
            <a:r>
              <a:rPr lang="ja-JP" altLang="en-US" dirty="0" smtClean="0"/>
              <a:t>インタ</a:t>
            </a:r>
            <a:r>
              <a:rPr lang="ja-JP" altLang="en-US" dirty="0"/>
              <a:t>－</a:t>
            </a:r>
            <a:r>
              <a:rPr lang="ja-JP" altLang="en-US" dirty="0" smtClean="0"/>
              <a:t>ネット</a:t>
            </a:r>
            <a:endParaRPr lang="ja-JP" altLang="en-US" dirty="0" smtClean="0"/>
          </a:p>
        </p:txBody>
      </p:sp>
      <p:sp>
        <p:nvSpPr>
          <p:cNvPr id="4" name="スライド番号プレースホルダ 3"/>
          <p:cNvSpPr>
            <a:spLocks noGrp="1"/>
          </p:cNvSpPr>
          <p:nvPr>
            <p:ph type="sldNum" sz="quarter" idx="12"/>
          </p:nvPr>
        </p:nvSpPr>
        <p:spPr>
          <a:xfrm>
            <a:off x="0" y="6400800"/>
            <a:ext cx="1219200" cy="457200"/>
          </a:xfrm>
        </p:spPr>
        <p:txBody>
          <a:bodyPr/>
          <a:lstStyle/>
          <a:p>
            <a:fld id="{CA70EF04-4530-44CF-BCAB-D00EA4947279}" type="slidenum">
              <a:rPr lang="en-US" altLang="ja-JP" smtClean="0"/>
              <a:pPr/>
              <a:t>20</a:t>
            </a:fld>
            <a:endParaRPr lang="en-US" altLang="ja-JP"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71600" y="333375"/>
            <a:ext cx="7772400" cy="1143000"/>
          </a:xfrm>
        </p:spPr>
        <p:txBody>
          <a:bodyPr/>
          <a:lstStyle/>
          <a:p>
            <a:r>
              <a:rPr lang="ja-JP" altLang="en-US"/>
              <a:t>インターネット</a:t>
            </a:r>
          </a:p>
        </p:txBody>
      </p:sp>
      <p:sp>
        <p:nvSpPr>
          <p:cNvPr id="79875" name="Rectangle 3"/>
          <p:cNvSpPr>
            <a:spLocks noGrp="1" noChangeArrowheads="1"/>
          </p:cNvSpPr>
          <p:nvPr>
            <p:ph idx="1"/>
          </p:nvPr>
        </p:nvSpPr>
        <p:spPr>
          <a:xfrm>
            <a:off x="179388" y="1773238"/>
            <a:ext cx="8713787" cy="4535487"/>
          </a:xfrm>
        </p:spPr>
        <p:txBody>
          <a:bodyPr/>
          <a:lstStyle/>
          <a:p>
            <a:r>
              <a:rPr lang="ja-JP" altLang="en-US" sz="2200" dirty="0"/>
              <a:t>　インターネットの歴史</a:t>
            </a:r>
          </a:p>
          <a:p>
            <a:pPr lvl="1"/>
            <a:r>
              <a:rPr lang="ja-JP" altLang="en-US" sz="2000" dirty="0" smtClean="0"/>
              <a:t>１９７０年代</a:t>
            </a:r>
            <a:r>
              <a:rPr lang="ja-JP" altLang="en-US" sz="2000" dirty="0"/>
              <a:t>：　</a:t>
            </a:r>
            <a:r>
              <a:rPr lang="ja-JP" altLang="en-US" sz="2000" dirty="0">
                <a:solidFill>
                  <a:srgbClr val="FF0000"/>
                </a:solidFill>
              </a:rPr>
              <a:t>パケット通信</a:t>
            </a:r>
            <a:r>
              <a:rPr lang="ja-JP" altLang="en-US" sz="2000" dirty="0"/>
              <a:t>の仕組み</a:t>
            </a:r>
            <a:r>
              <a:rPr lang="en-US" altLang="ja-JP" sz="2000" dirty="0"/>
              <a:t>TCP/IP</a:t>
            </a:r>
            <a:r>
              <a:rPr lang="ja-JP" altLang="en-US" sz="2000" dirty="0"/>
              <a:t>の開発　</a:t>
            </a:r>
            <a:r>
              <a:rPr lang="en-US" altLang="ja-JP" sz="2000" dirty="0"/>
              <a:t>(Transmission Control Protocol / Internet Protocol</a:t>
            </a:r>
            <a:r>
              <a:rPr lang="ja-JP" altLang="en-US" sz="2000" dirty="0"/>
              <a:t>）</a:t>
            </a:r>
          </a:p>
          <a:p>
            <a:pPr lvl="1"/>
            <a:r>
              <a:rPr lang="ja-JP" altLang="en-US" sz="2000" dirty="0" smtClean="0"/>
              <a:t>１９８０年代</a:t>
            </a:r>
            <a:r>
              <a:rPr lang="ja-JP" altLang="en-US" sz="2000" dirty="0"/>
              <a:t>：　</a:t>
            </a:r>
            <a:r>
              <a:rPr lang="en-US" altLang="ja-JP" sz="2000" dirty="0"/>
              <a:t>ARPANET</a:t>
            </a:r>
            <a:r>
              <a:rPr lang="ja-JP" altLang="en-US" sz="2000" dirty="0"/>
              <a:t>（国防省＋</a:t>
            </a:r>
            <a:r>
              <a:rPr lang="en-US" altLang="ja-JP" sz="2000" dirty="0"/>
              <a:t>UC Berkley</a:t>
            </a:r>
            <a:r>
              <a:rPr lang="ja-JP" altLang="en-US" sz="2000" dirty="0"/>
              <a:t>）</a:t>
            </a:r>
          </a:p>
          <a:p>
            <a:pPr lvl="2"/>
            <a:r>
              <a:rPr lang="ja-JP" altLang="en-US" sz="1800" dirty="0"/>
              <a:t>　学術、軍事、航空、宇宙開発など</a:t>
            </a:r>
          </a:p>
          <a:p>
            <a:pPr lvl="2"/>
            <a:r>
              <a:rPr lang="ja-JP" altLang="en-US" sz="1800" dirty="0"/>
              <a:t>　</a:t>
            </a:r>
            <a:r>
              <a:rPr lang="en-US" altLang="ja-JP" sz="1800" dirty="0"/>
              <a:t>IBM</a:t>
            </a:r>
            <a:r>
              <a:rPr lang="ja-JP" altLang="en-US" sz="1800" dirty="0"/>
              <a:t>の</a:t>
            </a:r>
            <a:r>
              <a:rPr lang="en-US" altLang="ja-JP" sz="1800" dirty="0"/>
              <a:t>VNET</a:t>
            </a:r>
            <a:r>
              <a:rPr lang="ja-JP" altLang="en-US" sz="1800" dirty="0"/>
              <a:t>：　社内ネットワーク</a:t>
            </a:r>
          </a:p>
          <a:p>
            <a:pPr lvl="1"/>
            <a:r>
              <a:rPr lang="ja-JP" altLang="en-US" sz="2000" dirty="0" smtClean="0"/>
              <a:t>１９９０年代</a:t>
            </a:r>
            <a:r>
              <a:rPr lang="ja-JP" altLang="en-US" sz="2000" dirty="0"/>
              <a:t>： メールを主体にした</a:t>
            </a:r>
            <a:r>
              <a:rPr lang="en-US" altLang="ja-JP" sz="2000" dirty="0"/>
              <a:t>Internet</a:t>
            </a:r>
            <a:r>
              <a:rPr lang="ja-JP" altLang="en-US" sz="2000" dirty="0"/>
              <a:t>の実用化</a:t>
            </a:r>
          </a:p>
          <a:p>
            <a:pPr lvl="2"/>
            <a:r>
              <a:rPr lang="ja-JP" altLang="en-US" sz="1800" dirty="0"/>
              <a:t>　郵便や電話を超える通信手段</a:t>
            </a:r>
          </a:p>
          <a:p>
            <a:pPr lvl="2"/>
            <a:r>
              <a:rPr lang="ja-JP" altLang="en-US" sz="1800" dirty="0"/>
              <a:t>　聴覚障害者のために、電話の代わりに。（</a:t>
            </a:r>
            <a:r>
              <a:rPr lang="en-US" altLang="ja-JP" sz="1800" dirty="0"/>
              <a:t>MCI</a:t>
            </a:r>
            <a:r>
              <a:rPr lang="ja-JP" altLang="en-US" sz="1800" dirty="0"/>
              <a:t>社</a:t>
            </a:r>
            <a:r>
              <a:rPr lang="en-US" altLang="ja-JP" sz="1800" dirty="0"/>
              <a:t>Vinton</a:t>
            </a:r>
            <a:r>
              <a:rPr lang="ja-JP" altLang="en-US" sz="1800" dirty="0"/>
              <a:t>　</a:t>
            </a:r>
            <a:r>
              <a:rPr lang="en-US" altLang="ja-JP" sz="1800" dirty="0"/>
              <a:t>Cerf</a:t>
            </a:r>
            <a:r>
              <a:rPr lang="ja-JP" altLang="en-US" sz="1800" dirty="0"/>
              <a:t>）</a:t>
            </a:r>
          </a:p>
          <a:p>
            <a:pPr lvl="1"/>
            <a:r>
              <a:rPr lang="ja-JP" altLang="en-US" sz="2000" dirty="0" smtClean="0"/>
              <a:t>１９９０年代</a:t>
            </a:r>
            <a:r>
              <a:rPr lang="ja-JP" altLang="en-US" sz="2000" dirty="0"/>
              <a:t>後半：　</a:t>
            </a:r>
            <a:r>
              <a:rPr lang="en-US" altLang="ja-JP" sz="2000" dirty="0"/>
              <a:t>WWW</a:t>
            </a:r>
            <a:r>
              <a:rPr lang="ja-JP" altLang="en-US" sz="2000" dirty="0"/>
              <a:t>　</a:t>
            </a:r>
            <a:r>
              <a:rPr lang="en-US" altLang="ja-JP" sz="2000" dirty="0"/>
              <a:t>(Web</a:t>
            </a:r>
            <a:r>
              <a:rPr lang="ja-JP" altLang="en-US" sz="2000" dirty="0"/>
              <a:t>ページを用いた</a:t>
            </a:r>
            <a:r>
              <a:rPr lang="en-US" altLang="ja-JP" sz="2000" dirty="0"/>
              <a:t>one-to-many </a:t>
            </a:r>
            <a:r>
              <a:rPr lang="ja-JP" altLang="en-US" sz="2000" dirty="0"/>
              <a:t>のマルティメディア情報提供）</a:t>
            </a:r>
          </a:p>
          <a:p>
            <a:pPr lvl="2"/>
            <a:r>
              <a:rPr lang="ja-JP" altLang="en-US" sz="1800" dirty="0"/>
              <a:t>　</a:t>
            </a:r>
            <a:r>
              <a:rPr lang="en-US" altLang="ja-JP" sz="1800" dirty="0"/>
              <a:t>TV</a:t>
            </a:r>
            <a:r>
              <a:rPr lang="ja-JP" altLang="en-US" sz="1800" dirty="0"/>
              <a:t>を超える情報媒体への進化</a:t>
            </a:r>
          </a:p>
          <a:p>
            <a:pPr lvl="1"/>
            <a:r>
              <a:rPr lang="ja-JP" altLang="en-US" sz="2000" dirty="0" smtClean="0"/>
              <a:t>２０００年代</a:t>
            </a:r>
            <a:r>
              <a:rPr lang="ja-JP" altLang="en-US" sz="2000" dirty="0"/>
              <a:t>：　携帯電話端末による</a:t>
            </a:r>
            <a:r>
              <a:rPr lang="ja-JP" altLang="en-US" sz="2000" dirty="0" smtClean="0"/>
              <a:t>モバイル化、</a:t>
            </a:r>
            <a:endParaRPr lang="en-US" altLang="ja-JP" sz="2000" dirty="0" smtClean="0"/>
          </a:p>
          <a:p>
            <a:pPr lvl="2"/>
            <a:r>
              <a:rPr lang="ja-JP" altLang="en-US" sz="1600" dirty="0" smtClean="0"/>
              <a:t>現在はスマートフォン等モバイル端末　</a:t>
            </a:r>
            <a:r>
              <a:rPr lang="en-US" altLang="ja-JP" sz="1600" dirty="0" smtClean="0"/>
              <a:t>:</a:t>
            </a:r>
            <a:r>
              <a:rPr lang="ja-JP" altLang="en-US" sz="1600" dirty="0" smtClean="0"/>
              <a:t>　</a:t>
            </a:r>
            <a:r>
              <a:rPr lang="en-US" altLang="ja-JP" sz="1600" dirty="0" err="1" smtClean="0"/>
              <a:t>iPhone</a:t>
            </a:r>
            <a:r>
              <a:rPr lang="ja-JP" altLang="en-US" sz="1600" dirty="0" err="1" smtClean="0"/>
              <a:t>、</a:t>
            </a:r>
            <a:r>
              <a:rPr lang="en-US" altLang="ja-JP" sz="1600" dirty="0" err="1" smtClean="0"/>
              <a:t>iPad</a:t>
            </a:r>
            <a:r>
              <a:rPr lang="en-US" altLang="ja-JP" sz="1600" dirty="0" smtClean="0"/>
              <a:t> </a:t>
            </a:r>
            <a:r>
              <a:rPr lang="ja-JP" altLang="en-US" sz="1600" dirty="0" smtClean="0"/>
              <a:t>など</a:t>
            </a:r>
            <a:endParaRPr lang="en-US" altLang="ja-JP" sz="1600" dirty="0" smtClean="0"/>
          </a:p>
          <a:p>
            <a:pPr lvl="1">
              <a:buNone/>
            </a:pPr>
            <a:endParaRPr lang="ja-JP" altLang="en-US" sz="2000" dirty="0"/>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21</a:t>
            </a:fld>
            <a:endParaRPr lang="en-US" altLang="ja-JP"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331913" y="333375"/>
            <a:ext cx="6443662" cy="1143000"/>
          </a:xfrm>
        </p:spPr>
        <p:txBody>
          <a:bodyPr/>
          <a:lstStyle/>
          <a:p>
            <a:r>
              <a:rPr lang="ja-JP" altLang="en-US"/>
              <a:t>ＷＷＷ（</a:t>
            </a:r>
            <a:r>
              <a:rPr lang="en-US" altLang="ja-JP"/>
              <a:t>World Wide Web</a:t>
            </a:r>
            <a:r>
              <a:rPr lang="ja-JP" altLang="en-US"/>
              <a:t>）</a:t>
            </a:r>
          </a:p>
        </p:txBody>
      </p:sp>
      <p:sp>
        <p:nvSpPr>
          <p:cNvPr id="80899" name="Rectangle 3"/>
          <p:cNvSpPr>
            <a:spLocks noGrp="1" noChangeArrowheads="1"/>
          </p:cNvSpPr>
          <p:nvPr>
            <p:ph idx="1"/>
          </p:nvPr>
        </p:nvSpPr>
        <p:spPr>
          <a:xfrm>
            <a:off x="323850" y="1917700"/>
            <a:ext cx="8569325" cy="2879725"/>
          </a:xfrm>
        </p:spPr>
        <p:txBody>
          <a:bodyPr/>
          <a:lstStyle/>
          <a:p>
            <a:pPr>
              <a:lnSpc>
                <a:spcPct val="90000"/>
              </a:lnSpc>
            </a:pPr>
            <a:r>
              <a:rPr lang="ja-JP" altLang="en-US" sz="2600"/>
              <a:t>みんなで作る情報のネットワーク生命体</a:t>
            </a:r>
          </a:p>
          <a:p>
            <a:pPr>
              <a:lnSpc>
                <a:spcPct val="90000"/>
              </a:lnSpc>
            </a:pPr>
            <a:r>
              <a:rPr lang="ja-JP" altLang="en-US" sz="2600"/>
              <a:t>マルティキャスト方式の情報提供</a:t>
            </a:r>
          </a:p>
          <a:p>
            <a:pPr lvl="2">
              <a:lnSpc>
                <a:spcPct val="90000"/>
              </a:lnSpc>
            </a:pPr>
            <a:r>
              <a:rPr lang="ja-JP" altLang="en-US"/>
              <a:t>情報をすべての人に公開する：　</a:t>
            </a:r>
            <a:r>
              <a:rPr lang="en-US" altLang="ja-JP"/>
              <a:t>one to many</a:t>
            </a:r>
          </a:p>
          <a:p>
            <a:pPr lvl="2">
              <a:lnSpc>
                <a:spcPct val="90000"/>
              </a:lnSpc>
            </a:pPr>
            <a:r>
              <a:rPr lang="ja-JP" altLang="en-US"/>
              <a:t>見たい情報をユーザが選ぶ</a:t>
            </a:r>
          </a:p>
          <a:p>
            <a:pPr>
              <a:lnSpc>
                <a:spcPct val="90000"/>
              </a:lnSpc>
            </a:pPr>
            <a:r>
              <a:rPr lang="ja-JP" altLang="en-US" sz="2600"/>
              <a:t>検索エンジンによるデータの探索</a:t>
            </a:r>
          </a:p>
          <a:p>
            <a:pPr>
              <a:lnSpc>
                <a:spcPct val="90000"/>
              </a:lnSpc>
            </a:pPr>
            <a:r>
              <a:rPr lang="ja-JP" altLang="en-US" sz="2600"/>
              <a:t>「ハイパーテキスト」による記述と「ブラウザ」による視覚化</a:t>
            </a:r>
          </a:p>
        </p:txBody>
      </p:sp>
      <p:sp>
        <p:nvSpPr>
          <p:cNvPr id="6" name="スライド番号プレースホルダ 5"/>
          <p:cNvSpPr>
            <a:spLocks noGrp="1"/>
          </p:cNvSpPr>
          <p:nvPr>
            <p:ph type="sldNum" sz="quarter" idx="12"/>
          </p:nvPr>
        </p:nvSpPr>
        <p:spPr>
          <a:xfrm>
            <a:off x="0" y="6400800"/>
            <a:ext cx="1295400" cy="457200"/>
          </a:xfrm>
        </p:spPr>
        <p:txBody>
          <a:bodyPr/>
          <a:lstStyle/>
          <a:p>
            <a:fld id="{6B0E5356-E009-450B-A2F0-BDE61DB59198}" type="slidenum">
              <a:rPr lang="en-US" altLang="ja-JP" smtClean="0"/>
              <a:pPr/>
              <a:t>22</a:t>
            </a:fld>
            <a:endParaRPr lang="en-US" altLang="ja-JP" dirty="0"/>
          </a:p>
        </p:txBody>
      </p:sp>
      <p:sp>
        <p:nvSpPr>
          <p:cNvPr id="80900" name="Text Box 4"/>
          <p:cNvSpPr txBox="1">
            <a:spLocks noChangeArrowheads="1"/>
          </p:cNvSpPr>
          <p:nvPr/>
        </p:nvSpPr>
        <p:spPr bwMode="auto">
          <a:xfrm>
            <a:off x="323850" y="4941888"/>
            <a:ext cx="8586788" cy="1217612"/>
          </a:xfrm>
          <a:prstGeom prst="rect">
            <a:avLst/>
          </a:prstGeom>
          <a:solidFill>
            <a:srgbClr val="FFFFCC"/>
          </a:solidFill>
          <a:ln w="57150">
            <a:solidFill>
              <a:srgbClr val="99FF99"/>
            </a:solidFill>
            <a:miter lim="800000"/>
            <a:headEnd/>
            <a:tailEnd/>
          </a:ln>
          <a:effectLst/>
        </p:spPr>
        <p:txBody>
          <a:bodyPr>
            <a:spAutoFit/>
          </a:bodyPr>
          <a:lstStyle/>
          <a:p>
            <a:pPr>
              <a:spcBef>
                <a:spcPct val="50000"/>
              </a:spcBef>
            </a:pPr>
            <a:r>
              <a:rPr lang="ja-JP" altLang="en-US" sz="2800" dirty="0">
                <a:latin typeface="Times New Roman" pitchFamily="18" charset="0"/>
              </a:rPr>
              <a:t>演習：　</a:t>
            </a:r>
            <a:r>
              <a:rPr lang="ja-JP" altLang="en-US" sz="2800" dirty="0">
                <a:solidFill>
                  <a:srgbClr val="FF0000"/>
                </a:solidFill>
                <a:latin typeface="Times New Roman" pitchFamily="18" charset="0"/>
              </a:rPr>
              <a:t>　</a:t>
            </a:r>
            <a:r>
              <a:rPr lang="en-US" altLang="ja-JP" sz="2800" dirty="0">
                <a:solidFill>
                  <a:srgbClr val="FF0000"/>
                </a:solidFill>
                <a:latin typeface="Times New Roman" pitchFamily="18" charset="0"/>
              </a:rPr>
              <a:t>http://</a:t>
            </a:r>
            <a:r>
              <a:rPr lang="en-US" altLang="ja-JP" sz="2800" dirty="0">
                <a:solidFill>
                  <a:srgbClr val="800000"/>
                </a:solidFill>
                <a:latin typeface="Times New Roman" pitchFamily="18" charset="0"/>
              </a:rPr>
              <a:t>www.google.co.jp</a:t>
            </a:r>
            <a:r>
              <a:rPr lang="ja-JP" altLang="en-US" sz="2800" dirty="0">
                <a:latin typeface="Times New Roman" pitchFamily="18" charset="0"/>
              </a:rPr>
              <a:t>　にアクセスし</a:t>
            </a:r>
          </a:p>
          <a:p>
            <a:pPr>
              <a:spcBef>
                <a:spcPct val="50000"/>
              </a:spcBef>
            </a:pPr>
            <a:r>
              <a:rPr lang="ja-JP" altLang="en-US" sz="2800" dirty="0">
                <a:latin typeface="Times New Roman" pitchFamily="18" charset="0"/>
              </a:rPr>
              <a:t>　　　　　　「コンピュータ博物館」を検索してみてください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ja-JP" altLang="en-US"/>
              <a:t>インターネットの仕組み①</a:t>
            </a:r>
          </a:p>
        </p:txBody>
      </p:sp>
      <p:sp>
        <p:nvSpPr>
          <p:cNvPr id="81923" name="Rectangle 3"/>
          <p:cNvSpPr>
            <a:spLocks noGrp="1" noChangeArrowheads="1"/>
          </p:cNvSpPr>
          <p:nvPr>
            <p:ph idx="1"/>
          </p:nvPr>
        </p:nvSpPr>
        <p:spPr>
          <a:xfrm>
            <a:off x="395288" y="1905000"/>
            <a:ext cx="8424862" cy="4114800"/>
          </a:xfrm>
        </p:spPr>
        <p:txBody>
          <a:bodyPr/>
          <a:lstStyle/>
          <a:p>
            <a:pPr>
              <a:lnSpc>
                <a:spcPct val="90000"/>
              </a:lnSpc>
            </a:pPr>
            <a:r>
              <a:rPr lang="ja-JP" altLang="en-US" sz="2600"/>
              <a:t>世界中のネットワークが接続されたネットワーク</a:t>
            </a:r>
          </a:p>
          <a:p>
            <a:pPr>
              <a:lnSpc>
                <a:spcPct val="90000"/>
              </a:lnSpc>
            </a:pPr>
            <a:r>
              <a:rPr lang="ja-JP" altLang="en-US" sz="2600"/>
              <a:t>家，会社，学校などのネットワークが、それぞれの契約しているプロバイダによって、インターネットに接続される</a:t>
            </a:r>
          </a:p>
          <a:p>
            <a:pPr>
              <a:lnSpc>
                <a:spcPct val="90000"/>
              </a:lnSpc>
            </a:pPr>
            <a:r>
              <a:rPr lang="ja-JP" altLang="en-US" sz="2600"/>
              <a:t>インターネットには、</a:t>
            </a:r>
          </a:p>
          <a:p>
            <a:pPr lvl="1">
              <a:lnSpc>
                <a:spcPct val="90000"/>
              </a:lnSpc>
            </a:pPr>
            <a:r>
              <a:rPr lang="ja-JP" altLang="en-US"/>
              <a:t>メールサーバーや</a:t>
            </a:r>
            <a:r>
              <a:rPr lang="en-US" altLang="ja-JP"/>
              <a:t>Web</a:t>
            </a:r>
            <a:r>
              <a:rPr lang="ja-JP" altLang="en-US"/>
              <a:t>サーバーのように、クライアントから送られる要求に対して、決められた動作を行うように設定されたサーバーがある</a:t>
            </a:r>
          </a:p>
          <a:p>
            <a:pPr>
              <a:lnSpc>
                <a:spcPct val="90000"/>
              </a:lnSpc>
            </a:pPr>
            <a:r>
              <a:rPr lang="ja-JP" altLang="en-US" sz="2600"/>
              <a:t>それらのサーバーが互いに連絡を取り合うことで</a:t>
            </a:r>
          </a:p>
          <a:p>
            <a:pPr lvl="1">
              <a:lnSpc>
                <a:spcPct val="90000"/>
              </a:lnSpc>
            </a:pPr>
            <a:r>
              <a:rPr lang="ja-JP" altLang="en-US"/>
              <a:t>電子メールを送信</a:t>
            </a:r>
          </a:p>
          <a:p>
            <a:pPr lvl="1">
              <a:lnSpc>
                <a:spcPct val="90000"/>
              </a:lnSpc>
            </a:pPr>
            <a:r>
              <a:rPr lang="en-US" altLang="ja-JP"/>
              <a:t>Web</a:t>
            </a:r>
            <a:r>
              <a:rPr lang="ja-JP" altLang="en-US"/>
              <a:t>ブラウザでホームページを見ることができる</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23</a:t>
            </a:fld>
            <a:endParaRPr lang="en-US" altLang="ja-JP"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Oval 2"/>
          <p:cNvSpPr>
            <a:spLocks noChangeArrowheads="1"/>
          </p:cNvSpPr>
          <p:nvPr/>
        </p:nvSpPr>
        <p:spPr bwMode="auto">
          <a:xfrm>
            <a:off x="5940425" y="2070572"/>
            <a:ext cx="3024188" cy="2736850"/>
          </a:xfrm>
          <a:prstGeom prst="ellipse">
            <a:avLst/>
          </a:prstGeom>
          <a:solidFill>
            <a:srgbClr val="FFFF99"/>
          </a:solidFill>
          <a:ln w="9525">
            <a:noFill/>
            <a:round/>
            <a:headEnd/>
            <a:tailEnd/>
          </a:ln>
          <a:effectLst/>
        </p:spPr>
        <p:txBody>
          <a:bodyPr wrap="none" anchor="ctr"/>
          <a:lstStyle/>
          <a:p>
            <a:endParaRPr lang="ja-JP" altLang="en-US"/>
          </a:p>
        </p:txBody>
      </p:sp>
      <p:sp>
        <p:nvSpPr>
          <p:cNvPr id="82947" name="Rectangle 3"/>
          <p:cNvSpPr>
            <a:spLocks noGrp="1" noChangeArrowheads="1"/>
          </p:cNvSpPr>
          <p:nvPr>
            <p:ph type="title"/>
          </p:nvPr>
        </p:nvSpPr>
        <p:spPr/>
        <p:txBody>
          <a:bodyPr/>
          <a:lstStyle/>
          <a:p>
            <a:r>
              <a:rPr lang="ja-JP" altLang="en-US" dirty="0"/>
              <a:t>インターネットの仕組み②</a:t>
            </a:r>
          </a:p>
        </p:txBody>
      </p:sp>
      <p:sp>
        <p:nvSpPr>
          <p:cNvPr id="38" name="スライド番号プレースホルダ 37"/>
          <p:cNvSpPr>
            <a:spLocks noGrp="1"/>
          </p:cNvSpPr>
          <p:nvPr>
            <p:ph type="sldNum" sz="quarter" idx="12"/>
          </p:nvPr>
        </p:nvSpPr>
        <p:spPr>
          <a:xfrm>
            <a:off x="0" y="6400800"/>
            <a:ext cx="1295400" cy="457200"/>
          </a:xfrm>
        </p:spPr>
        <p:txBody>
          <a:bodyPr/>
          <a:lstStyle/>
          <a:p>
            <a:fld id="{6B0E5356-E009-450B-A2F0-BDE61DB59198}" type="slidenum">
              <a:rPr lang="en-US" altLang="ja-JP" smtClean="0"/>
              <a:pPr/>
              <a:t>24</a:t>
            </a:fld>
            <a:endParaRPr lang="en-US" altLang="ja-JP"/>
          </a:p>
        </p:txBody>
      </p:sp>
      <p:pic>
        <p:nvPicPr>
          <p:cNvPr id="82950" name="Picture 6" descr="MCj02347780000[1]"/>
          <p:cNvPicPr>
            <a:picLocks noChangeAspect="1" noChangeArrowheads="1"/>
          </p:cNvPicPr>
          <p:nvPr/>
        </p:nvPicPr>
        <p:blipFill>
          <a:blip r:embed="rId3" cstate="print"/>
          <a:srcRect/>
          <a:stretch>
            <a:fillRect/>
          </a:stretch>
        </p:blipFill>
        <p:spPr bwMode="auto">
          <a:xfrm>
            <a:off x="6443663" y="3726334"/>
            <a:ext cx="719137" cy="593725"/>
          </a:xfrm>
          <a:prstGeom prst="rect">
            <a:avLst/>
          </a:prstGeom>
          <a:noFill/>
        </p:spPr>
      </p:pic>
      <p:pic>
        <p:nvPicPr>
          <p:cNvPr id="82951" name="Picture 7" descr="MCj00890140000[1]"/>
          <p:cNvPicPr>
            <a:picLocks noChangeAspect="1" noChangeArrowheads="1"/>
          </p:cNvPicPr>
          <p:nvPr/>
        </p:nvPicPr>
        <p:blipFill>
          <a:blip r:embed="rId4" cstate="print"/>
          <a:srcRect/>
          <a:stretch>
            <a:fillRect/>
          </a:stretch>
        </p:blipFill>
        <p:spPr bwMode="auto">
          <a:xfrm>
            <a:off x="6588125" y="1484784"/>
            <a:ext cx="1163638" cy="1233488"/>
          </a:xfrm>
          <a:prstGeom prst="rect">
            <a:avLst/>
          </a:prstGeom>
          <a:noFill/>
        </p:spPr>
      </p:pic>
      <p:pic>
        <p:nvPicPr>
          <p:cNvPr id="82952" name="Picture 8" descr="MCj03434470000[1]"/>
          <p:cNvPicPr>
            <a:picLocks noChangeAspect="1" noChangeArrowheads="1"/>
          </p:cNvPicPr>
          <p:nvPr/>
        </p:nvPicPr>
        <p:blipFill>
          <a:blip r:embed="rId5" cstate="print"/>
          <a:srcRect/>
          <a:stretch>
            <a:fillRect/>
          </a:stretch>
        </p:blipFill>
        <p:spPr bwMode="auto">
          <a:xfrm>
            <a:off x="1187450" y="2205038"/>
            <a:ext cx="1077913" cy="1079500"/>
          </a:xfrm>
          <a:prstGeom prst="rect">
            <a:avLst/>
          </a:prstGeom>
          <a:noFill/>
        </p:spPr>
      </p:pic>
      <p:sp>
        <p:nvSpPr>
          <p:cNvPr id="82953" name="Oval 9"/>
          <p:cNvSpPr>
            <a:spLocks noChangeArrowheads="1"/>
          </p:cNvSpPr>
          <p:nvPr/>
        </p:nvSpPr>
        <p:spPr bwMode="auto">
          <a:xfrm>
            <a:off x="2843213" y="1989138"/>
            <a:ext cx="2879725" cy="2089150"/>
          </a:xfrm>
          <a:prstGeom prst="ellipse">
            <a:avLst/>
          </a:prstGeom>
          <a:noFill/>
          <a:ln w="57150">
            <a:solidFill>
              <a:schemeClr val="tx1"/>
            </a:solidFill>
            <a:round/>
            <a:headEnd/>
            <a:tailEnd/>
          </a:ln>
          <a:effectLst/>
        </p:spPr>
        <p:txBody>
          <a:bodyPr wrap="none" anchor="ctr"/>
          <a:lstStyle/>
          <a:p>
            <a:endParaRPr lang="ja-JP" altLang="en-US"/>
          </a:p>
        </p:txBody>
      </p:sp>
      <p:sp>
        <p:nvSpPr>
          <p:cNvPr id="82954" name="Oval 10"/>
          <p:cNvSpPr>
            <a:spLocks noChangeArrowheads="1"/>
          </p:cNvSpPr>
          <p:nvPr/>
        </p:nvSpPr>
        <p:spPr bwMode="auto">
          <a:xfrm>
            <a:off x="3132138" y="3644900"/>
            <a:ext cx="215900" cy="215900"/>
          </a:xfrm>
          <a:prstGeom prst="ellipse">
            <a:avLst/>
          </a:prstGeom>
          <a:solidFill>
            <a:srgbClr val="FF9933"/>
          </a:solidFill>
          <a:ln w="9525">
            <a:solidFill>
              <a:schemeClr val="tx1"/>
            </a:solidFill>
            <a:round/>
            <a:headEnd/>
            <a:tailEnd/>
          </a:ln>
          <a:effectLst/>
        </p:spPr>
        <p:txBody>
          <a:bodyPr wrap="none" anchor="ctr"/>
          <a:lstStyle/>
          <a:p>
            <a:endParaRPr lang="ja-JP" altLang="en-US"/>
          </a:p>
        </p:txBody>
      </p:sp>
      <p:sp>
        <p:nvSpPr>
          <p:cNvPr id="82955" name="Oval 11"/>
          <p:cNvSpPr>
            <a:spLocks noChangeArrowheads="1"/>
          </p:cNvSpPr>
          <p:nvPr/>
        </p:nvSpPr>
        <p:spPr bwMode="auto">
          <a:xfrm>
            <a:off x="4211638" y="3933825"/>
            <a:ext cx="215900" cy="215900"/>
          </a:xfrm>
          <a:prstGeom prst="ellipse">
            <a:avLst/>
          </a:prstGeom>
          <a:solidFill>
            <a:srgbClr val="FF9933"/>
          </a:solidFill>
          <a:ln w="9525">
            <a:solidFill>
              <a:schemeClr val="tx1"/>
            </a:solidFill>
            <a:round/>
            <a:headEnd/>
            <a:tailEnd/>
          </a:ln>
          <a:effectLst/>
        </p:spPr>
        <p:txBody>
          <a:bodyPr wrap="none" anchor="ctr"/>
          <a:lstStyle/>
          <a:p>
            <a:endParaRPr lang="ja-JP" altLang="en-US"/>
          </a:p>
        </p:txBody>
      </p:sp>
      <p:sp>
        <p:nvSpPr>
          <p:cNvPr id="82956" name="Oval 12"/>
          <p:cNvSpPr>
            <a:spLocks noChangeArrowheads="1"/>
          </p:cNvSpPr>
          <p:nvPr/>
        </p:nvSpPr>
        <p:spPr bwMode="auto">
          <a:xfrm>
            <a:off x="5003800" y="3789363"/>
            <a:ext cx="215900" cy="215900"/>
          </a:xfrm>
          <a:prstGeom prst="ellipse">
            <a:avLst/>
          </a:prstGeom>
          <a:solidFill>
            <a:srgbClr val="FF9933"/>
          </a:solidFill>
          <a:ln w="9525">
            <a:solidFill>
              <a:schemeClr val="tx1"/>
            </a:solidFill>
            <a:round/>
            <a:headEnd/>
            <a:tailEnd/>
          </a:ln>
          <a:effectLst/>
        </p:spPr>
        <p:txBody>
          <a:bodyPr wrap="none" anchor="ctr"/>
          <a:lstStyle/>
          <a:p>
            <a:endParaRPr lang="ja-JP" altLang="en-US"/>
          </a:p>
        </p:txBody>
      </p:sp>
      <p:sp>
        <p:nvSpPr>
          <p:cNvPr id="82957" name="Oval 13"/>
          <p:cNvSpPr>
            <a:spLocks noChangeArrowheads="1"/>
          </p:cNvSpPr>
          <p:nvPr/>
        </p:nvSpPr>
        <p:spPr bwMode="auto">
          <a:xfrm>
            <a:off x="5508625" y="3284538"/>
            <a:ext cx="215900" cy="215900"/>
          </a:xfrm>
          <a:prstGeom prst="ellipse">
            <a:avLst/>
          </a:prstGeom>
          <a:solidFill>
            <a:srgbClr val="FF9933"/>
          </a:solidFill>
          <a:ln w="9525">
            <a:solidFill>
              <a:schemeClr val="tx1"/>
            </a:solidFill>
            <a:round/>
            <a:headEnd/>
            <a:tailEnd/>
          </a:ln>
          <a:effectLst/>
        </p:spPr>
        <p:txBody>
          <a:bodyPr wrap="none" anchor="ctr"/>
          <a:lstStyle/>
          <a:p>
            <a:endParaRPr lang="ja-JP" altLang="en-US"/>
          </a:p>
        </p:txBody>
      </p:sp>
      <p:sp>
        <p:nvSpPr>
          <p:cNvPr id="82958" name="Oval 14"/>
          <p:cNvSpPr>
            <a:spLocks noChangeArrowheads="1"/>
          </p:cNvSpPr>
          <p:nvPr/>
        </p:nvSpPr>
        <p:spPr bwMode="auto">
          <a:xfrm>
            <a:off x="5580063" y="2636838"/>
            <a:ext cx="215900" cy="215900"/>
          </a:xfrm>
          <a:prstGeom prst="ellipse">
            <a:avLst/>
          </a:prstGeom>
          <a:solidFill>
            <a:srgbClr val="FF9933"/>
          </a:solidFill>
          <a:ln w="9525">
            <a:solidFill>
              <a:schemeClr val="tx1"/>
            </a:solidFill>
            <a:round/>
            <a:headEnd/>
            <a:tailEnd/>
          </a:ln>
          <a:effectLst/>
        </p:spPr>
        <p:txBody>
          <a:bodyPr wrap="none" anchor="ctr"/>
          <a:lstStyle/>
          <a:p>
            <a:endParaRPr lang="ja-JP" altLang="en-US"/>
          </a:p>
        </p:txBody>
      </p:sp>
      <p:sp>
        <p:nvSpPr>
          <p:cNvPr id="82959" name="Oval 15"/>
          <p:cNvSpPr>
            <a:spLocks noChangeArrowheads="1"/>
          </p:cNvSpPr>
          <p:nvPr/>
        </p:nvSpPr>
        <p:spPr bwMode="auto">
          <a:xfrm>
            <a:off x="5148263" y="2133600"/>
            <a:ext cx="215900" cy="215900"/>
          </a:xfrm>
          <a:prstGeom prst="ellipse">
            <a:avLst/>
          </a:prstGeom>
          <a:solidFill>
            <a:srgbClr val="FF9933"/>
          </a:solidFill>
          <a:ln w="9525">
            <a:solidFill>
              <a:schemeClr val="tx1"/>
            </a:solidFill>
            <a:round/>
            <a:headEnd/>
            <a:tailEnd/>
          </a:ln>
          <a:effectLst/>
        </p:spPr>
        <p:txBody>
          <a:bodyPr wrap="none" anchor="ctr"/>
          <a:lstStyle/>
          <a:p>
            <a:endParaRPr lang="ja-JP" altLang="en-US"/>
          </a:p>
        </p:txBody>
      </p:sp>
      <p:sp>
        <p:nvSpPr>
          <p:cNvPr id="82960" name="Oval 16"/>
          <p:cNvSpPr>
            <a:spLocks noChangeArrowheads="1"/>
          </p:cNvSpPr>
          <p:nvPr/>
        </p:nvSpPr>
        <p:spPr bwMode="auto">
          <a:xfrm>
            <a:off x="4356100" y="1844675"/>
            <a:ext cx="215900" cy="215900"/>
          </a:xfrm>
          <a:prstGeom prst="ellipse">
            <a:avLst/>
          </a:prstGeom>
          <a:solidFill>
            <a:srgbClr val="FF9933"/>
          </a:solidFill>
          <a:ln w="9525">
            <a:solidFill>
              <a:schemeClr val="tx1"/>
            </a:solidFill>
            <a:round/>
            <a:headEnd/>
            <a:tailEnd/>
          </a:ln>
          <a:effectLst/>
        </p:spPr>
        <p:txBody>
          <a:bodyPr wrap="none" anchor="ctr"/>
          <a:lstStyle/>
          <a:p>
            <a:endParaRPr lang="ja-JP" altLang="en-US"/>
          </a:p>
        </p:txBody>
      </p:sp>
      <p:sp>
        <p:nvSpPr>
          <p:cNvPr id="82964" name="Cloud"/>
          <p:cNvSpPr>
            <a:spLocks noChangeAspect="1" noEditPoints="1" noChangeArrowheads="1"/>
          </p:cNvSpPr>
          <p:nvPr/>
        </p:nvSpPr>
        <p:spPr bwMode="auto">
          <a:xfrm>
            <a:off x="2993631" y="2265714"/>
            <a:ext cx="2333194" cy="145062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60000"/>
              <a:lumOff val="40000"/>
            </a:schemeClr>
          </a:solidFill>
          <a:ln w="12700">
            <a:solidFill>
              <a:schemeClr val="accent5">
                <a:lumMod val="10000"/>
              </a:schemeClr>
            </a:solidFill>
            <a:miter lim="800000"/>
            <a:headEnd/>
            <a:tailEnd/>
          </a:ln>
          <a:effectLst>
            <a:outerShdw dist="107763" dir="2700000" algn="ctr" rotWithShape="0">
              <a:srgbClr val="808080"/>
            </a:outerShdw>
          </a:effectLst>
        </p:spPr>
        <p:txBody>
          <a:bodyPr/>
          <a:lstStyle/>
          <a:p>
            <a:r>
              <a:rPr lang="en-US" altLang="ja-JP" sz="2800">
                <a:solidFill>
                  <a:schemeClr val="tx2"/>
                </a:solidFill>
              </a:rPr>
              <a:t>Internet</a:t>
            </a:r>
          </a:p>
        </p:txBody>
      </p:sp>
      <p:sp>
        <p:nvSpPr>
          <p:cNvPr id="82965" name="Oval 21"/>
          <p:cNvSpPr>
            <a:spLocks noChangeArrowheads="1"/>
          </p:cNvSpPr>
          <p:nvPr/>
        </p:nvSpPr>
        <p:spPr bwMode="auto">
          <a:xfrm>
            <a:off x="2700338" y="2781300"/>
            <a:ext cx="215900" cy="215900"/>
          </a:xfrm>
          <a:prstGeom prst="ellipse">
            <a:avLst/>
          </a:prstGeom>
          <a:solidFill>
            <a:srgbClr val="FF9933"/>
          </a:solidFill>
          <a:ln w="9525">
            <a:solidFill>
              <a:schemeClr val="tx1"/>
            </a:solidFill>
            <a:round/>
            <a:headEnd/>
            <a:tailEnd/>
          </a:ln>
          <a:effectLst/>
        </p:spPr>
        <p:txBody>
          <a:bodyPr wrap="none" anchor="ctr"/>
          <a:lstStyle/>
          <a:p>
            <a:endParaRPr lang="ja-JP" altLang="en-US"/>
          </a:p>
        </p:txBody>
      </p:sp>
      <p:sp>
        <p:nvSpPr>
          <p:cNvPr id="82966" name="Oval 22"/>
          <p:cNvSpPr>
            <a:spLocks noChangeArrowheads="1"/>
          </p:cNvSpPr>
          <p:nvPr/>
        </p:nvSpPr>
        <p:spPr bwMode="auto">
          <a:xfrm>
            <a:off x="323850" y="5734050"/>
            <a:ext cx="215900" cy="215900"/>
          </a:xfrm>
          <a:prstGeom prst="ellipse">
            <a:avLst/>
          </a:prstGeom>
          <a:solidFill>
            <a:srgbClr val="FF9933"/>
          </a:solidFill>
          <a:ln w="9525">
            <a:solidFill>
              <a:schemeClr val="tx1"/>
            </a:solidFill>
            <a:round/>
            <a:headEnd/>
            <a:tailEnd/>
          </a:ln>
          <a:effectLst/>
        </p:spPr>
        <p:txBody>
          <a:bodyPr wrap="none" anchor="ctr"/>
          <a:lstStyle/>
          <a:p>
            <a:endParaRPr lang="ja-JP" altLang="en-US"/>
          </a:p>
        </p:txBody>
      </p:sp>
      <p:sp>
        <p:nvSpPr>
          <p:cNvPr id="82967" name="Text Box 23"/>
          <p:cNvSpPr txBox="1">
            <a:spLocks noChangeArrowheads="1"/>
          </p:cNvSpPr>
          <p:nvPr/>
        </p:nvSpPr>
        <p:spPr bwMode="auto">
          <a:xfrm>
            <a:off x="541338" y="5589588"/>
            <a:ext cx="1560512" cy="457200"/>
          </a:xfrm>
          <a:prstGeom prst="rect">
            <a:avLst/>
          </a:prstGeom>
          <a:noFill/>
          <a:ln w="9525">
            <a:noFill/>
            <a:miter lim="800000"/>
            <a:headEnd/>
            <a:tailEnd/>
          </a:ln>
          <a:effectLst/>
        </p:spPr>
        <p:txBody>
          <a:bodyPr wrap="none">
            <a:spAutoFit/>
          </a:bodyPr>
          <a:lstStyle/>
          <a:p>
            <a:r>
              <a:rPr lang="ja-JP" altLang="en-US" sz="2400" b="1">
                <a:solidFill>
                  <a:srgbClr val="336666"/>
                </a:solidFill>
              </a:rPr>
              <a:t>プロバイダ</a:t>
            </a:r>
          </a:p>
        </p:txBody>
      </p:sp>
      <p:sp>
        <p:nvSpPr>
          <p:cNvPr id="82969" name="Line 25"/>
          <p:cNvSpPr>
            <a:spLocks noChangeShapeType="1"/>
          </p:cNvSpPr>
          <p:nvPr/>
        </p:nvSpPr>
        <p:spPr bwMode="auto">
          <a:xfrm flipH="1">
            <a:off x="2411413" y="3789040"/>
            <a:ext cx="720725" cy="431800"/>
          </a:xfrm>
          <a:prstGeom prst="line">
            <a:avLst/>
          </a:prstGeom>
          <a:noFill/>
          <a:ln w="38100">
            <a:solidFill>
              <a:schemeClr val="tx1"/>
            </a:solidFill>
            <a:round/>
            <a:headEnd/>
            <a:tailEnd/>
          </a:ln>
          <a:effectLst/>
        </p:spPr>
        <p:txBody>
          <a:bodyPr/>
          <a:lstStyle/>
          <a:p>
            <a:endParaRPr lang="ja-JP" altLang="en-US"/>
          </a:p>
        </p:txBody>
      </p:sp>
      <p:sp>
        <p:nvSpPr>
          <p:cNvPr id="82970" name="Line 26"/>
          <p:cNvSpPr>
            <a:spLocks noChangeShapeType="1"/>
          </p:cNvSpPr>
          <p:nvPr/>
        </p:nvSpPr>
        <p:spPr bwMode="auto">
          <a:xfrm flipH="1">
            <a:off x="2195513" y="2924175"/>
            <a:ext cx="504825" cy="0"/>
          </a:xfrm>
          <a:prstGeom prst="line">
            <a:avLst/>
          </a:prstGeom>
          <a:noFill/>
          <a:ln w="38100">
            <a:solidFill>
              <a:schemeClr val="tx1"/>
            </a:solidFill>
            <a:round/>
            <a:headEnd/>
            <a:tailEnd/>
          </a:ln>
          <a:effectLst/>
        </p:spPr>
        <p:txBody>
          <a:bodyPr/>
          <a:lstStyle/>
          <a:p>
            <a:endParaRPr lang="ja-JP" altLang="en-US"/>
          </a:p>
        </p:txBody>
      </p:sp>
      <p:sp>
        <p:nvSpPr>
          <p:cNvPr id="82971" name="Line 27"/>
          <p:cNvSpPr>
            <a:spLocks noChangeShapeType="1"/>
          </p:cNvSpPr>
          <p:nvPr/>
        </p:nvSpPr>
        <p:spPr bwMode="auto">
          <a:xfrm flipV="1">
            <a:off x="5651500" y="3284983"/>
            <a:ext cx="1584795" cy="72579"/>
          </a:xfrm>
          <a:prstGeom prst="line">
            <a:avLst/>
          </a:prstGeom>
          <a:noFill/>
          <a:ln w="38100">
            <a:solidFill>
              <a:schemeClr val="tx1"/>
            </a:solidFill>
            <a:round/>
            <a:headEnd/>
            <a:tailEnd/>
          </a:ln>
          <a:effectLst/>
        </p:spPr>
        <p:txBody>
          <a:bodyPr/>
          <a:lstStyle/>
          <a:p>
            <a:endParaRPr lang="ja-JP" altLang="en-US"/>
          </a:p>
        </p:txBody>
      </p:sp>
      <p:sp>
        <p:nvSpPr>
          <p:cNvPr id="82972" name="Line 28"/>
          <p:cNvSpPr>
            <a:spLocks noChangeShapeType="1"/>
          </p:cNvSpPr>
          <p:nvPr/>
        </p:nvSpPr>
        <p:spPr bwMode="auto">
          <a:xfrm flipV="1">
            <a:off x="7235825" y="2718272"/>
            <a:ext cx="73025" cy="576262"/>
          </a:xfrm>
          <a:prstGeom prst="line">
            <a:avLst/>
          </a:prstGeom>
          <a:noFill/>
          <a:ln w="38100">
            <a:solidFill>
              <a:schemeClr val="tx1"/>
            </a:solidFill>
            <a:round/>
            <a:headEnd/>
            <a:tailEnd/>
          </a:ln>
          <a:effectLst/>
        </p:spPr>
        <p:txBody>
          <a:bodyPr/>
          <a:lstStyle/>
          <a:p>
            <a:endParaRPr lang="ja-JP" altLang="en-US"/>
          </a:p>
        </p:txBody>
      </p:sp>
      <p:sp>
        <p:nvSpPr>
          <p:cNvPr id="82973" name="Line 29"/>
          <p:cNvSpPr>
            <a:spLocks noChangeShapeType="1"/>
          </p:cNvSpPr>
          <p:nvPr/>
        </p:nvSpPr>
        <p:spPr bwMode="auto">
          <a:xfrm flipV="1">
            <a:off x="7235825" y="3007197"/>
            <a:ext cx="865188" cy="287337"/>
          </a:xfrm>
          <a:prstGeom prst="line">
            <a:avLst/>
          </a:prstGeom>
          <a:noFill/>
          <a:ln w="38100">
            <a:solidFill>
              <a:schemeClr val="tx1"/>
            </a:solidFill>
            <a:round/>
            <a:headEnd/>
            <a:tailEnd/>
          </a:ln>
          <a:effectLst/>
        </p:spPr>
        <p:txBody>
          <a:bodyPr/>
          <a:lstStyle/>
          <a:p>
            <a:endParaRPr lang="ja-JP" altLang="en-US"/>
          </a:p>
        </p:txBody>
      </p:sp>
      <p:sp>
        <p:nvSpPr>
          <p:cNvPr id="82974" name="Line 30"/>
          <p:cNvSpPr>
            <a:spLocks noChangeShapeType="1"/>
          </p:cNvSpPr>
          <p:nvPr/>
        </p:nvSpPr>
        <p:spPr bwMode="auto">
          <a:xfrm>
            <a:off x="7235825" y="3294534"/>
            <a:ext cx="649288" cy="576263"/>
          </a:xfrm>
          <a:prstGeom prst="line">
            <a:avLst/>
          </a:prstGeom>
          <a:noFill/>
          <a:ln w="38100">
            <a:solidFill>
              <a:schemeClr val="tx1"/>
            </a:solidFill>
            <a:round/>
            <a:headEnd/>
            <a:tailEnd/>
          </a:ln>
          <a:effectLst/>
        </p:spPr>
        <p:txBody>
          <a:bodyPr/>
          <a:lstStyle/>
          <a:p>
            <a:endParaRPr lang="ja-JP" altLang="en-US"/>
          </a:p>
        </p:txBody>
      </p:sp>
      <p:sp>
        <p:nvSpPr>
          <p:cNvPr id="82975" name="Line 31"/>
          <p:cNvSpPr>
            <a:spLocks noChangeShapeType="1"/>
          </p:cNvSpPr>
          <p:nvPr/>
        </p:nvSpPr>
        <p:spPr bwMode="auto">
          <a:xfrm flipH="1">
            <a:off x="6804025" y="3294534"/>
            <a:ext cx="431800" cy="431800"/>
          </a:xfrm>
          <a:prstGeom prst="line">
            <a:avLst/>
          </a:prstGeom>
          <a:noFill/>
          <a:ln w="38100">
            <a:solidFill>
              <a:schemeClr val="tx1"/>
            </a:solidFill>
            <a:round/>
            <a:headEnd/>
            <a:tailEnd/>
          </a:ln>
          <a:effectLst/>
        </p:spPr>
        <p:txBody>
          <a:bodyPr/>
          <a:lstStyle/>
          <a:p>
            <a:endParaRPr lang="ja-JP" altLang="en-US"/>
          </a:p>
        </p:txBody>
      </p:sp>
      <p:pic>
        <p:nvPicPr>
          <p:cNvPr id="82976" name="Picture 32" descr="MCj02347780000[1]"/>
          <p:cNvPicPr>
            <a:picLocks noChangeAspect="1" noChangeArrowheads="1"/>
          </p:cNvPicPr>
          <p:nvPr/>
        </p:nvPicPr>
        <p:blipFill>
          <a:blip r:embed="rId3" cstate="print"/>
          <a:srcRect/>
          <a:stretch>
            <a:fillRect/>
          </a:stretch>
        </p:blipFill>
        <p:spPr bwMode="auto">
          <a:xfrm>
            <a:off x="7597775" y="3853334"/>
            <a:ext cx="719138" cy="593725"/>
          </a:xfrm>
          <a:prstGeom prst="rect">
            <a:avLst/>
          </a:prstGeom>
          <a:noFill/>
        </p:spPr>
      </p:pic>
      <p:pic>
        <p:nvPicPr>
          <p:cNvPr id="82977" name="Picture 33" descr="MCj02347780000[1]"/>
          <p:cNvPicPr>
            <a:picLocks noChangeAspect="1" noChangeArrowheads="1"/>
          </p:cNvPicPr>
          <p:nvPr/>
        </p:nvPicPr>
        <p:blipFill>
          <a:blip r:embed="rId3" cstate="print"/>
          <a:srcRect/>
          <a:stretch>
            <a:fillRect/>
          </a:stretch>
        </p:blipFill>
        <p:spPr bwMode="auto">
          <a:xfrm>
            <a:off x="8029575" y="2773834"/>
            <a:ext cx="719138" cy="593725"/>
          </a:xfrm>
          <a:prstGeom prst="rect">
            <a:avLst/>
          </a:prstGeom>
          <a:noFill/>
        </p:spPr>
      </p:pic>
      <p:sp>
        <p:nvSpPr>
          <p:cNvPr id="82978" name="Text Box 34"/>
          <p:cNvSpPr txBox="1">
            <a:spLocks noChangeArrowheads="1"/>
          </p:cNvSpPr>
          <p:nvPr/>
        </p:nvSpPr>
        <p:spPr bwMode="auto">
          <a:xfrm>
            <a:off x="6856413" y="4740747"/>
            <a:ext cx="1849437" cy="366712"/>
          </a:xfrm>
          <a:prstGeom prst="rect">
            <a:avLst/>
          </a:prstGeom>
          <a:noFill/>
          <a:ln w="9525">
            <a:noFill/>
            <a:miter lim="800000"/>
            <a:headEnd/>
            <a:tailEnd/>
          </a:ln>
          <a:effectLst/>
        </p:spPr>
        <p:txBody>
          <a:bodyPr wrap="none">
            <a:spAutoFit/>
          </a:bodyPr>
          <a:lstStyle/>
          <a:p>
            <a:r>
              <a:rPr lang="ja-JP" altLang="en-US" sz="1800"/>
              <a:t>ＬＡＮ：企業，大学</a:t>
            </a:r>
          </a:p>
        </p:txBody>
      </p:sp>
      <p:sp>
        <p:nvSpPr>
          <p:cNvPr id="82980" name="AutoShape 36"/>
          <p:cNvSpPr>
            <a:spLocks noChangeArrowheads="1"/>
          </p:cNvSpPr>
          <p:nvPr/>
        </p:nvSpPr>
        <p:spPr bwMode="auto">
          <a:xfrm rot="10990077">
            <a:off x="5076825" y="4076700"/>
            <a:ext cx="358775" cy="868363"/>
          </a:xfrm>
          <a:prstGeom prst="lightningBolt">
            <a:avLst/>
          </a:prstGeom>
          <a:solidFill>
            <a:schemeClr val="accent1"/>
          </a:solidFill>
          <a:ln w="9525">
            <a:solidFill>
              <a:schemeClr val="tx1"/>
            </a:solidFill>
            <a:miter lim="800000"/>
            <a:headEnd/>
            <a:tailEnd/>
          </a:ln>
          <a:effectLst/>
        </p:spPr>
        <p:txBody>
          <a:bodyPr wrap="none" anchor="ctr"/>
          <a:lstStyle/>
          <a:p>
            <a:endParaRPr lang="ja-JP" altLang="en-US"/>
          </a:p>
        </p:txBody>
      </p:sp>
      <p:pic>
        <p:nvPicPr>
          <p:cNvPr id="56327" name="Picture 7"/>
          <p:cNvPicPr>
            <a:picLocks noChangeAspect="1" noChangeArrowheads="1"/>
          </p:cNvPicPr>
          <p:nvPr/>
        </p:nvPicPr>
        <p:blipFill>
          <a:blip r:embed="rId6" cstate="print"/>
          <a:srcRect/>
          <a:stretch>
            <a:fillRect/>
          </a:stretch>
        </p:blipFill>
        <p:spPr bwMode="auto">
          <a:xfrm>
            <a:off x="5724128" y="5373216"/>
            <a:ext cx="869256" cy="1126813"/>
          </a:xfrm>
          <a:prstGeom prst="rect">
            <a:avLst/>
          </a:prstGeom>
          <a:noFill/>
          <a:ln w="9525">
            <a:noFill/>
            <a:miter lim="800000"/>
            <a:headEnd/>
            <a:tailEnd/>
          </a:ln>
        </p:spPr>
      </p:pic>
      <p:pic>
        <p:nvPicPr>
          <p:cNvPr id="56329" name="Picture 9" descr="パソコン"/>
          <p:cNvPicPr>
            <a:picLocks noChangeAspect="1" noChangeArrowheads="1"/>
          </p:cNvPicPr>
          <p:nvPr/>
        </p:nvPicPr>
        <p:blipFill>
          <a:blip r:embed="rId7" cstate="print"/>
          <a:srcRect/>
          <a:stretch>
            <a:fillRect/>
          </a:stretch>
        </p:blipFill>
        <p:spPr bwMode="auto">
          <a:xfrm>
            <a:off x="1043608" y="3861048"/>
            <a:ext cx="1368152" cy="1368152"/>
          </a:xfrm>
          <a:prstGeom prst="rect">
            <a:avLst/>
          </a:prstGeom>
          <a:noFill/>
        </p:spPr>
      </p:pic>
      <p:pic>
        <p:nvPicPr>
          <p:cNvPr id="56330" name="Picture 10" descr="C:\Users\jinhee\AppData\Local\Microsoft\Windows\Temporary Internet Files\Content.IE5\JNMIWD7Q\MC900432629[1].png"/>
          <p:cNvPicPr>
            <a:picLocks noChangeAspect="1" noChangeArrowheads="1"/>
          </p:cNvPicPr>
          <p:nvPr/>
        </p:nvPicPr>
        <p:blipFill>
          <a:blip r:embed="rId8" cstate="print"/>
          <a:srcRect/>
          <a:stretch>
            <a:fillRect/>
          </a:stretch>
        </p:blipFill>
        <p:spPr bwMode="auto">
          <a:xfrm>
            <a:off x="5292080" y="4797152"/>
            <a:ext cx="720080" cy="720080"/>
          </a:xfrm>
          <a:prstGeom prst="rect">
            <a:avLst/>
          </a:prstGeom>
          <a:noFill/>
        </p:spPr>
      </p:pic>
      <p:pic>
        <p:nvPicPr>
          <p:cNvPr id="56332" name="Picture 12" descr="C:\Users\jinhee\AppData\Local\Microsoft\Windows\Temporary Internet Files\Content.IE5\JNMIWD7Q\MP900405386[1].jpg"/>
          <p:cNvPicPr>
            <a:picLocks noChangeAspect="1" noChangeArrowheads="1"/>
          </p:cNvPicPr>
          <p:nvPr/>
        </p:nvPicPr>
        <p:blipFill>
          <a:blip r:embed="rId9" cstate="print"/>
          <a:srcRect/>
          <a:stretch>
            <a:fillRect/>
          </a:stretch>
        </p:blipFill>
        <p:spPr bwMode="auto">
          <a:xfrm>
            <a:off x="2555776" y="4653136"/>
            <a:ext cx="1411357" cy="1008112"/>
          </a:xfrm>
          <a:prstGeom prst="rect">
            <a:avLst/>
          </a:prstGeom>
          <a:noFill/>
        </p:spPr>
      </p:pic>
      <p:sp>
        <p:nvSpPr>
          <p:cNvPr id="82968" name="Line 24"/>
          <p:cNvSpPr>
            <a:spLocks noChangeShapeType="1"/>
          </p:cNvSpPr>
          <p:nvPr/>
        </p:nvSpPr>
        <p:spPr bwMode="auto">
          <a:xfrm flipH="1">
            <a:off x="3563887" y="4149725"/>
            <a:ext cx="720775" cy="863451"/>
          </a:xfrm>
          <a:prstGeom prst="line">
            <a:avLst/>
          </a:prstGeom>
          <a:noFill/>
          <a:ln w="38100">
            <a:solidFill>
              <a:schemeClr val="tx1"/>
            </a:solidFill>
            <a:round/>
            <a:headEnd/>
            <a:tailEnd/>
          </a:ln>
          <a:effectLst/>
        </p:spPr>
        <p:txBody>
          <a:bodyPr/>
          <a:lstStyle/>
          <a:p>
            <a:endParaRPr lang="ja-JP" altLang="en-US"/>
          </a:p>
        </p:txBody>
      </p:sp>
      <p:pic>
        <p:nvPicPr>
          <p:cNvPr id="56335" name="Picture 15"/>
          <p:cNvPicPr>
            <a:picLocks noChangeAspect="1" noChangeArrowheads="1"/>
          </p:cNvPicPr>
          <p:nvPr/>
        </p:nvPicPr>
        <p:blipFill>
          <a:blip r:embed="rId10" cstate="print"/>
          <a:srcRect/>
          <a:stretch>
            <a:fillRect/>
          </a:stretch>
        </p:blipFill>
        <p:spPr bwMode="auto">
          <a:xfrm>
            <a:off x="4716016" y="5949280"/>
            <a:ext cx="864096" cy="413909"/>
          </a:xfrm>
          <a:prstGeom prst="rect">
            <a:avLst/>
          </a:prstGeom>
          <a:noFill/>
          <a:ln w="9525">
            <a:noFill/>
            <a:miter lim="800000"/>
            <a:headEnd/>
            <a:tailEnd/>
          </a:ln>
        </p:spPr>
      </p:pic>
      <p:pic>
        <p:nvPicPr>
          <p:cNvPr id="48" name="Picture 2" descr="http://storeimages.apple.com/6086/as-images.apple.com/is/image/AppleInc/step0-iphone4s-4-small?wid=72&amp;hei=104&amp;fmt=png-alpha&amp;qlt=95"/>
          <p:cNvPicPr>
            <a:picLocks noChangeAspect="1" noChangeArrowheads="1"/>
          </p:cNvPicPr>
          <p:nvPr/>
        </p:nvPicPr>
        <p:blipFill>
          <a:blip r:embed="rId11" cstate="print"/>
          <a:srcRect/>
          <a:stretch>
            <a:fillRect/>
          </a:stretch>
        </p:blipFill>
        <p:spPr bwMode="auto">
          <a:xfrm>
            <a:off x="4499992" y="5013176"/>
            <a:ext cx="648072" cy="93610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ja-JP" altLang="en-US"/>
              <a:t>インターネットの仕組み③</a:t>
            </a:r>
            <a:br>
              <a:rPr lang="ja-JP" altLang="en-US"/>
            </a:br>
            <a:r>
              <a:rPr lang="en-US" altLang="ja-JP"/>
              <a:t>IP</a:t>
            </a:r>
            <a:r>
              <a:rPr lang="ja-JP" altLang="en-US"/>
              <a:t>アドレス</a:t>
            </a:r>
          </a:p>
        </p:txBody>
      </p:sp>
      <p:sp>
        <p:nvSpPr>
          <p:cNvPr id="83971" name="Rectangle 3"/>
          <p:cNvSpPr>
            <a:spLocks noGrp="1" noChangeArrowheads="1"/>
          </p:cNvSpPr>
          <p:nvPr>
            <p:ph idx="1"/>
          </p:nvPr>
        </p:nvSpPr>
        <p:spPr>
          <a:xfrm>
            <a:off x="395288" y="1905000"/>
            <a:ext cx="8424862" cy="4764088"/>
          </a:xfrm>
        </p:spPr>
        <p:txBody>
          <a:bodyPr/>
          <a:lstStyle/>
          <a:p>
            <a:r>
              <a:rPr lang="ja-JP" altLang="en-US" sz="2600"/>
              <a:t>インターネットで情報の行き先を管理するために利用されている</a:t>
            </a:r>
          </a:p>
          <a:p>
            <a:r>
              <a:rPr lang="ja-JP" altLang="en-US" sz="2600"/>
              <a:t>それぞれのコンピュータに割り振られている数字</a:t>
            </a:r>
          </a:p>
          <a:p>
            <a:r>
              <a:rPr lang="ja-JP" altLang="en-US" sz="2600"/>
              <a:t>世界中で通用する住所のようなもの</a:t>
            </a:r>
          </a:p>
          <a:p>
            <a:r>
              <a:rPr lang="ja-JP" altLang="en-US" sz="2600"/>
              <a:t>数字の組み合わせによって表記されるのが一般的</a:t>
            </a:r>
          </a:p>
          <a:p>
            <a:pPr lvl="1"/>
            <a:r>
              <a:rPr lang="ja-JP" altLang="en-US"/>
              <a:t>例：</a:t>
            </a:r>
            <a:r>
              <a:rPr lang="en-US" altLang="ja-JP"/>
              <a:t>192.168.233.143</a:t>
            </a:r>
          </a:p>
          <a:p>
            <a:r>
              <a:rPr lang="ja-JP" altLang="en-US" sz="2600"/>
              <a:t>各国ごとに設置された機関が</a:t>
            </a:r>
            <a:r>
              <a:rPr lang="en-US" altLang="ja-JP" sz="2600"/>
              <a:t>IP</a:t>
            </a:r>
            <a:r>
              <a:rPr lang="ja-JP" altLang="en-US" sz="2600"/>
              <a:t>アドレスを利用者に配布</a:t>
            </a:r>
          </a:p>
          <a:p>
            <a:r>
              <a:rPr lang="ja-JP" altLang="en-US" sz="2600"/>
              <a:t>日本では社団法人日本ネットワークインフォメーションセンター（</a:t>
            </a:r>
            <a:r>
              <a:rPr lang="en-US" altLang="ja-JP" sz="2600"/>
              <a:t>JPNIC</a:t>
            </a:r>
            <a:r>
              <a:rPr lang="ja-JP" altLang="en-US" sz="2600"/>
              <a:t>）が、</a:t>
            </a:r>
            <a:r>
              <a:rPr lang="en-US" altLang="ja-JP" sz="2600"/>
              <a:t>IP</a:t>
            </a:r>
            <a:r>
              <a:rPr lang="ja-JP" altLang="en-US" sz="2600"/>
              <a:t>アドレスを管理を行っている</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25</a:t>
            </a:fld>
            <a:endParaRPr lang="en-US" altLang="ja-JP"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ja-JP" altLang="en-US"/>
              <a:t>インターネットの仕組み④</a:t>
            </a:r>
            <a:br>
              <a:rPr lang="ja-JP" altLang="en-US"/>
            </a:br>
            <a:r>
              <a:rPr lang="en-US" altLang="ja-JP"/>
              <a:t>IP</a:t>
            </a:r>
            <a:r>
              <a:rPr lang="ja-JP" altLang="en-US"/>
              <a:t>アドレス</a:t>
            </a:r>
          </a:p>
        </p:txBody>
      </p:sp>
      <p:sp>
        <p:nvSpPr>
          <p:cNvPr id="84995" name="Rectangle 3"/>
          <p:cNvSpPr>
            <a:spLocks noGrp="1" noChangeArrowheads="1"/>
          </p:cNvSpPr>
          <p:nvPr>
            <p:ph idx="1"/>
          </p:nvPr>
        </p:nvSpPr>
        <p:spPr>
          <a:xfrm>
            <a:off x="395288" y="1905000"/>
            <a:ext cx="8424862" cy="4114800"/>
          </a:xfrm>
        </p:spPr>
        <p:txBody>
          <a:bodyPr/>
          <a:lstStyle/>
          <a:p>
            <a:r>
              <a:rPr lang="ja-JP" altLang="en-US" sz="2600"/>
              <a:t>電子メールでは</a:t>
            </a:r>
          </a:p>
          <a:p>
            <a:pPr lvl="1"/>
            <a:r>
              <a:rPr lang="en-US" altLang="ja-JP"/>
              <a:t>s.tohoku.ac.jp </a:t>
            </a:r>
          </a:p>
          <a:p>
            <a:r>
              <a:rPr lang="ja-JP" altLang="en-US" sz="2600"/>
              <a:t>ホームページのアドレスでは</a:t>
            </a:r>
          </a:p>
          <a:p>
            <a:pPr lvl="1"/>
            <a:r>
              <a:rPr lang="en-US" altLang="ja-JP"/>
              <a:t>http://www.ise.he.tohoku.ac.jp</a:t>
            </a:r>
          </a:p>
          <a:p>
            <a:endParaRPr lang="en-US" altLang="ja-JP" sz="2600"/>
          </a:p>
          <a:p>
            <a:r>
              <a:rPr lang="ja-JP" altLang="en-US" sz="2600"/>
              <a:t>ドメイン名を使用した記述方法</a:t>
            </a:r>
          </a:p>
          <a:p>
            <a:r>
              <a:rPr lang="ja-JP" altLang="en-US" sz="2600"/>
              <a:t>これらのアドレスを受け取った</a:t>
            </a:r>
            <a:r>
              <a:rPr lang="en-US" altLang="ja-JP" sz="2600"/>
              <a:t>DNS</a:t>
            </a:r>
            <a:r>
              <a:rPr lang="ja-JP" altLang="en-US" sz="2600"/>
              <a:t>サーバーが、</a:t>
            </a:r>
            <a:r>
              <a:rPr lang="en-US" altLang="ja-JP" sz="2600"/>
              <a:t>IP</a:t>
            </a:r>
            <a:r>
              <a:rPr lang="ja-JP" altLang="en-US" sz="2600"/>
              <a:t>アドレスに自動的に変換することで行き先を見つける仕組み</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26</a:t>
            </a:fld>
            <a:endParaRPr lang="en-US" altLang="ja-JP"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ja-JP" altLang="en-US"/>
              <a:t>ホームページの仕組み①</a:t>
            </a:r>
          </a:p>
        </p:txBody>
      </p:sp>
      <p:sp>
        <p:nvSpPr>
          <p:cNvPr id="86019" name="Rectangle 3"/>
          <p:cNvSpPr>
            <a:spLocks noGrp="1" noChangeArrowheads="1"/>
          </p:cNvSpPr>
          <p:nvPr>
            <p:ph idx="1"/>
          </p:nvPr>
        </p:nvSpPr>
        <p:spPr>
          <a:xfrm>
            <a:off x="395288" y="1905000"/>
            <a:ext cx="8424862" cy="4692650"/>
          </a:xfrm>
        </p:spPr>
        <p:txBody>
          <a:bodyPr/>
          <a:lstStyle/>
          <a:p>
            <a:r>
              <a:rPr lang="en-US" altLang="ja-JP" sz="2600"/>
              <a:t>Web</a:t>
            </a:r>
            <a:r>
              <a:rPr lang="ja-JP" altLang="en-US" sz="2600"/>
              <a:t>サイトと呼ばれるインターネット上のひとまとまりの</a:t>
            </a:r>
            <a:r>
              <a:rPr lang="en-US" altLang="ja-JP" sz="2600"/>
              <a:t>Web</a:t>
            </a:r>
            <a:r>
              <a:rPr lang="ja-JP" altLang="en-US" sz="2600"/>
              <a:t>ページのこと</a:t>
            </a:r>
          </a:p>
          <a:p>
            <a:r>
              <a:rPr lang="ja-JP" altLang="en-US" sz="2600"/>
              <a:t>元々は、</a:t>
            </a:r>
            <a:r>
              <a:rPr lang="en-US" altLang="ja-JP" sz="2600"/>
              <a:t>Web</a:t>
            </a:r>
            <a:r>
              <a:rPr lang="ja-JP" altLang="en-US" sz="2600"/>
              <a:t>サイトの入り口のページをホームページと呼んでいるが，日本では</a:t>
            </a:r>
            <a:r>
              <a:rPr lang="en-US" altLang="ja-JP" sz="2600"/>
              <a:t>Web</a:t>
            </a:r>
            <a:r>
              <a:rPr lang="ja-JP" altLang="en-US" sz="2600"/>
              <a:t>サイトと同じ意味で使われるようになった</a:t>
            </a:r>
          </a:p>
          <a:p>
            <a:r>
              <a:rPr lang="ja-JP" altLang="en-US" sz="2600"/>
              <a:t>ホームページを閲覧する場合には、</a:t>
            </a:r>
            <a:r>
              <a:rPr lang="en-US" altLang="ja-JP" sz="2600"/>
              <a:t>IE</a:t>
            </a:r>
            <a:r>
              <a:rPr lang="ja-JP" altLang="en-US" sz="2600"/>
              <a:t>や</a:t>
            </a:r>
            <a:r>
              <a:rPr lang="en-US" altLang="ja-JP" sz="2600"/>
              <a:t>Netscape</a:t>
            </a:r>
            <a:r>
              <a:rPr lang="ja-JP" altLang="en-US" sz="2600"/>
              <a:t>などの</a:t>
            </a:r>
            <a:r>
              <a:rPr lang="en-US" altLang="ja-JP" sz="2600"/>
              <a:t>Web</a:t>
            </a:r>
            <a:r>
              <a:rPr lang="ja-JP" altLang="en-US" sz="2600"/>
              <a:t>ブラウザで</a:t>
            </a:r>
            <a:r>
              <a:rPr lang="en-US" altLang="ja-JP" sz="2600"/>
              <a:t>URL</a:t>
            </a:r>
            <a:r>
              <a:rPr lang="ja-JP" altLang="en-US" sz="2600"/>
              <a:t>アドレスを指定</a:t>
            </a:r>
          </a:p>
          <a:p>
            <a:pPr lvl="1"/>
            <a:r>
              <a:rPr lang="en-US" altLang="ja-JP"/>
              <a:t>URL (Uniform Resource Locator )</a:t>
            </a:r>
          </a:p>
          <a:p>
            <a:pPr lvl="2"/>
            <a:r>
              <a:rPr lang="ja-JP" altLang="en-US"/>
              <a:t>インターネット上において情報が格納されている場所を示すための住所のような役割を果たす文字列 </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27</a:t>
            </a:fld>
            <a:endParaRPr lang="en-US" altLang="ja-JP"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ja-JP" altLang="en-US"/>
              <a:t>ホームページの仕組み②</a:t>
            </a:r>
          </a:p>
        </p:txBody>
      </p:sp>
      <p:sp>
        <p:nvSpPr>
          <p:cNvPr id="13" name="スライド番号プレースホルダ 5"/>
          <p:cNvSpPr>
            <a:spLocks noGrp="1"/>
          </p:cNvSpPr>
          <p:nvPr>
            <p:ph type="sldNum" sz="quarter" idx="12"/>
          </p:nvPr>
        </p:nvSpPr>
        <p:spPr>
          <a:xfrm>
            <a:off x="0" y="6400800"/>
            <a:ext cx="1295400" cy="457200"/>
          </a:xfrm>
        </p:spPr>
        <p:txBody>
          <a:bodyPr/>
          <a:lstStyle/>
          <a:p>
            <a:fld id="{3D53FAE2-9DE8-42D6-96E4-C54A27DD3775}" type="slidenum">
              <a:rPr lang="en-US" altLang="ja-JP"/>
              <a:pPr/>
              <a:t>28</a:t>
            </a:fld>
            <a:endParaRPr lang="en-US" altLang="ja-JP"/>
          </a:p>
        </p:txBody>
      </p:sp>
      <p:pic>
        <p:nvPicPr>
          <p:cNvPr id="87043" name="Picture 3" descr="MCj02233800000[1]"/>
          <p:cNvPicPr>
            <a:picLocks noChangeAspect="1" noChangeArrowheads="1"/>
          </p:cNvPicPr>
          <p:nvPr/>
        </p:nvPicPr>
        <p:blipFill>
          <a:blip r:embed="rId3" cstate="print"/>
          <a:srcRect/>
          <a:stretch>
            <a:fillRect/>
          </a:stretch>
        </p:blipFill>
        <p:spPr bwMode="auto">
          <a:xfrm>
            <a:off x="6372225" y="2405063"/>
            <a:ext cx="904875" cy="1789112"/>
          </a:xfrm>
          <a:prstGeom prst="rect">
            <a:avLst/>
          </a:prstGeom>
          <a:noFill/>
        </p:spPr>
      </p:pic>
      <p:sp>
        <p:nvSpPr>
          <p:cNvPr id="87044" name="Text Box 4"/>
          <p:cNvSpPr txBox="1">
            <a:spLocks noChangeArrowheads="1"/>
          </p:cNvSpPr>
          <p:nvPr/>
        </p:nvSpPr>
        <p:spPr bwMode="auto">
          <a:xfrm>
            <a:off x="5940425" y="4051300"/>
            <a:ext cx="1747838" cy="457200"/>
          </a:xfrm>
          <a:prstGeom prst="rect">
            <a:avLst/>
          </a:prstGeom>
          <a:solidFill>
            <a:srgbClr val="FFFF99"/>
          </a:solidFill>
          <a:ln w="9525">
            <a:noFill/>
            <a:miter lim="800000"/>
            <a:headEnd/>
            <a:tailEnd/>
          </a:ln>
          <a:effectLst/>
        </p:spPr>
        <p:txBody>
          <a:bodyPr wrap="none">
            <a:spAutoFit/>
          </a:bodyPr>
          <a:lstStyle/>
          <a:p>
            <a:r>
              <a:rPr lang="ja-JP" altLang="en-US" sz="2400" b="1">
                <a:solidFill>
                  <a:schemeClr val="tx2"/>
                </a:solidFill>
              </a:rPr>
              <a:t>Ｗｅｂサーバ</a:t>
            </a:r>
          </a:p>
        </p:txBody>
      </p:sp>
      <p:sp>
        <p:nvSpPr>
          <p:cNvPr id="87045" name="Line 5"/>
          <p:cNvSpPr>
            <a:spLocks noChangeShapeType="1"/>
          </p:cNvSpPr>
          <p:nvPr/>
        </p:nvSpPr>
        <p:spPr bwMode="auto">
          <a:xfrm>
            <a:off x="3421063" y="2997200"/>
            <a:ext cx="2808287" cy="0"/>
          </a:xfrm>
          <a:prstGeom prst="line">
            <a:avLst/>
          </a:prstGeom>
          <a:noFill/>
          <a:ln w="57150">
            <a:solidFill>
              <a:srgbClr val="991701"/>
            </a:solidFill>
            <a:round/>
            <a:headEnd/>
            <a:tailEnd type="triangle" w="med" len="med"/>
          </a:ln>
          <a:effectLst/>
        </p:spPr>
        <p:txBody>
          <a:bodyPr/>
          <a:lstStyle/>
          <a:p>
            <a:endParaRPr lang="ja-JP" altLang="en-US"/>
          </a:p>
        </p:txBody>
      </p:sp>
      <p:sp>
        <p:nvSpPr>
          <p:cNvPr id="87046" name="Line 6"/>
          <p:cNvSpPr>
            <a:spLocks noChangeShapeType="1"/>
          </p:cNvSpPr>
          <p:nvPr/>
        </p:nvSpPr>
        <p:spPr bwMode="auto">
          <a:xfrm flipH="1">
            <a:off x="3421063" y="3571875"/>
            <a:ext cx="2663825" cy="1588"/>
          </a:xfrm>
          <a:prstGeom prst="line">
            <a:avLst/>
          </a:prstGeom>
          <a:noFill/>
          <a:ln w="57150">
            <a:solidFill>
              <a:srgbClr val="0000FF"/>
            </a:solidFill>
            <a:round/>
            <a:headEnd/>
            <a:tailEnd type="triangle" w="med" len="med"/>
          </a:ln>
          <a:effectLst/>
        </p:spPr>
        <p:txBody>
          <a:bodyPr/>
          <a:lstStyle/>
          <a:p>
            <a:endParaRPr lang="ja-JP" altLang="en-US"/>
          </a:p>
        </p:txBody>
      </p:sp>
      <p:sp>
        <p:nvSpPr>
          <p:cNvPr id="87047" name="Text Box 7"/>
          <p:cNvSpPr txBox="1">
            <a:spLocks noChangeArrowheads="1"/>
          </p:cNvSpPr>
          <p:nvPr/>
        </p:nvSpPr>
        <p:spPr bwMode="auto">
          <a:xfrm>
            <a:off x="3689350" y="2560638"/>
            <a:ext cx="2295525" cy="396875"/>
          </a:xfrm>
          <a:prstGeom prst="rect">
            <a:avLst/>
          </a:prstGeom>
          <a:noFill/>
          <a:ln w="9525">
            <a:noFill/>
            <a:miter lim="800000"/>
            <a:headEnd/>
            <a:tailEnd/>
          </a:ln>
          <a:effectLst/>
        </p:spPr>
        <p:txBody>
          <a:bodyPr wrap="none">
            <a:spAutoFit/>
          </a:bodyPr>
          <a:lstStyle/>
          <a:p>
            <a:r>
              <a:rPr lang="en-US" altLang="ja-JP" b="1">
                <a:solidFill>
                  <a:schemeClr val="tx2"/>
                </a:solidFill>
              </a:rPr>
              <a:t>URL</a:t>
            </a:r>
            <a:r>
              <a:rPr lang="ja-JP" altLang="en-US" b="1">
                <a:solidFill>
                  <a:schemeClr val="tx2"/>
                </a:solidFill>
              </a:rPr>
              <a:t>アドレスを指定</a:t>
            </a:r>
          </a:p>
        </p:txBody>
      </p:sp>
      <p:sp>
        <p:nvSpPr>
          <p:cNvPr id="87048" name="Text Box 8"/>
          <p:cNvSpPr txBox="1">
            <a:spLocks noChangeArrowheads="1"/>
          </p:cNvSpPr>
          <p:nvPr/>
        </p:nvSpPr>
        <p:spPr bwMode="auto">
          <a:xfrm>
            <a:off x="3565525" y="3621088"/>
            <a:ext cx="2178050" cy="396875"/>
          </a:xfrm>
          <a:prstGeom prst="rect">
            <a:avLst/>
          </a:prstGeom>
          <a:noFill/>
          <a:ln w="9525">
            <a:noFill/>
            <a:miter lim="800000"/>
            <a:headEnd/>
            <a:tailEnd/>
          </a:ln>
          <a:effectLst/>
        </p:spPr>
        <p:txBody>
          <a:bodyPr wrap="none">
            <a:spAutoFit/>
          </a:bodyPr>
          <a:lstStyle/>
          <a:p>
            <a:r>
              <a:rPr lang="ja-JP" altLang="en-US" b="1">
                <a:solidFill>
                  <a:schemeClr val="tx2"/>
                </a:solidFill>
              </a:rPr>
              <a:t>Ｗｅｂページを送信</a:t>
            </a:r>
          </a:p>
        </p:txBody>
      </p:sp>
      <p:pic>
        <p:nvPicPr>
          <p:cNvPr id="87049" name="Picture 9" descr="MCj03434470000[1]"/>
          <p:cNvPicPr>
            <a:picLocks noChangeAspect="1" noChangeArrowheads="1"/>
          </p:cNvPicPr>
          <p:nvPr/>
        </p:nvPicPr>
        <p:blipFill>
          <a:blip r:embed="rId4" cstate="print"/>
          <a:srcRect/>
          <a:stretch>
            <a:fillRect/>
          </a:stretch>
        </p:blipFill>
        <p:spPr bwMode="auto">
          <a:xfrm flipH="1">
            <a:off x="971550" y="2682875"/>
            <a:ext cx="1077913" cy="1079500"/>
          </a:xfrm>
          <a:prstGeom prst="rect">
            <a:avLst/>
          </a:prstGeom>
          <a:noFill/>
        </p:spPr>
      </p:pic>
      <p:pic>
        <p:nvPicPr>
          <p:cNvPr id="87050" name="Picture 10"/>
          <p:cNvPicPr>
            <a:picLocks noChangeAspect="1" noChangeArrowheads="1"/>
          </p:cNvPicPr>
          <p:nvPr/>
        </p:nvPicPr>
        <p:blipFill>
          <a:blip r:embed="rId5" cstate="print"/>
          <a:srcRect/>
          <a:stretch>
            <a:fillRect/>
          </a:stretch>
        </p:blipFill>
        <p:spPr bwMode="auto">
          <a:xfrm>
            <a:off x="323850" y="4076700"/>
            <a:ext cx="3455988" cy="2527300"/>
          </a:xfrm>
          <a:prstGeom prst="rect">
            <a:avLst/>
          </a:prstGeom>
          <a:noFill/>
          <a:ln w="9525">
            <a:noFill/>
            <a:miter lim="800000"/>
            <a:headEnd/>
            <a:tailEnd/>
          </a:ln>
          <a:effectLst/>
        </p:spPr>
      </p:pic>
      <p:sp>
        <p:nvSpPr>
          <p:cNvPr id="87051" name="Rectangle 11"/>
          <p:cNvSpPr>
            <a:spLocks noChangeArrowheads="1"/>
          </p:cNvSpPr>
          <p:nvPr/>
        </p:nvSpPr>
        <p:spPr bwMode="auto">
          <a:xfrm>
            <a:off x="900113" y="1773238"/>
            <a:ext cx="3963987" cy="519112"/>
          </a:xfrm>
          <a:prstGeom prst="rect">
            <a:avLst/>
          </a:prstGeom>
          <a:solidFill>
            <a:schemeClr val="accent2"/>
          </a:solidFill>
          <a:ln w="9525">
            <a:noFill/>
            <a:miter lim="800000"/>
            <a:headEnd/>
            <a:tailEnd/>
          </a:ln>
          <a:effectLst/>
        </p:spPr>
        <p:txBody>
          <a:bodyPr wrap="none">
            <a:spAutoFit/>
          </a:bodyPr>
          <a:lstStyle/>
          <a:p>
            <a:r>
              <a:rPr lang="en-US" altLang="ja-JP" sz="2800"/>
              <a:t>http://www.google.co.jp/</a:t>
            </a:r>
          </a:p>
        </p:txBody>
      </p:sp>
      <p:sp>
        <p:nvSpPr>
          <p:cNvPr id="87052" name="Rectangle 12"/>
          <p:cNvSpPr>
            <a:spLocks noChangeArrowheads="1"/>
          </p:cNvSpPr>
          <p:nvPr/>
        </p:nvSpPr>
        <p:spPr bwMode="auto">
          <a:xfrm>
            <a:off x="3924300" y="5157788"/>
            <a:ext cx="5219700" cy="1187450"/>
          </a:xfrm>
          <a:prstGeom prst="rect">
            <a:avLst/>
          </a:prstGeom>
          <a:noFill/>
          <a:ln w="9525">
            <a:noFill/>
            <a:miter lim="800000"/>
            <a:headEnd/>
            <a:tailEnd/>
          </a:ln>
          <a:effectLst/>
        </p:spPr>
        <p:txBody>
          <a:bodyPr>
            <a:spAutoFit/>
          </a:bodyPr>
          <a:lstStyle/>
          <a:p>
            <a:r>
              <a:rPr lang="en-US" altLang="ja-JP" sz="2400">
                <a:solidFill>
                  <a:schemeClr val="tx2"/>
                </a:solidFill>
              </a:rPr>
              <a:t>Web</a:t>
            </a:r>
            <a:r>
              <a:rPr lang="ja-JP" altLang="en-US" sz="2400">
                <a:solidFill>
                  <a:schemeClr val="tx2"/>
                </a:solidFill>
              </a:rPr>
              <a:t>ブラウザがインターネット上の</a:t>
            </a:r>
          </a:p>
          <a:p>
            <a:r>
              <a:rPr lang="en-US" altLang="ja-JP" sz="2400">
                <a:solidFill>
                  <a:schemeClr val="tx2"/>
                </a:solidFill>
              </a:rPr>
              <a:t>Web</a:t>
            </a:r>
            <a:r>
              <a:rPr lang="ja-JP" altLang="en-US" sz="2400">
                <a:solidFill>
                  <a:schemeClr val="tx2"/>
                </a:solidFill>
              </a:rPr>
              <a:t>サーバーを探して、目的のホームページを自分のコンピュータに表示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wipe(left)">
                                      <p:cBhvr>
                                        <p:cTn id="7" dur="500"/>
                                        <p:tgtEl>
                                          <p:spTgt spid="870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7047"/>
                                        </p:tgtEl>
                                        <p:attrNameLst>
                                          <p:attrName>style.visibility</p:attrName>
                                        </p:attrNameLst>
                                      </p:cBhvr>
                                      <p:to>
                                        <p:strVal val="visible"/>
                                      </p:to>
                                    </p:set>
                                    <p:animEffect transition="in" filter="wipe(left)">
                                      <p:cBhvr>
                                        <p:cTn id="10" dur="500"/>
                                        <p:tgtEl>
                                          <p:spTgt spid="8704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0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87048"/>
                                        </p:tgtEl>
                                        <p:attrNameLst>
                                          <p:attrName>style.visibility</p:attrName>
                                        </p:attrNameLst>
                                      </p:cBhvr>
                                      <p:to>
                                        <p:strVal val="visible"/>
                                      </p:to>
                                    </p:set>
                                    <p:animEffect transition="in" filter="wipe(right)">
                                      <p:cBhvr>
                                        <p:cTn id="21" dur="500"/>
                                        <p:tgtEl>
                                          <p:spTgt spid="8704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87046"/>
                                        </p:tgtEl>
                                        <p:attrNameLst>
                                          <p:attrName>style.visibility</p:attrName>
                                        </p:attrNameLst>
                                      </p:cBhvr>
                                      <p:to>
                                        <p:strVal val="visible"/>
                                      </p:to>
                                    </p:set>
                                    <p:animEffect transition="in" filter="wipe(right)">
                                      <p:cBhvr>
                                        <p:cTn id="24" dur="500"/>
                                        <p:tgtEl>
                                          <p:spTgt spid="8704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5" grpId="0" animBg="1"/>
      <p:bldP spid="87046" grpId="0" animBg="1"/>
      <p:bldP spid="87047" grpId="0"/>
      <p:bldP spid="870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ja-JP" altLang="en-US"/>
              <a:t>ホームページの仕組み③</a:t>
            </a:r>
          </a:p>
        </p:txBody>
      </p:sp>
      <p:sp>
        <p:nvSpPr>
          <p:cNvPr id="88067" name="Rectangle 3"/>
          <p:cNvSpPr>
            <a:spLocks noGrp="1" noChangeArrowheads="1"/>
          </p:cNvSpPr>
          <p:nvPr>
            <p:ph idx="1"/>
          </p:nvPr>
        </p:nvSpPr>
        <p:spPr>
          <a:xfrm>
            <a:off x="395288" y="1905000"/>
            <a:ext cx="8424862" cy="4114800"/>
          </a:xfrm>
        </p:spPr>
        <p:txBody>
          <a:bodyPr/>
          <a:lstStyle/>
          <a:p>
            <a:pPr>
              <a:lnSpc>
                <a:spcPct val="90000"/>
              </a:lnSpc>
            </a:pPr>
            <a:r>
              <a:rPr lang="en-US" altLang="ja-JP"/>
              <a:t>HTTP</a:t>
            </a:r>
          </a:p>
          <a:p>
            <a:pPr lvl="1">
              <a:lnSpc>
                <a:spcPct val="90000"/>
              </a:lnSpc>
            </a:pPr>
            <a:r>
              <a:rPr lang="en-US" altLang="ja-JP"/>
              <a:t>Hyper Text Transfer Protocol</a:t>
            </a:r>
          </a:p>
          <a:p>
            <a:pPr lvl="1">
              <a:lnSpc>
                <a:spcPct val="90000"/>
              </a:lnSpc>
            </a:pPr>
            <a:r>
              <a:rPr lang="en-US" altLang="ja-JP"/>
              <a:t>Web</a:t>
            </a:r>
            <a:r>
              <a:rPr lang="ja-JP" altLang="en-US"/>
              <a:t>ブラウザが、</a:t>
            </a:r>
            <a:r>
              <a:rPr lang="en-US" altLang="ja-JP"/>
              <a:t>Web</a:t>
            </a:r>
            <a:r>
              <a:rPr lang="ja-JP" altLang="en-US"/>
              <a:t>サーバーに対して</a:t>
            </a:r>
            <a:r>
              <a:rPr lang="en-US" altLang="ja-JP"/>
              <a:t>HTML</a:t>
            </a:r>
            <a:r>
              <a:rPr lang="ja-JP" altLang="en-US"/>
              <a:t>形式のファイルを受け取るためのプロトコル</a:t>
            </a:r>
          </a:p>
          <a:p>
            <a:pPr lvl="1">
              <a:lnSpc>
                <a:spcPct val="90000"/>
              </a:lnSpc>
            </a:pPr>
            <a:r>
              <a:rPr lang="en-US" altLang="ja-JP"/>
              <a:t>HTML</a:t>
            </a:r>
          </a:p>
          <a:p>
            <a:pPr lvl="2">
              <a:lnSpc>
                <a:spcPct val="90000"/>
              </a:lnSpc>
            </a:pPr>
            <a:r>
              <a:rPr lang="en-US" altLang="ja-JP"/>
              <a:t>Hyper Text Markup Language </a:t>
            </a:r>
          </a:p>
          <a:p>
            <a:pPr lvl="2">
              <a:lnSpc>
                <a:spcPct val="90000"/>
              </a:lnSpc>
            </a:pPr>
            <a:r>
              <a:rPr lang="ja-JP" altLang="en-US"/>
              <a:t>ホームページを作成するための言語 </a:t>
            </a:r>
          </a:p>
          <a:p>
            <a:pPr lvl="2">
              <a:lnSpc>
                <a:spcPct val="90000"/>
              </a:lnSpc>
            </a:pPr>
            <a:r>
              <a:rPr lang="en-US" altLang="ja-JP"/>
              <a:t>HTML</a:t>
            </a:r>
            <a:r>
              <a:rPr lang="ja-JP" altLang="en-US"/>
              <a:t>形式のファイルに埋め込まれたリンクをクリックすることで、参照先などのページに移動</a:t>
            </a:r>
          </a:p>
        </p:txBody>
      </p:sp>
      <p:sp>
        <p:nvSpPr>
          <p:cNvPr id="5" name="スライド番号プレースホルダ 4"/>
          <p:cNvSpPr>
            <a:spLocks noGrp="1"/>
          </p:cNvSpPr>
          <p:nvPr>
            <p:ph type="sldNum" sz="quarter" idx="12"/>
          </p:nvPr>
        </p:nvSpPr>
        <p:spPr>
          <a:xfrm>
            <a:off x="0" y="6400800"/>
            <a:ext cx="1295400" cy="457200"/>
          </a:xfrm>
        </p:spPr>
        <p:txBody>
          <a:bodyPr/>
          <a:lstStyle/>
          <a:p>
            <a:fld id="{6B0E5356-E009-450B-A2F0-BDE61DB59198}" type="slidenum">
              <a:rPr lang="en-US" altLang="ja-JP" smtClean="0"/>
              <a:pPr/>
              <a:t>29</a:t>
            </a:fld>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8515" y="-5916"/>
            <a:ext cx="7886700" cy="1325563"/>
          </a:xfrm>
        </p:spPr>
        <p:txBody>
          <a:bodyPr/>
          <a:lstStyle/>
          <a:p>
            <a:r>
              <a:rPr kumimoji="1" lang="ja-JP" altLang="en-US" dirty="0" smtClean="0"/>
              <a:t>　情報とデータ</a:t>
            </a:r>
            <a:endParaRPr kumimoji="1" lang="ja-JP" altLang="en-US" dirty="0"/>
          </a:p>
        </p:txBody>
      </p:sp>
      <p:sp>
        <p:nvSpPr>
          <p:cNvPr id="3" name="コンテンツ プレースホルダー 2"/>
          <p:cNvSpPr>
            <a:spLocks noGrp="1"/>
          </p:cNvSpPr>
          <p:nvPr>
            <p:ph idx="1"/>
          </p:nvPr>
        </p:nvSpPr>
        <p:spPr>
          <a:xfrm>
            <a:off x="395536" y="1124744"/>
            <a:ext cx="8274781" cy="4896544"/>
          </a:xfrm>
        </p:spPr>
        <p:txBody>
          <a:bodyPr>
            <a:normAutofit fontScale="92500"/>
          </a:bodyPr>
          <a:lstStyle/>
          <a:p>
            <a:r>
              <a:rPr kumimoji="1" lang="ja-JP" altLang="en-US" dirty="0" smtClean="0"/>
              <a:t>データ＋科学＋計算　＝　情報</a:t>
            </a:r>
            <a:endParaRPr kumimoji="1" lang="en-US" altLang="ja-JP" dirty="0" smtClean="0"/>
          </a:p>
          <a:p>
            <a:r>
              <a:rPr lang="ja-JP" altLang="en-US" dirty="0" smtClean="0"/>
              <a:t>科学</a:t>
            </a:r>
            <a:r>
              <a:rPr lang="ja-JP" altLang="en-US" dirty="0" smtClean="0"/>
              <a:t>とは</a:t>
            </a:r>
            <a:r>
              <a:rPr lang="ja-JP" altLang="en-US" dirty="0"/>
              <a:t>何</a:t>
            </a:r>
            <a:r>
              <a:rPr lang="ja-JP" altLang="en-US" dirty="0" smtClean="0"/>
              <a:t>か</a:t>
            </a:r>
            <a:r>
              <a:rPr lang="ja-JP" altLang="en-US" dirty="0" smtClean="0"/>
              <a:t>　</a:t>
            </a:r>
            <a:endParaRPr lang="en-US" altLang="ja-JP" dirty="0" smtClean="0"/>
          </a:p>
          <a:p>
            <a:pPr lvl="1"/>
            <a:r>
              <a:rPr lang="ja-JP" altLang="en-US" dirty="0" smtClean="0"/>
              <a:t>重要な疑問に答える：　「生命とは何か」　「物質とは何か」</a:t>
            </a:r>
            <a:endParaRPr lang="en-US" altLang="ja-JP" dirty="0" smtClean="0"/>
          </a:p>
          <a:p>
            <a:pPr lvl="1"/>
            <a:r>
              <a:rPr lang="ja-JP" altLang="en-US" dirty="0" smtClean="0"/>
              <a:t>観測からの推論：　「生命」は「息に関係？」</a:t>
            </a:r>
            <a:r>
              <a:rPr lang="en-US" altLang="ja-JP" dirty="0" smtClean="0"/>
              <a:t>-&gt; </a:t>
            </a:r>
            <a:r>
              <a:rPr lang="ja-JP" altLang="en-US" dirty="0" smtClean="0"/>
              <a:t>魂</a:t>
            </a:r>
            <a:endParaRPr lang="en-US" altLang="ja-JP" dirty="0"/>
          </a:p>
          <a:p>
            <a:pPr lvl="1"/>
            <a:r>
              <a:rPr lang="ja-JP" altLang="en-US" dirty="0" smtClean="0"/>
              <a:t>実験から</a:t>
            </a:r>
            <a:r>
              <a:rPr lang="ja-JP" altLang="en-US" dirty="0" smtClean="0"/>
              <a:t>情報を</a:t>
            </a:r>
            <a:r>
              <a:rPr lang="ja-JP" altLang="en-US" dirty="0" smtClean="0"/>
              <a:t>得る</a:t>
            </a:r>
            <a:endParaRPr lang="en-US" altLang="ja-JP" dirty="0" smtClean="0"/>
          </a:p>
          <a:p>
            <a:r>
              <a:rPr kumimoji="1" lang="ja-JP" altLang="en-US" dirty="0" smtClean="0"/>
              <a:t>メンデルの実験</a:t>
            </a:r>
            <a:endParaRPr kumimoji="1" lang="en-US" altLang="ja-JP" dirty="0" smtClean="0"/>
          </a:p>
          <a:p>
            <a:pPr lvl="1"/>
            <a:r>
              <a:rPr lang="ja-JP" altLang="en-US" dirty="0"/>
              <a:t>　</a:t>
            </a:r>
            <a:r>
              <a:rPr lang="ja-JP" altLang="en-US" dirty="0" smtClean="0"/>
              <a:t>豆を育てて得たデータから、「遺伝の法則」によって、農業を促進させる情報を与える</a:t>
            </a:r>
            <a:r>
              <a:rPr kumimoji="1" lang="ja-JP" altLang="en-US" dirty="0"/>
              <a:t>　</a:t>
            </a:r>
            <a:endParaRPr kumimoji="1" lang="en-US" altLang="ja-JP" dirty="0" smtClean="0"/>
          </a:p>
          <a:p>
            <a:r>
              <a:rPr lang="ja-JP" altLang="en-US" dirty="0" smtClean="0"/>
              <a:t>ワトソン・クリックの</a:t>
            </a:r>
            <a:r>
              <a:rPr lang="en-US" altLang="ja-JP" dirty="0" smtClean="0"/>
              <a:t>DNA</a:t>
            </a:r>
            <a:r>
              <a:rPr lang="ja-JP" altLang="en-US" dirty="0" smtClean="0"/>
              <a:t>二重螺旋モデル</a:t>
            </a:r>
            <a:endParaRPr lang="en-US" altLang="ja-JP" dirty="0" smtClean="0"/>
          </a:p>
          <a:p>
            <a:pPr lvl="1"/>
            <a:r>
              <a:rPr kumimoji="1" lang="en-US" altLang="ja-JP" dirty="0" smtClean="0"/>
              <a:t>X</a:t>
            </a:r>
            <a:r>
              <a:rPr kumimoji="1" lang="ja-JP" altLang="en-US" dirty="0" smtClean="0"/>
              <a:t>線回析画像データから遺伝モデルを推定</a:t>
            </a:r>
            <a:endParaRPr kumimoji="1" lang="en-US" altLang="ja-JP" dirty="0" smtClean="0"/>
          </a:p>
          <a:p>
            <a:pPr lvl="1"/>
            <a:r>
              <a:rPr lang="ja-JP" altLang="en-US" dirty="0"/>
              <a:t>生命</a:t>
            </a:r>
            <a:r>
              <a:rPr kumimoji="1" lang="ja-JP" altLang="en-US" dirty="0" smtClean="0"/>
              <a:t>を</a:t>
            </a:r>
            <a:r>
              <a:rPr kumimoji="1" lang="en-US" altLang="ja-JP" dirty="0" smtClean="0"/>
              <a:t>『</a:t>
            </a:r>
            <a:r>
              <a:rPr kumimoji="1" lang="ja-JP" altLang="en-US" dirty="0" smtClean="0"/>
              <a:t>コンピュータにかかる</a:t>
            </a:r>
            <a:r>
              <a:rPr kumimoji="1" lang="en-US" altLang="ja-JP" dirty="0" smtClean="0"/>
              <a:t>』</a:t>
            </a:r>
            <a:r>
              <a:rPr lang="ja-JP" altLang="en-US" dirty="0" smtClean="0"/>
              <a:t>学術に</a:t>
            </a:r>
            <a:r>
              <a:rPr lang="ja-JP" altLang="en-US" dirty="0" smtClean="0"/>
              <a:t>する</a:t>
            </a:r>
            <a:endParaRPr lang="en-US" altLang="ja-JP" dirty="0" smtClean="0"/>
          </a:p>
          <a:p>
            <a:r>
              <a:rPr kumimoji="1" lang="ja-JP" altLang="en-US" dirty="0" smtClean="0"/>
              <a:t>もちろん、いまだに</a:t>
            </a:r>
            <a:r>
              <a:rPr kumimoji="1" lang="ja-JP" altLang="en-US" dirty="0"/>
              <a:t>誰</a:t>
            </a:r>
            <a:r>
              <a:rPr kumimoji="1" lang="ja-JP" altLang="en-US" dirty="0" smtClean="0"/>
              <a:t>も</a:t>
            </a:r>
            <a:r>
              <a:rPr kumimoji="1" lang="en-US" altLang="ja-JP" dirty="0" smtClean="0"/>
              <a:t>『</a:t>
            </a:r>
            <a:r>
              <a:rPr kumimoji="1" lang="ja-JP" altLang="en-US" dirty="0" smtClean="0"/>
              <a:t>生命とは何か</a:t>
            </a:r>
            <a:r>
              <a:rPr kumimoji="1" lang="en-US" altLang="ja-JP" dirty="0" smtClean="0"/>
              <a:t>』</a:t>
            </a:r>
            <a:r>
              <a:rPr kumimoji="1" lang="ja-JP" altLang="en-US" dirty="0" smtClean="0"/>
              <a:t>を知らないが</a:t>
            </a:r>
            <a:r>
              <a:rPr kumimoji="1" lang="ja-JP" altLang="en-US" dirty="0" err="1"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6B0E5356-E009-450B-A2F0-BDE61DB59198}" type="slidenum">
              <a:rPr lang="en-US" altLang="ja-JP" smtClean="0"/>
              <a:pPr/>
              <a:t>3</a:t>
            </a:fld>
            <a:endParaRPr lang="en-US" altLang="ja-JP"/>
          </a:p>
        </p:txBody>
      </p:sp>
    </p:spTree>
    <p:extLst>
      <p:ext uri="{BB962C8B-B14F-4D97-AF65-F5344CB8AC3E}">
        <p14:creationId xmlns:p14="http://schemas.microsoft.com/office/powerpoint/2010/main" val="325249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ja-JP"/>
              <a:t>Google</a:t>
            </a:r>
          </a:p>
        </p:txBody>
      </p:sp>
      <p:sp>
        <p:nvSpPr>
          <p:cNvPr id="96259" name="Rectangle 3"/>
          <p:cNvSpPr>
            <a:spLocks noGrp="1" noChangeArrowheads="1"/>
          </p:cNvSpPr>
          <p:nvPr>
            <p:ph idx="1"/>
          </p:nvPr>
        </p:nvSpPr>
        <p:spPr/>
        <p:txBody>
          <a:bodyPr/>
          <a:lstStyle/>
          <a:p>
            <a:r>
              <a:rPr lang="ja-JP" altLang="en-US" sz="2600" dirty="0"/>
              <a:t>インターネット上での検索エンジン</a:t>
            </a:r>
          </a:p>
          <a:p>
            <a:r>
              <a:rPr lang="ja-JP" altLang="en-US" sz="2600" dirty="0"/>
              <a:t>沿革</a:t>
            </a:r>
          </a:p>
          <a:p>
            <a:r>
              <a:rPr lang="ja-JP" altLang="en-US" sz="2600" dirty="0"/>
              <a:t>創始者</a:t>
            </a:r>
          </a:p>
          <a:p>
            <a:pPr lvl="1"/>
            <a:r>
              <a:rPr lang="en-US" altLang="ja-JP" sz="2400" dirty="0"/>
              <a:t>Sergey </a:t>
            </a:r>
            <a:r>
              <a:rPr lang="en-US" altLang="ja-JP" sz="2400" dirty="0" err="1"/>
              <a:t>Brin</a:t>
            </a:r>
            <a:r>
              <a:rPr lang="en-US" altLang="ja-JP" sz="2400" dirty="0"/>
              <a:t>,</a:t>
            </a:r>
            <a:r>
              <a:rPr lang="ja-JP" altLang="en-US" sz="2400" dirty="0"/>
              <a:t>　 </a:t>
            </a:r>
            <a:r>
              <a:rPr lang="en-US" altLang="ja-JP" sz="2400" dirty="0"/>
              <a:t>Larry Page</a:t>
            </a:r>
          </a:p>
          <a:p>
            <a:pPr lvl="1"/>
            <a:endParaRPr lang="en-US" altLang="ja-JP" sz="2400" dirty="0"/>
          </a:p>
          <a:p>
            <a:pPr lvl="1"/>
            <a:endParaRPr lang="en-US" altLang="ja-JP" sz="2400" dirty="0"/>
          </a:p>
          <a:p>
            <a:pPr lvl="1"/>
            <a:endParaRPr lang="en-US" altLang="ja-JP" sz="2400" dirty="0"/>
          </a:p>
          <a:p>
            <a:pPr lvl="1"/>
            <a:endParaRPr lang="en-US" altLang="ja-JP" sz="2400" dirty="0"/>
          </a:p>
          <a:p>
            <a:pPr lvl="1">
              <a:buFont typeface="Wingdings" pitchFamily="2" charset="2"/>
              <a:buNone/>
            </a:pPr>
            <a:r>
              <a:rPr lang="ja-JP" altLang="en-US" sz="1800" dirty="0"/>
              <a:t>　　　</a:t>
            </a:r>
          </a:p>
        </p:txBody>
      </p:sp>
      <p:sp>
        <p:nvSpPr>
          <p:cNvPr id="7" name="スライド番号プレースホルダ 6"/>
          <p:cNvSpPr>
            <a:spLocks noGrp="1"/>
          </p:cNvSpPr>
          <p:nvPr>
            <p:ph type="sldNum" sz="quarter" idx="12"/>
          </p:nvPr>
        </p:nvSpPr>
        <p:spPr>
          <a:xfrm>
            <a:off x="0" y="6400800"/>
            <a:ext cx="1295400" cy="457200"/>
          </a:xfrm>
        </p:spPr>
        <p:txBody>
          <a:bodyPr/>
          <a:lstStyle/>
          <a:p>
            <a:fld id="{6B0E5356-E009-450B-A2F0-BDE61DB59198}" type="slidenum">
              <a:rPr lang="en-US" altLang="ja-JP" smtClean="0"/>
              <a:pPr/>
              <a:t>30</a:t>
            </a:fld>
            <a:endParaRPr lang="en-US" altLang="ja-JP" dirty="0"/>
          </a:p>
        </p:txBody>
      </p:sp>
      <p:pic>
        <p:nvPicPr>
          <p:cNvPr id="96260" name="Picture 4"/>
          <p:cNvPicPr>
            <a:picLocks noChangeAspect="1" noChangeArrowheads="1"/>
          </p:cNvPicPr>
          <p:nvPr/>
        </p:nvPicPr>
        <p:blipFill>
          <a:blip r:embed="rId3" cstate="print"/>
          <a:srcRect/>
          <a:stretch>
            <a:fillRect/>
          </a:stretch>
        </p:blipFill>
        <p:spPr bwMode="auto">
          <a:xfrm>
            <a:off x="4572000" y="3860800"/>
            <a:ext cx="1352550" cy="1695450"/>
          </a:xfrm>
          <a:prstGeom prst="rect">
            <a:avLst/>
          </a:prstGeom>
          <a:noFill/>
          <a:ln w="9525">
            <a:noFill/>
            <a:miter lim="800000"/>
            <a:headEnd/>
            <a:tailEnd/>
          </a:ln>
          <a:effectLst/>
        </p:spPr>
      </p:pic>
      <p:pic>
        <p:nvPicPr>
          <p:cNvPr id="96261" name="Picture 5"/>
          <p:cNvPicPr>
            <a:picLocks noChangeAspect="1" noChangeArrowheads="1"/>
          </p:cNvPicPr>
          <p:nvPr/>
        </p:nvPicPr>
        <p:blipFill>
          <a:blip r:embed="rId4" cstate="print"/>
          <a:srcRect/>
          <a:stretch>
            <a:fillRect/>
          </a:stretch>
        </p:blipFill>
        <p:spPr bwMode="auto">
          <a:xfrm>
            <a:off x="2700338" y="3894138"/>
            <a:ext cx="1352550" cy="1695450"/>
          </a:xfrm>
          <a:prstGeom prst="rect">
            <a:avLst/>
          </a:prstGeom>
          <a:noFill/>
          <a:ln w="9525">
            <a:noFill/>
            <a:miter lim="800000"/>
            <a:headEnd/>
            <a:tailEnd/>
          </a:ln>
          <a:effectLst/>
        </p:spPr>
      </p:pic>
      <p:sp>
        <p:nvSpPr>
          <p:cNvPr id="96262" name="Text Box 6"/>
          <p:cNvSpPr txBox="1">
            <a:spLocks noChangeArrowheads="1"/>
          </p:cNvSpPr>
          <p:nvPr/>
        </p:nvSpPr>
        <p:spPr bwMode="auto">
          <a:xfrm>
            <a:off x="4140200" y="6308725"/>
            <a:ext cx="4730750" cy="366713"/>
          </a:xfrm>
          <a:prstGeom prst="rect">
            <a:avLst/>
          </a:prstGeom>
          <a:noFill/>
          <a:ln w="9525">
            <a:noFill/>
            <a:miter lim="800000"/>
            <a:headEnd/>
            <a:tailEnd/>
          </a:ln>
          <a:effectLst/>
        </p:spPr>
        <p:txBody>
          <a:bodyPr wrap="none">
            <a:spAutoFit/>
          </a:bodyPr>
          <a:lstStyle/>
          <a:p>
            <a:r>
              <a:rPr lang="en-US" altLang="ja-JP" sz="1800">
                <a:solidFill>
                  <a:schemeClr val="tx2"/>
                </a:solidFill>
              </a:rPr>
              <a:t>http://www.google.co.jp/corporate/execs.html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講義配布資料ページ</a:t>
            </a:r>
            <a:endParaRPr kumimoji="1" lang="ja-JP" altLang="en-US" dirty="0"/>
          </a:p>
        </p:txBody>
      </p:sp>
      <p:sp>
        <p:nvSpPr>
          <p:cNvPr id="3" name="コンテンツ プレースホルダ 2"/>
          <p:cNvSpPr>
            <a:spLocks noGrp="1"/>
          </p:cNvSpPr>
          <p:nvPr>
            <p:ph idx="1"/>
          </p:nvPr>
        </p:nvSpPr>
        <p:spPr>
          <a:xfrm>
            <a:off x="467544" y="1905000"/>
            <a:ext cx="8496944" cy="4114800"/>
          </a:xfrm>
        </p:spPr>
        <p:txBody>
          <a:bodyPr/>
          <a:lstStyle/>
          <a:p>
            <a:r>
              <a:rPr lang="ja-JP" altLang="en-US" dirty="0" smtClean="0"/>
              <a:t>ブックマークに追加</a:t>
            </a:r>
            <a:endParaRPr lang="en-US" altLang="ja-JP" dirty="0"/>
          </a:p>
          <a:p>
            <a:pPr lvl="1"/>
            <a:r>
              <a:rPr kumimoji="1" lang="en-US" altLang="ja-JP" dirty="0" smtClean="0"/>
              <a:t>URL</a:t>
            </a:r>
            <a:r>
              <a:rPr kumimoji="1" lang="ja-JP" altLang="en-US" dirty="0" smtClean="0"/>
              <a:t>を直接入力</a:t>
            </a:r>
            <a:endParaRPr kumimoji="1" lang="en-US" altLang="ja-JP" dirty="0" smtClean="0"/>
          </a:p>
          <a:p>
            <a:pPr lvl="1"/>
            <a:endParaRPr kumimoji="1" lang="en-US" altLang="ja-JP" dirty="0" smtClean="0"/>
          </a:p>
          <a:p>
            <a:pPr lvl="1"/>
            <a:r>
              <a:rPr kumimoji="1" lang="ja-JP" altLang="en-US" dirty="0" smtClean="0"/>
              <a:t>検索エンジンで検索</a:t>
            </a:r>
            <a:endParaRPr kumimoji="1" lang="ja-JP" altLang="en-US" dirty="0"/>
          </a:p>
        </p:txBody>
      </p:sp>
      <p:sp>
        <p:nvSpPr>
          <p:cNvPr id="6" name="スライド番号プレースホルダ 5"/>
          <p:cNvSpPr>
            <a:spLocks noGrp="1"/>
          </p:cNvSpPr>
          <p:nvPr>
            <p:ph type="sldNum" sz="quarter" idx="12"/>
          </p:nvPr>
        </p:nvSpPr>
        <p:spPr>
          <a:xfrm>
            <a:off x="0" y="6400800"/>
            <a:ext cx="1295400" cy="457200"/>
          </a:xfrm>
        </p:spPr>
        <p:txBody>
          <a:bodyPr/>
          <a:lstStyle/>
          <a:p>
            <a:fld id="{6B0E5356-E009-450B-A2F0-BDE61DB59198}" type="slidenum">
              <a:rPr lang="en-US" altLang="ja-JP" smtClean="0"/>
              <a:pPr/>
              <a:t>31</a:t>
            </a:fld>
            <a:endParaRPr lang="en-US" altLang="ja-JP" dirty="0"/>
          </a:p>
        </p:txBody>
      </p:sp>
      <p:sp>
        <p:nvSpPr>
          <p:cNvPr id="5" name="正方形/長方形 4"/>
          <p:cNvSpPr/>
          <p:nvPr/>
        </p:nvSpPr>
        <p:spPr>
          <a:xfrm>
            <a:off x="1115616" y="2996952"/>
            <a:ext cx="7704856" cy="461665"/>
          </a:xfrm>
          <a:prstGeom prst="rect">
            <a:avLst/>
          </a:prstGeom>
        </p:spPr>
        <p:txBody>
          <a:bodyPr wrap="square">
            <a:spAutoFit/>
          </a:bodyPr>
          <a:lstStyle/>
          <a:p>
            <a:pPr algn="ctr"/>
            <a:r>
              <a:rPr lang="en-US" altLang="ja-JP" sz="2400" dirty="0" smtClean="0">
                <a:solidFill>
                  <a:schemeClr val="tx2"/>
                </a:solidFill>
              </a:rPr>
              <a:t>http://www.dais.is.tohoku.ac.jp/~jinhee/jyoho-15.html </a:t>
            </a:r>
            <a:endParaRPr lang="en-US" altLang="ja-JP" sz="2400" dirty="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ja-JP" altLang="en-US"/>
              <a:t>電子メールの仕組み①</a:t>
            </a:r>
          </a:p>
        </p:txBody>
      </p:sp>
      <p:sp>
        <p:nvSpPr>
          <p:cNvPr id="89091" name="Rectangle 3"/>
          <p:cNvSpPr>
            <a:spLocks noGrp="1" noChangeArrowheads="1"/>
          </p:cNvSpPr>
          <p:nvPr>
            <p:ph idx="1"/>
          </p:nvPr>
        </p:nvSpPr>
        <p:spPr>
          <a:xfrm>
            <a:off x="933450" y="3746500"/>
            <a:ext cx="7742238" cy="2636838"/>
          </a:xfrm>
        </p:spPr>
        <p:txBody>
          <a:bodyPr/>
          <a:lstStyle/>
          <a:p>
            <a:r>
              <a:rPr lang="en-US" altLang="ja-JP" sz="2200" dirty="0"/>
              <a:t>MUA (Mail User Agent)</a:t>
            </a:r>
          </a:p>
          <a:p>
            <a:pPr lvl="1"/>
            <a:r>
              <a:rPr lang="ja-JP" altLang="en-US" sz="2000" dirty="0"/>
              <a:t>メール送受信ソフトウェア</a:t>
            </a:r>
          </a:p>
          <a:p>
            <a:r>
              <a:rPr lang="en-US" altLang="ja-JP" sz="2200" dirty="0"/>
              <a:t>MTA (Mail Transport Agent)</a:t>
            </a:r>
          </a:p>
          <a:p>
            <a:pPr lvl="1"/>
            <a:r>
              <a:rPr lang="ja-JP" altLang="en-US" sz="2000" dirty="0"/>
              <a:t>メールサーバ上のプログラム</a:t>
            </a:r>
          </a:p>
          <a:p>
            <a:r>
              <a:rPr lang="en-US" altLang="ja-JP" sz="2200" dirty="0"/>
              <a:t>SMTP (Simple Mail Transport Protocol)</a:t>
            </a:r>
          </a:p>
          <a:p>
            <a:pPr lvl="1"/>
            <a:r>
              <a:rPr lang="ja-JP" altLang="en-US" sz="2000" dirty="0"/>
              <a:t>インターネット上にあるシステムから別のシステムにメッセージを配送するために使われるプロトコル</a:t>
            </a:r>
          </a:p>
        </p:txBody>
      </p:sp>
      <p:sp>
        <p:nvSpPr>
          <p:cNvPr id="24" name="スライド番号プレースホルダ 23"/>
          <p:cNvSpPr>
            <a:spLocks noGrp="1"/>
          </p:cNvSpPr>
          <p:nvPr>
            <p:ph type="sldNum" sz="quarter" idx="12"/>
          </p:nvPr>
        </p:nvSpPr>
        <p:spPr>
          <a:xfrm>
            <a:off x="0" y="6400800"/>
            <a:ext cx="1295400" cy="457200"/>
          </a:xfrm>
        </p:spPr>
        <p:txBody>
          <a:bodyPr/>
          <a:lstStyle/>
          <a:p>
            <a:fld id="{6B0E5356-E009-450B-A2F0-BDE61DB59198}" type="slidenum">
              <a:rPr lang="en-US" altLang="ja-JP" smtClean="0"/>
              <a:pPr/>
              <a:t>32</a:t>
            </a:fld>
            <a:endParaRPr lang="en-US" altLang="ja-JP" dirty="0"/>
          </a:p>
        </p:txBody>
      </p:sp>
      <p:pic>
        <p:nvPicPr>
          <p:cNvPr id="89092" name="Picture 4" descr="MCj03556570000[1]"/>
          <p:cNvPicPr>
            <a:picLocks noChangeAspect="1" noChangeArrowheads="1"/>
          </p:cNvPicPr>
          <p:nvPr/>
        </p:nvPicPr>
        <p:blipFill>
          <a:blip r:embed="rId3" cstate="print"/>
          <a:srcRect/>
          <a:stretch>
            <a:fillRect/>
          </a:stretch>
        </p:blipFill>
        <p:spPr bwMode="auto">
          <a:xfrm flipH="1">
            <a:off x="0" y="2060575"/>
            <a:ext cx="1584325" cy="1098550"/>
          </a:xfrm>
          <a:prstGeom prst="rect">
            <a:avLst/>
          </a:prstGeom>
          <a:noFill/>
        </p:spPr>
      </p:pic>
      <p:sp>
        <p:nvSpPr>
          <p:cNvPr id="89093" name="Line 5"/>
          <p:cNvSpPr>
            <a:spLocks noChangeShapeType="1"/>
          </p:cNvSpPr>
          <p:nvPr/>
        </p:nvSpPr>
        <p:spPr bwMode="auto">
          <a:xfrm>
            <a:off x="1547813" y="2708275"/>
            <a:ext cx="936625" cy="0"/>
          </a:xfrm>
          <a:prstGeom prst="line">
            <a:avLst/>
          </a:prstGeom>
          <a:noFill/>
          <a:ln w="38100">
            <a:solidFill>
              <a:srgbClr val="0000FF"/>
            </a:solidFill>
            <a:round/>
            <a:headEnd/>
            <a:tailEnd/>
          </a:ln>
          <a:effectLst/>
        </p:spPr>
        <p:txBody>
          <a:bodyPr/>
          <a:lstStyle/>
          <a:p>
            <a:endParaRPr lang="ja-JP" altLang="en-US"/>
          </a:p>
        </p:txBody>
      </p:sp>
      <p:sp>
        <p:nvSpPr>
          <p:cNvPr id="89094" name="Line 6"/>
          <p:cNvSpPr>
            <a:spLocks noChangeShapeType="1"/>
          </p:cNvSpPr>
          <p:nvPr/>
        </p:nvSpPr>
        <p:spPr bwMode="auto">
          <a:xfrm>
            <a:off x="3348038" y="2667000"/>
            <a:ext cx="647700" cy="0"/>
          </a:xfrm>
          <a:prstGeom prst="line">
            <a:avLst/>
          </a:prstGeom>
          <a:noFill/>
          <a:ln w="38100">
            <a:solidFill>
              <a:srgbClr val="0000FF"/>
            </a:solidFill>
            <a:round/>
            <a:headEnd/>
            <a:tailEnd/>
          </a:ln>
          <a:effectLst/>
        </p:spPr>
        <p:txBody>
          <a:bodyPr/>
          <a:lstStyle/>
          <a:p>
            <a:endParaRPr lang="ja-JP" altLang="en-US"/>
          </a:p>
        </p:txBody>
      </p:sp>
      <p:sp>
        <p:nvSpPr>
          <p:cNvPr id="89095" name="Line 7"/>
          <p:cNvSpPr>
            <a:spLocks noChangeShapeType="1"/>
          </p:cNvSpPr>
          <p:nvPr/>
        </p:nvSpPr>
        <p:spPr bwMode="auto">
          <a:xfrm>
            <a:off x="5292725" y="2636838"/>
            <a:ext cx="719138" cy="0"/>
          </a:xfrm>
          <a:prstGeom prst="line">
            <a:avLst/>
          </a:prstGeom>
          <a:noFill/>
          <a:ln w="38100">
            <a:solidFill>
              <a:srgbClr val="0000FF"/>
            </a:solidFill>
            <a:round/>
            <a:headEnd/>
            <a:tailEnd/>
          </a:ln>
          <a:effectLst/>
        </p:spPr>
        <p:txBody>
          <a:bodyPr/>
          <a:lstStyle/>
          <a:p>
            <a:endParaRPr lang="ja-JP" altLang="en-US"/>
          </a:p>
        </p:txBody>
      </p:sp>
      <p:sp>
        <p:nvSpPr>
          <p:cNvPr id="89096" name="Line 8"/>
          <p:cNvSpPr>
            <a:spLocks noChangeShapeType="1"/>
          </p:cNvSpPr>
          <p:nvPr/>
        </p:nvSpPr>
        <p:spPr bwMode="auto">
          <a:xfrm>
            <a:off x="7019925" y="2636838"/>
            <a:ext cx="647700" cy="0"/>
          </a:xfrm>
          <a:prstGeom prst="line">
            <a:avLst/>
          </a:prstGeom>
          <a:noFill/>
          <a:ln w="38100">
            <a:solidFill>
              <a:srgbClr val="0000FF"/>
            </a:solidFill>
            <a:round/>
            <a:headEnd/>
            <a:tailEnd/>
          </a:ln>
          <a:effectLst/>
        </p:spPr>
        <p:txBody>
          <a:bodyPr/>
          <a:lstStyle/>
          <a:p>
            <a:endParaRPr lang="ja-JP" altLang="en-US"/>
          </a:p>
        </p:txBody>
      </p:sp>
      <p:sp>
        <p:nvSpPr>
          <p:cNvPr id="89097" name="Text Box 9"/>
          <p:cNvSpPr txBox="1">
            <a:spLocks noChangeArrowheads="1"/>
          </p:cNvSpPr>
          <p:nvPr/>
        </p:nvSpPr>
        <p:spPr bwMode="auto">
          <a:xfrm>
            <a:off x="303213" y="3278188"/>
            <a:ext cx="749300" cy="396875"/>
          </a:xfrm>
          <a:prstGeom prst="rect">
            <a:avLst/>
          </a:prstGeom>
          <a:noFill/>
          <a:ln w="9525">
            <a:noFill/>
            <a:miter lim="800000"/>
            <a:headEnd/>
            <a:tailEnd/>
          </a:ln>
          <a:effectLst/>
        </p:spPr>
        <p:txBody>
          <a:bodyPr wrap="none">
            <a:spAutoFit/>
          </a:bodyPr>
          <a:lstStyle/>
          <a:p>
            <a:r>
              <a:rPr lang="en-US" altLang="ja-JP">
                <a:solidFill>
                  <a:schemeClr val="tx2"/>
                </a:solidFill>
              </a:rPr>
              <a:t>MUA</a:t>
            </a:r>
          </a:p>
        </p:txBody>
      </p:sp>
      <p:grpSp>
        <p:nvGrpSpPr>
          <p:cNvPr id="2" name="Group 10"/>
          <p:cNvGrpSpPr>
            <a:grpSpLocks/>
          </p:cNvGrpSpPr>
          <p:nvPr/>
        </p:nvGrpSpPr>
        <p:grpSpPr bwMode="auto">
          <a:xfrm>
            <a:off x="7610475" y="2319338"/>
            <a:ext cx="1570038" cy="1549400"/>
            <a:chOff x="4794" y="1253"/>
            <a:chExt cx="989" cy="976"/>
          </a:xfrm>
        </p:grpSpPr>
        <p:pic>
          <p:nvPicPr>
            <p:cNvPr id="89099" name="Picture 11" descr="MCj03556530000[1]"/>
            <p:cNvPicPr>
              <a:picLocks noChangeAspect="1" noChangeArrowheads="1"/>
            </p:cNvPicPr>
            <p:nvPr/>
          </p:nvPicPr>
          <p:blipFill>
            <a:blip r:embed="rId4" cstate="print"/>
            <a:srcRect/>
            <a:stretch>
              <a:fillRect/>
            </a:stretch>
          </p:blipFill>
          <p:spPr bwMode="auto">
            <a:xfrm>
              <a:off x="4794" y="1253"/>
              <a:ext cx="989" cy="693"/>
            </a:xfrm>
            <a:prstGeom prst="rect">
              <a:avLst/>
            </a:prstGeom>
            <a:noFill/>
          </p:spPr>
        </p:pic>
        <p:sp>
          <p:nvSpPr>
            <p:cNvPr id="89100" name="Text Box 12"/>
            <p:cNvSpPr txBox="1">
              <a:spLocks noChangeArrowheads="1"/>
            </p:cNvSpPr>
            <p:nvPr/>
          </p:nvSpPr>
          <p:spPr bwMode="auto">
            <a:xfrm>
              <a:off x="5103" y="1979"/>
              <a:ext cx="472" cy="250"/>
            </a:xfrm>
            <a:prstGeom prst="rect">
              <a:avLst/>
            </a:prstGeom>
            <a:noFill/>
            <a:ln w="9525">
              <a:noFill/>
              <a:miter lim="800000"/>
              <a:headEnd/>
              <a:tailEnd/>
            </a:ln>
            <a:effectLst/>
          </p:spPr>
          <p:txBody>
            <a:bodyPr wrap="none">
              <a:spAutoFit/>
            </a:bodyPr>
            <a:lstStyle/>
            <a:p>
              <a:r>
                <a:rPr lang="en-US" altLang="ja-JP">
                  <a:solidFill>
                    <a:schemeClr val="tx2"/>
                  </a:solidFill>
                </a:rPr>
                <a:t>MUA</a:t>
              </a:r>
            </a:p>
          </p:txBody>
        </p:sp>
      </p:grpSp>
      <p:grpSp>
        <p:nvGrpSpPr>
          <p:cNvPr id="3" name="Group 13"/>
          <p:cNvGrpSpPr>
            <a:grpSpLocks/>
          </p:cNvGrpSpPr>
          <p:nvPr/>
        </p:nvGrpSpPr>
        <p:grpSpPr bwMode="auto">
          <a:xfrm>
            <a:off x="2339975" y="2563813"/>
            <a:ext cx="1008063" cy="901700"/>
            <a:chOff x="1565" y="1570"/>
            <a:chExt cx="635" cy="568"/>
          </a:xfrm>
        </p:grpSpPr>
        <p:sp>
          <p:nvSpPr>
            <p:cNvPr id="89102" name="server"/>
            <p:cNvSpPr>
              <a:spLocks noEditPoints="1" noChangeArrowheads="1"/>
            </p:cNvSpPr>
            <p:nvPr/>
          </p:nvSpPr>
          <p:spPr bwMode="auto">
            <a:xfrm>
              <a:off x="1565" y="1570"/>
              <a:ext cx="635" cy="18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89103" name="Text Box 15"/>
            <p:cNvSpPr txBox="1">
              <a:spLocks noChangeArrowheads="1"/>
            </p:cNvSpPr>
            <p:nvPr/>
          </p:nvSpPr>
          <p:spPr bwMode="auto">
            <a:xfrm>
              <a:off x="1610" y="1888"/>
              <a:ext cx="454" cy="250"/>
            </a:xfrm>
            <a:prstGeom prst="rect">
              <a:avLst/>
            </a:prstGeom>
            <a:noFill/>
            <a:ln w="9525">
              <a:noFill/>
              <a:miter lim="800000"/>
              <a:headEnd/>
              <a:tailEnd/>
            </a:ln>
            <a:effectLst/>
          </p:spPr>
          <p:txBody>
            <a:bodyPr wrap="none">
              <a:spAutoFit/>
            </a:bodyPr>
            <a:lstStyle/>
            <a:p>
              <a:r>
                <a:rPr lang="en-US" altLang="ja-JP">
                  <a:solidFill>
                    <a:schemeClr val="tx2"/>
                  </a:solidFill>
                </a:rPr>
                <a:t>MTA</a:t>
              </a:r>
            </a:p>
          </p:txBody>
        </p:sp>
      </p:grpSp>
      <p:grpSp>
        <p:nvGrpSpPr>
          <p:cNvPr id="4" name="Group 16"/>
          <p:cNvGrpSpPr>
            <a:grpSpLocks/>
          </p:cNvGrpSpPr>
          <p:nvPr/>
        </p:nvGrpSpPr>
        <p:grpSpPr bwMode="auto">
          <a:xfrm>
            <a:off x="6011863" y="2563813"/>
            <a:ext cx="1008062" cy="828675"/>
            <a:chOff x="3787" y="1570"/>
            <a:chExt cx="635" cy="522"/>
          </a:xfrm>
        </p:grpSpPr>
        <p:sp>
          <p:nvSpPr>
            <p:cNvPr id="89105" name="server"/>
            <p:cNvSpPr>
              <a:spLocks noEditPoints="1" noChangeArrowheads="1"/>
            </p:cNvSpPr>
            <p:nvPr/>
          </p:nvSpPr>
          <p:spPr bwMode="auto">
            <a:xfrm>
              <a:off x="3787" y="1570"/>
              <a:ext cx="635" cy="18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89106" name="Text Box 18"/>
            <p:cNvSpPr txBox="1">
              <a:spLocks noChangeArrowheads="1"/>
            </p:cNvSpPr>
            <p:nvPr/>
          </p:nvSpPr>
          <p:spPr bwMode="auto">
            <a:xfrm>
              <a:off x="3878" y="1842"/>
              <a:ext cx="454" cy="250"/>
            </a:xfrm>
            <a:prstGeom prst="rect">
              <a:avLst/>
            </a:prstGeom>
            <a:noFill/>
            <a:ln w="9525">
              <a:noFill/>
              <a:miter lim="800000"/>
              <a:headEnd/>
              <a:tailEnd/>
            </a:ln>
            <a:effectLst/>
          </p:spPr>
          <p:txBody>
            <a:bodyPr wrap="none">
              <a:spAutoFit/>
            </a:bodyPr>
            <a:lstStyle/>
            <a:p>
              <a:r>
                <a:rPr lang="en-US" altLang="ja-JP">
                  <a:solidFill>
                    <a:schemeClr val="tx2"/>
                  </a:solidFill>
                </a:rPr>
                <a:t>MTA</a:t>
              </a:r>
            </a:p>
          </p:txBody>
        </p:sp>
      </p:grpSp>
      <p:grpSp>
        <p:nvGrpSpPr>
          <p:cNvPr id="5" name="Group 19"/>
          <p:cNvGrpSpPr>
            <a:grpSpLocks/>
          </p:cNvGrpSpPr>
          <p:nvPr/>
        </p:nvGrpSpPr>
        <p:grpSpPr bwMode="auto">
          <a:xfrm>
            <a:off x="3203575" y="2125663"/>
            <a:ext cx="2952750" cy="1022350"/>
            <a:chOff x="2018" y="3089"/>
            <a:chExt cx="1860" cy="644"/>
          </a:xfrm>
        </p:grpSpPr>
        <p:sp>
          <p:nvSpPr>
            <p:cNvPr id="89108" name="Text Box 20"/>
            <p:cNvSpPr txBox="1">
              <a:spLocks noChangeArrowheads="1"/>
            </p:cNvSpPr>
            <p:nvPr/>
          </p:nvSpPr>
          <p:spPr bwMode="auto">
            <a:xfrm>
              <a:off x="2018" y="3089"/>
              <a:ext cx="561" cy="250"/>
            </a:xfrm>
            <a:prstGeom prst="rect">
              <a:avLst/>
            </a:prstGeom>
            <a:noFill/>
            <a:ln w="9525">
              <a:noFill/>
              <a:miter lim="800000"/>
              <a:headEnd/>
              <a:tailEnd/>
            </a:ln>
            <a:effectLst/>
          </p:spPr>
          <p:txBody>
            <a:bodyPr wrap="none">
              <a:spAutoFit/>
            </a:bodyPr>
            <a:lstStyle/>
            <a:p>
              <a:r>
                <a:rPr lang="en-US" altLang="ja-JP">
                  <a:solidFill>
                    <a:srgbClr val="980D02"/>
                  </a:solidFill>
                </a:rPr>
                <a:t>SMTP</a:t>
              </a:r>
            </a:p>
          </p:txBody>
        </p:sp>
        <p:sp>
          <p:nvSpPr>
            <p:cNvPr id="89109" name="Text Box 21"/>
            <p:cNvSpPr txBox="1">
              <a:spLocks noChangeArrowheads="1"/>
            </p:cNvSpPr>
            <p:nvPr/>
          </p:nvSpPr>
          <p:spPr bwMode="auto">
            <a:xfrm>
              <a:off x="3317" y="3089"/>
              <a:ext cx="561" cy="250"/>
            </a:xfrm>
            <a:prstGeom prst="rect">
              <a:avLst/>
            </a:prstGeom>
            <a:noFill/>
            <a:ln w="9525">
              <a:noFill/>
              <a:miter lim="800000"/>
              <a:headEnd/>
              <a:tailEnd/>
            </a:ln>
            <a:effectLst/>
          </p:spPr>
          <p:txBody>
            <a:bodyPr wrap="none">
              <a:spAutoFit/>
            </a:bodyPr>
            <a:lstStyle/>
            <a:p>
              <a:r>
                <a:rPr lang="en-US" altLang="ja-JP">
                  <a:solidFill>
                    <a:srgbClr val="980D02"/>
                  </a:solidFill>
                </a:rPr>
                <a:t>SMTP</a:t>
              </a:r>
            </a:p>
          </p:txBody>
        </p:sp>
        <p:sp>
          <p:nvSpPr>
            <p:cNvPr id="89110" name="Cloud"/>
            <p:cNvSpPr>
              <a:spLocks noChangeAspect="1" noEditPoints="1" noChangeArrowheads="1"/>
            </p:cNvSpPr>
            <p:nvPr/>
          </p:nvSpPr>
          <p:spPr bwMode="auto">
            <a:xfrm>
              <a:off x="2367" y="3139"/>
              <a:ext cx="1044" cy="59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r>
                <a:rPr lang="en-US" altLang="ja-JP">
                  <a:solidFill>
                    <a:schemeClr val="tx2"/>
                  </a:solidFill>
                </a:rPr>
                <a:t>Internet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wipe(left)">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90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9095"/>
                                        </p:tgtEl>
                                        <p:attrNameLst>
                                          <p:attrName>style.visibility</p:attrName>
                                        </p:attrNameLst>
                                      </p:cBhvr>
                                      <p:to>
                                        <p:strVal val="visible"/>
                                      </p:to>
                                    </p:set>
                                    <p:animEffect transition="in" filter="wipe(left)">
                                      <p:cBhvr>
                                        <p:cTn id="24" dur="500"/>
                                        <p:tgtEl>
                                          <p:spTgt spid="8909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9096"/>
                                        </p:tgtEl>
                                        <p:attrNameLst>
                                          <p:attrName>style.visibility</p:attrName>
                                        </p:attrNameLst>
                                      </p:cBhvr>
                                      <p:to>
                                        <p:strVal val="visible"/>
                                      </p:to>
                                    </p:set>
                                    <p:animEffect transition="in" filter="wipe(left)">
                                      <p:cBhvr>
                                        <p:cTn id="33" dur="500"/>
                                        <p:tgtEl>
                                          <p:spTgt spid="8909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P spid="89094" grpId="0" animBg="1"/>
      <p:bldP spid="89095" grpId="0" animBg="1"/>
      <p:bldP spid="8909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ja-JP" altLang="en-US"/>
              <a:t>電子メールの仕組み②</a:t>
            </a:r>
          </a:p>
        </p:txBody>
      </p:sp>
      <p:sp>
        <p:nvSpPr>
          <p:cNvPr id="90119" name="Rectangle 7"/>
          <p:cNvSpPr>
            <a:spLocks noGrp="1" noChangeArrowheads="1"/>
          </p:cNvSpPr>
          <p:nvPr>
            <p:ph idx="1"/>
          </p:nvPr>
        </p:nvSpPr>
        <p:spPr>
          <a:xfrm>
            <a:off x="539750" y="4292600"/>
            <a:ext cx="8496300" cy="2159000"/>
          </a:xfrm>
          <a:noFill/>
          <a:ln/>
        </p:spPr>
        <p:txBody>
          <a:bodyPr/>
          <a:lstStyle/>
          <a:p>
            <a:pPr>
              <a:lnSpc>
                <a:spcPct val="80000"/>
              </a:lnSpc>
            </a:pPr>
            <a:r>
              <a:rPr lang="ja-JP" altLang="en-US" sz="2200"/>
              <a:t>ドメイン（</a:t>
            </a:r>
            <a:r>
              <a:rPr lang="en-US" altLang="ja-JP" sz="2200"/>
              <a:t>domain</a:t>
            </a:r>
            <a:r>
              <a:rPr lang="ja-JP" altLang="en-US" sz="2200"/>
              <a:t>）</a:t>
            </a:r>
          </a:p>
          <a:p>
            <a:pPr lvl="1">
              <a:lnSpc>
                <a:spcPct val="80000"/>
              </a:lnSpc>
            </a:pPr>
            <a:r>
              <a:rPr lang="ja-JP" altLang="en-US" sz="2400"/>
              <a:t>インターネット上にあるコンピュータを指す識別子</a:t>
            </a:r>
          </a:p>
          <a:p>
            <a:pPr lvl="1">
              <a:lnSpc>
                <a:spcPct val="80000"/>
              </a:lnSpc>
            </a:pPr>
            <a:r>
              <a:rPr lang="ja-JP" altLang="en-US" sz="2400"/>
              <a:t>ネットワークに接続しているコンピューターが、どこに存在しているかを示すインターネット上の住所</a:t>
            </a:r>
          </a:p>
          <a:p>
            <a:pPr lvl="1">
              <a:lnSpc>
                <a:spcPct val="80000"/>
              </a:lnSpc>
            </a:pPr>
            <a:r>
              <a:rPr lang="ja-JP" altLang="en-US" sz="2400"/>
              <a:t>正しい住所をもっているから、その場所にたどり着くことができる</a:t>
            </a:r>
          </a:p>
        </p:txBody>
      </p:sp>
      <p:sp>
        <p:nvSpPr>
          <p:cNvPr id="9" name="スライド番号プレースホルダ 8"/>
          <p:cNvSpPr>
            <a:spLocks noGrp="1"/>
          </p:cNvSpPr>
          <p:nvPr>
            <p:ph type="sldNum" sz="quarter" idx="12"/>
          </p:nvPr>
        </p:nvSpPr>
        <p:spPr>
          <a:xfrm>
            <a:off x="0" y="6400800"/>
            <a:ext cx="1295400" cy="457200"/>
          </a:xfrm>
        </p:spPr>
        <p:txBody>
          <a:bodyPr/>
          <a:lstStyle/>
          <a:p>
            <a:fld id="{6B0E5356-E009-450B-A2F0-BDE61DB59198}" type="slidenum">
              <a:rPr lang="en-US" altLang="ja-JP" smtClean="0"/>
              <a:pPr/>
              <a:t>33</a:t>
            </a:fld>
            <a:endParaRPr lang="en-US" altLang="ja-JP" dirty="0"/>
          </a:p>
        </p:txBody>
      </p:sp>
      <p:sp>
        <p:nvSpPr>
          <p:cNvPr id="90115" name="Rectangle 3"/>
          <p:cNvSpPr>
            <a:spLocks noChangeArrowheads="1"/>
          </p:cNvSpPr>
          <p:nvPr/>
        </p:nvSpPr>
        <p:spPr bwMode="auto">
          <a:xfrm>
            <a:off x="627063" y="2941935"/>
            <a:ext cx="6301725" cy="923330"/>
          </a:xfrm>
          <a:prstGeom prst="rect">
            <a:avLst/>
          </a:prstGeom>
          <a:solidFill>
            <a:srgbClr val="CCCCFF"/>
          </a:solidFill>
          <a:ln w="9525">
            <a:noFill/>
            <a:miter lim="800000"/>
            <a:headEnd/>
            <a:tailEnd/>
          </a:ln>
          <a:effectLst/>
        </p:spPr>
        <p:txBody>
          <a:bodyPr wrap="none" anchor="ctr">
            <a:spAutoFit/>
          </a:bodyPr>
          <a:lstStyle/>
          <a:p>
            <a:r>
              <a:rPr lang="en-US" altLang="ja-JP" sz="4000" dirty="0" smtClean="0">
                <a:solidFill>
                  <a:srgbClr val="CC0099"/>
                </a:solidFill>
              </a:rPr>
              <a:t>b5xxxxx</a:t>
            </a:r>
            <a:r>
              <a:rPr lang="en-US" altLang="ja-JP" sz="4000" dirty="0" smtClean="0">
                <a:solidFill>
                  <a:schemeClr val="tx2"/>
                </a:solidFill>
              </a:rPr>
              <a:t>@</a:t>
            </a:r>
            <a:r>
              <a:rPr lang="en-US" altLang="ja-JP" sz="4000" dirty="0" smtClean="0">
                <a:solidFill>
                  <a:srgbClr val="FF9900"/>
                </a:solidFill>
              </a:rPr>
              <a:t>dc</a:t>
            </a:r>
            <a:r>
              <a:rPr lang="en-US" altLang="ja-JP" sz="5400" dirty="0" smtClean="0">
                <a:solidFill>
                  <a:schemeClr val="tx2"/>
                </a:solidFill>
              </a:rPr>
              <a:t>.</a:t>
            </a:r>
            <a:r>
              <a:rPr lang="en-US" altLang="ja-JP" sz="4000" dirty="0" smtClean="0">
                <a:solidFill>
                  <a:srgbClr val="0000FF"/>
                </a:solidFill>
              </a:rPr>
              <a:t>tohoku</a:t>
            </a:r>
            <a:r>
              <a:rPr lang="en-US" altLang="ja-JP" sz="5400" dirty="0" smtClean="0">
                <a:solidFill>
                  <a:schemeClr val="tx2"/>
                </a:solidFill>
              </a:rPr>
              <a:t>.</a:t>
            </a:r>
            <a:r>
              <a:rPr lang="en-US" altLang="ja-JP" sz="4000" dirty="0" smtClean="0">
                <a:solidFill>
                  <a:srgbClr val="009900"/>
                </a:solidFill>
              </a:rPr>
              <a:t>ac</a:t>
            </a:r>
            <a:r>
              <a:rPr lang="en-US" altLang="ja-JP" sz="5400" dirty="0" smtClean="0">
                <a:solidFill>
                  <a:schemeClr val="tx2"/>
                </a:solidFill>
              </a:rPr>
              <a:t>.</a:t>
            </a:r>
            <a:r>
              <a:rPr lang="en-US" altLang="ja-JP" sz="4000" dirty="0" smtClean="0">
                <a:solidFill>
                  <a:srgbClr val="FF0000"/>
                </a:solidFill>
              </a:rPr>
              <a:t>jp</a:t>
            </a:r>
            <a:r>
              <a:rPr lang="en-US" altLang="ja-JP" sz="4000" dirty="0" smtClean="0">
                <a:solidFill>
                  <a:schemeClr val="tx2"/>
                </a:solidFill>
              </a:rPr>
              <a:t> </a:t>
            </a:r>
            <a:endParaRPr lang="en-US" altLang="ja-JP" sz="4000" dirty="0">
              <a:solidFill>
                <a:schemeClr val="tx2"/>
              </a:solidFill>
            </a:endParaRPr>
          </a:p>
        </p:txBody>
      </p:sp>
      <p:sp>
        <p:nvSpPr>
          <p:cNvPr id="90116" name="Rectangle 4"/>
          <p:cNvSpPr>
            <a:spLocks noChangeArrowheads="1"/>
          </p:cNvSpPr>
          <p:nvPr/>
        </p:nvSpPr>
        <p:spPr bwMode="auto">
          <a:xfrm>
            <a:off x="523875" y="1557338"/>
            <a:ext cx="7793038" cy="701675"/>
          </a:xfrm>
          <a:prstGeom prst="rect">
            <a:avLst/>
          </a:prstGeom>
          <a:noFill/>
          <a:ln w="9525">
            <a:noFill/>
            <a:miter lim="800000"/>
            <a:headEnd/>
            <a:tailEnd/>
          </a:ln>
          <a:effectLst/>
        </p:spPr>
        <p:txBody>
          <a:bodyPr wrap="none" anchor="ctr">
            <a:spAutoFit/>
          </a:bodyPr>
          <a:lstStyle/>
          <a:p>
            <a:r>
              <a:rPr lang="ja-JP" altLang="en-US" sz="3200"/>
              <a:t>ユーザー名</a:t>
            </a:r>
            <a:r>
              <a:rPr lang="ja-JP" altLang="en-US" sz="4000"/>
              <a:t>＠</a:t>
            </a:r>
            <a:r>
              <a:rPr lang="ja-JP" altLang="en-US" sz="3200"/>
              <a:t>所属している機関のドメイン名</a:t>
            </a:r>
          </a:p>
        </p:txBody>
      </p:sp>
      <p:sp>
        <p:nvSpPr>
          <p:cNvPr id="90117" name="Line 5"/>
          <p:cNvSpPr>
            <a:spLocks noChangeShapeType="1"/>
          </p:cNvSpPr>
          <p:nvPr/>
        </p:nvSpPr>
        <p:spPr bwMode="auto">
          <a:xfrm>
            <a:off x="2009775" y="2420938"/>
            <a:ext cx="0" cy="504825"/>
          </a:xfrm>
          <a:prstGeom prst="line">
            <a:avLst/>
          </a:prstGeom>
          <a:noFill/>
          <a:ln w="38100">
            <a:solidFill>
              <a:srgbClr val="990C01"/>
            </a:solidFill>
            <a:round/>
            <a:headEnd/>
            <a:tailEnd type="triangle" w="med" len="med"/>
          </a:ln>
          <a:effectLst/>
        </p:spPr>
        <p:txBody>
          <a:bodyPr/>
          <a:lstStyle/>
          <a:p>
            <a:endParaRPr lang="ja-JP" altLang="en-US"/>
          </a:p>
        </p:txBody>
      </p:sp>
      <p:sp>
        <p:nvSpPr>
          <p:cNvPr id="90118" name="Line 6"/>
          <p:cNvSpPr>
            <a:spLocks noChangeShapeType="1"/>
          </p:cNvSpPr>
          <p:nvPr/>
        </p:nvSpPr>
        <p:spPr bwMode="auto">
          <a:xfrm>
            <a:off x="5537200" y="2420938"/>
            <a:ext cx="288925" cy="504825"/>
          </a:xfrm>
          <a:prstGeom prst="line">
            <a:avLst/>
          </a:prstGeom>
          <a:noFill/>
          <a:ln w="38100">
            <a:solidFill>
              <a:srgbClr val="990C01"/>
            </a:solidFill>
            <a:round/>
            <a:headEnd/>
            <a:tailEnd type="triangle" w="med" len="med"/>
          </a:ln>
          <a:effectLst/>
        </p:spPr>
        <p:txBody>
          <a:bodyPr/>
          <a:lstStyle/>
          <a:p>
            <a:endParaRPr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ja-JP" altLang="en-US"/>
              <a:t>電子メールの仕組み③</a:t>
            </a:r>
          </a:p>
        </p:txBody>
      </p:sp>
      <p:sp>
        <p:nvSpPr>
          <p:cNvPr id="24" name="スライド番号プレースホルダ 23"/>
          <p:cNvSpPr>
            <a:spLocks noGrp="1"/>
          </p:cNvSpPr>
          <p:nvPr>
            <p:ph type="sldNum" sz="quarter" idx="12"/>
          </p:nvPr>
        </p:nvSpPr>
        <p:spPr>
          <a:xfrm>
            <a:off x="0" y="6400800"/>
            <a:ext cx="1295400" cy="457200"/>
          </a:xfrm>
        </p:spPr>
        <p:txBody>
          <a:bodyPr/>
          <a:lstStyle/>
          <a:p>
            <a:fld id="{6B0E5356-E009-450B-A2F0-BDE61DB59198}" type="slidenum">
              <a:rPr lang="en-US" altLang="ja-JP" smtClean="0"/>
              <a:pPr/>
              <a:t>34</a:t>
            </a:fld>
            <a:endParaRPr lang="en-US" altLang="ja-JP" dirty="0"/>
          </a:p>
        </p:txBody>
      </p:sp>
      <p:sp>
        <p:nvSpPr>
          <p:cNvPr id="91139" name="Rectangle 3"/>
          <p:cNvSpPr>
            <a:spLocks noChangeArrowheads="1"/>
          </p:cNvSpPr>
          <p:nvPr/>
        </p:nvSpPr>
        <p:spPr bwMode="auto">
          <a:xfrm>
            <a:off x="1924050" y="2335510"/>
            <a:ext cx="6301725" cy="923330"/>
          </a:xfrm>
          <a:prstGeom prst="rect">
            <a:avLst/>
          </a:prstGeom>
          <a:solidFill>
            <a:srgbClr val="CCCCFF"/>
          </a:solidFill>
          <a:ln w="9525">
            <a:noFill/>
            <a:miter lim="800000"/>
            <a:headEnd/>
            <a:tailEnd/>
          </a:ln>
          <a:effectLst/>
        </p:spPr>
        <p:txBody>
          <a:bodyPr wrap="none" anchor="ctr">
            <a:spAutoFit/>
          </a:bodyPr>
          <a:lstStyle/>
          <a:p>
            <a:r>
              <a:rPr lang="en-US" altLang="ja-JP" sz="4000" dirty="0" smtClean="0">
                <a:solidFill>
                  <a:srgbClr val="CC0099"/>
                </a:solidFill>
              </a:rPr>
              <a:t>b5xxxxx</a:t>
            </a:r>
            <a:r>
              <a:rPr lang="en-US" altLang="ja-JP" sz="4000" dirty="0" smtClean="0">
                <a:solidFill>
                  <a:schemeClr val="tx2"/>
                </a:solidFill>
              </a:rPr>
              <a:t>@</a:t>
            </a:r>
            <a:r>
              <a:rPr lang="en-US" altLang="ja-JP" sz="4000" dirty="0" smtClean="0">
                <a:solidFill>
                  <a:srgbClr val="FF9900"/>
                </a:solidFill>
              </a:rPr>
              <a:t>dc</a:t>
            </a:r>
            <a:r>
              <a:rPr lang="en-US" altLang="ja-JP" sz="5400" dirty="0" smtClean="0">
                <a:solidFill>
                  <a:schemeClr val="tx2"/>
                </a:solidFill>
              </a:rPr>
              <a:t>.</a:t>
            </a:r>
            <a:r>
              <a:rPr lang="en-US" altLang="ja-JP" sz="4000" dirty="0" smtClean="0">
                <a:solidFill>
                  <a:srgbClr val="0000FF"/>
                </a:solidFill>
              </a:rPr>
              <a:t>tohoku</a:t>
            </a:r>
            <a:r>
              <a:rPr lang="en-US" altLang="ja-JP" sz="5400" dirty="0" smtClean="0">
                <a:solidFill>
                  <a:schemeClr val="tx2"/>
                </a:solidFill>
              </a:rPr>
              <a:t>.</a:t>
            </a:r>
            <a:r>
              <a:rPr lang="en-US" altLang="ja-JP" sz="4000" dirty="0" smtClean="0">
                <a:solidFill>
                  <a:srgbClr val="009900"/>
                </a:solidFill>
              </a:rPr>
              <a:t>ac</a:t>
            </a:r>
            <a:r>
              <a:rPr lang="en-US" altLang="ja-JP" sz="5400" dirty="0" smtClean="0">
                <a:solidFill>
                  <a:schemeClr val="tx2"/>
                </a:solidFill>
              </a:rPr>
              <a:t>.</a:t>
            </a:r>
            <a:r>
              <a:rPr lang="en-US" altLang="ja-JP" sz="4000" dirty="0" smtClean="0">
                <a:solidFill>
                  <a:srgbClr val="FF0000"/>
                </a:solidFill>
              </a:rPr>
              <a:t>jp</a:t>
            </a:r>
            <a:r>
              <a:rPr lang="en-US" altLang="ja-JP" sz="4000" dirty="0" smtClean="0">
                <a:solidFill>
                  <a:schemeClr val="tx2"/>
                </a:solidFill>
              </a:rPr>
              <a:t> </a:t>
            </a:r>
            <a:endParaRPr lang="en-US" altLang="ja-JP" sz="4000" dirty="0">
              <a:solidFill>
                <a:schemeClr val="tx2"/>
              </a:solidFill>
            </a:endParaRPr>
          </a:p>
        </p:txBody>
      </p:sp>
      <p:sp>
        <p:nvSpPr>
          <p:cNvPr id="91140" name="Rectangle 4"/>
          <p:cNvSpPr>
            <a:spLocks noChangeArrowheads="1"/>
          </p:cNvSpPr>
          <p:nvPr/>
        </p:nvSpPr>
        <p:spPr bwMode="auto">
          <a:xfrm>
            <a:off x="1751013" y="1412875"/>
            <a:ext cx="6853237" cy="641350"/>
          </a:xfrm>
          <a:prstGeom prst="rect">
            <a:avLst/>
          </a:prstGeom>
          <a:noFill/>
          <a:ln w="9525">
            <a:noFill/>
            <a:miter lim="800000"/>
            <a:headEnd/>
            <a:tailEnd/>
          </a:ln>
          <a:effectLst/>
        </p:spPr>
        <p:txBody>
          <a:bodyPr wrap="none" anchor="ctr">
            <a:spAutoFit/>
          </a:bodyPr>
          <a:lstStyle/>
          <a:p>
            <a:r>
              <a:rPr lang="ja-JP" altLang="en-US" sz="2800"/>
              <a:t>ユーザー名</a:t>
            </a:r>
            <a:r>
              <a:rPr lang="ja-JP" altLang="en-US" sz="3600"/>
              <a:t>＠</a:t>
            </a:r>
            <a:r>
              <a:rPr lang="ja-JP" altLang="en-US" sz="2800"/>
              <a:t>所属している機関のドメイン名</a:t>
            </a:r>
          </a:p>
        </p:txBody>
      </p:sp>
      <p:sp>
        <p:nvSpPr>
          <p:cNvPr id="91141" name="Line 5"/>
          <p:cNvSpPr>
            <a:spLocks noChangeShapeType="1"/>
          </p:cNvSpPr>
          <p:nvPr/>
        </p:nvSpPr>
        <p:spPr bwMode="auto">
          <a:xfrm>
            <a:off x="2916238" y="2060575"/>
            <a:ext cx="0" cy="504825"/>
          </a:xfrm>
          <a:prstGeom prst="line">
            <a:avLst/>
          </a:prstGeom>
          <a:noFill/>
          <a:ln w="38100">
            <a:solidFill>
              <a:srgbClr val="990C01"/>
            </a:solidFill>
            <a:round/>
            <a:headEnd/>
            <a:tailEnd type="triangle" w="med" len="med"/>
          </a:ln>
          <a:effectLst/>
        </p:spPr>
        <p:txBody>
          <a:bodyPr/>
          <a:lstStyle/>
          <a:p>
            <a:endParaRPr lang="ja-JP" altLang="en-US"/>
          </a:p>
        </p:txBody>
      </p:sp>
      <p:sp>
        <p:nvSpPr>
          <p:cNvPr id="91142" name="Line 6"/>
          <p:cNvSpPr>
            <a:spLocks noChangeShapeType="1"/>
          </p:cNvSpPr>
          <p:nvPr/>
        </p:nvSpPr>
        <p:spPr bwMode="auto">
          <a:xfrm>
            <a:off x="5435600" y="1989138"/>
            <a:ext cx="288925" cy="504825"/>
          </a:xfrm>
          <a:prstGeom prst="line">
            <a:avLst/>
          </a:prstGeom>
          <a:noFill/>
          <a:ln w="38100">
            <a:solidFill>
              <a:srgbClr val="990C01"/>
            </a:solidFill>
            <a:round/>
            <a:headEnd/>
            <a:tailEnd type="triangle" w="med" len="med"/>
          </a:ln>
          <a:effectLst/>
        </p:spPr>
        <p:txBody>
          <a:bodyPr/>
          <a:lstStyle/>
          <a:p>
            <a:endParaRPr lang="ja-JP" altLang="en-US"/>
          </a:p>
        </p:txBody>
      </p:sp>
      <p:sp>
        <p:nvSpPr>
          <p:cNvPr id="91143" name="Line 7"/>
          <p:cNvSpPr>
            <a:spLocks noChangeShapeType="1"/>
          </p:cNvSpPr>
          <p:nvPr/>
        </p:nvSpPr>
        <p:spPr bwMode="auto">
          <a:xfrm>
            <a:off x="7452320" y="3203575"/>
            <a:ext cx="431800" cy="0"/>
          </a:xfrm>
          <a:prstGeom prst="line">
            <a:avLst/>
          </a:prstGeom>
          <a:noFill/>
          <a:ln w="76200">
            <a:solidFill>
              <a:srgbClr val="FF0000"/>
            </a:solidFill>
            <a:round/>
            <a:headEnd/>
            <a:tailEnd/>
          </a:ln>
          <a:effectLst/>
        </p:spPr>
        <p:txBody>
          <a:bodyPr/>
          <a:lstStyle/>
          <a:p>
            <a:endParaRPr lang="ja-JP" altLang="en-US"/>
          </a:p>
        </p:txBody>
      </p:sp>
      <p:sp>
        <p:nvSpPr>
          <p:cNvPr id="91144" name="Line 8"/>
          <p:cNvSpPr>
            <a:spLocks noChangeShapeType="1"/>
          </p:cNvSpPr>
          <p:nvPr/>
        </p:nvSpPr>
        <p:spPr bwMode="auto">
          <a:xfrm>
            <a:off x="6806084" y="3203575"/>
            <a:ext cx="430212" cy="0"/>
          </a:xfrm>
          <a:prstGeom prst="line">
            <a:avLst/>
          </a:prstGeom>
          <a:noFill/>
          <a:ln w="76200">
            <a:solidFill>
              <a:srgbClr val="009900"/>
            </a:solidFill>
            <a:round/>
            <a:headEnd/>
            <a:tailEnd/>
          </a:ln>
          <a:effectLst/>
        </p:spPr>
        <p:txBody>
          <a:bodyPr/>
          <a:lstStyle/>
          <a:p>
            <a:endParaRPr lang="ja-JP" altLang="en-US"/>
          </a:p>
        </p:txBody>
      </p:sp>
      <p:sp>
        <p:nvSpPr>
          <p:cNvPr id="91145" name="Line 9"/>
          <p:cNvSpPr>
            <a:spLocks noChangeShapeType="1"/>
          </p:cNvSpPr>
          <p:nvPr/>
        </p:nvSpPr>
        <p:spPr bwMode="auto">
          <a:xfrm>
            <a:off x="5004048" y="3212976"/>
            <a:ext cx="1584325" cy="0"/>
          </a:xfrm>
          <a:prstGeom prst="line">
            <a:avLst/>
          </a:prstGeom>
          <a:noFill/>
          <a:ln w="76200">
            <a:solidFill>
              <a:srgbClr val="0000FF"/>
            </a:solidFill>
            <a:round/>
            <a:headEnd/>
            <a:tailEnd/>
          </a:ln>
          <a:effectLst/>
        </p:spPr>
        <p:txBody>
          <a:bodyPr/>
          <a:lstStyle/>
          <a:p>
            <a:endParaRPr lang="ja-JP" altLang="en-US"/>
          </a:p>
        </p:txBody>
      </p:sp>
      <p:sp>
        <p:nvSpPr>
          <p:cNvPr id="91146" name="Line 10"/>
          <p:cNvSpPr>
            <a:spLocks noChangeShapeType="1"/>
          </p:cNvSpPr>
          <p:nvPr/>
        </p:nvSpPr>
        <p:spPr bwMode="auto">
          <a:xfrm flipV="1">
            <a:off x="4316412" y="3203574"/>
            <a:ext cx="515937" cy="9525"/>
          </a:xfrm>
          <a:prstGeom prst="line">
            <a:avLst/>
          </a:prstGeom>
          <a:noFill/>
          <a:ln w="76200">
            <a:solidFill>
              <a:srgbClr val="FF9933"/>
            </a:solidFill>
            <a:round/>
            <a:headEnd/>
            <a:tailEnd/>
          </a:ln>
          <a:effectLst/>
        </p:spPr>
        <p:txBody>
          <a:bodyPr/>
          <a:lstStyle/>
          <a:p>
            <a:endParaRPr lang="ja-JP" altLang="en-US"/>
          </a:p>
        </p:txBody>
      </p:sp>
      <p:sp>
        <p:nvSpPr>
          <p:cNvPr id="91147" name="Line 11"/>
          <p:cNvSpPr>
            <a:spLocks noChangeShapeType="1"/>
          </p:cNvSpPr>
          <p:nvPr/>
        </p:nvSpPr>
        <p:spPr bwMode="auto">
          <a:xfrm flipH="1">
            <a:off x="7668344" y="3213100"/>
            <a:ext cx="0" cy="3024188"/>
          </a:xfrm>
          <a:prstGeom prst="line">
            <a:avLst/>
          </a:prstGeom>
          <a:noFill/>
          <a:ln w="38100">
            <a:solidFill>
              <a:srgbClr val="FF0000"/>
            </a:solidFill>
            <a:round/>
            <a:headEnd/>
            <a:tailEnd type="triangle" w="med" len="med"/>
          </a:ln>
          <a:effectLst/>
        </p:spPr>
        <p:txBody>
          <a:bodyPr/>
          <a:lstStyle/>
          <a:p>
            <a:endParaRPr lang="ja-JP" altLang="en-US"/>
          </a:p>
        </p:txBody>
      </p:sp>
      <p:sp>
        <p:nvSpPr>
          <p:cNvPr id="91148" name="Text Box 12"/>
          <p:cNvSpPr txBox="1">
            <a:spLocks noChangeArrowheads="1"/>
          </p:cNvSpPr>
          <p:nvPr/>
        </p:nvSpPr>
        <p:spPr bwMode="auto">
          <a:xfrm>
            <a:off x="5219700" y="6265863"/>
            <a:ext cx="2736850" cy="514350"/>
          </a:xfrm>
          <a:prstGeom prst="rect">
            <a:avLst/>
          </a:prstGeom>
          <a:noFill/>
          <a:ln w="57150">
            <a:solidFill>
              <a:srgbClr val="FF0000"/>
            </a:solidFill>
            <a:miter lim="800000"/>
            <a:headEnd/>
            <a:tailEnd/>
          </a:ln>
          <a:effectLst/>
        </p:spPr>
        <p:txBody>
          <a:bodyPr wrap="none">
            <a:spAutoFit/>
          </a:bodyPr>
          <a:lstStyle/>
          <a:p>
            <a:r>
              <a:rPr lang="ja-JP" altLang="en-US" sz="2400" b="1">
                <a:solidFill>
                  <a:schemeClr val="tx2"/>
                </a:solidFill>
              </a:rPr>
              <a:t>トップレベルドメイン</a:t>
            </a:r>
          </a:p>
        </p:txBody>
      </p:sp>
      <p:sp>
        <p:nvSpPr>
          <p:cNvPr id="91149" name="Text Box 13"/>
          <p:cNvSpPr txBox="1">
            <a:spLocks noChangeArrowheads="1"/>
          </p:cNvSpPr>
          <p:nvPr/>
        </p:nvSpPr>
        <p:spPr bwMode="auto">
          <a:xfrm>
            <a:off x="4643438" y="5578475"/>
            <a:ext cx="2557462" cy="514350"/>
          </a:xfrm>
          <a:prstGeom prst="rect">
            <a:avLst/>
          </a:prstGeom>
          <a:noFill/>
          <a:ln w="57150">
            <a:solidFill>
              <a:srgbClr val="009900"/>
            </a:solidFill>
            <a:miter lim="800000"/>
            <a:headEnd/>
            <a:tailEnd/>
          </a:ln>
          <a:effectLst/>
        </p:spPr>
        <p:txBody>
          <a:bodyPr wrap="none">
            <a:spAutoFit/>
          </a:bodyPr>
          <a:lstStyle/>
          <a:p>
            <a:r>
              <a:rPr lang="ja-JP" altLang="en-US" sz="2400" b="1">
                <a:solidFill>
                  <a:schemeClr val="tx2"/>
                </a:solidFill>
              </a:rPr>
              <a:t>第２レベルドメイン</a:t>
            </a:r>
          </a:p>
        </p:txBody>
      </p:sp>
      <p:sp>
        <p:nvSpPr>
          <p:cNvPr id="91150" name="Line 14"/>
          <p:cNvSpPr>
            <a:spLocks noChangeShapeType="1"/>
          </p:cNvSpPr>
          <p:nvPr/>
        </p:nvSpPr>
        <p:spPr bwMode="auto">
          <a:xfrm>
            <a:off x="5580063" y="3213100"/>
            <a:ext cx="0" cy="1655763"/>
          </a:xfrm>
          <a:prstGeom prst="line">
            <a:avLst/>
          </a:prstGeom>
          <a:noFill/>
          <a:ln w="38100">
            <a:solidFill>
              <a:srgbClr val="0000FF"/>
            </a:solidFill>
            <a:round/>
            <a:headEnd/>
            <a:tailEnd type="triangle" w="med" len="med"/>
          </a:ln>
          <a:effectLst/>
        </p:spPr>
        <p:txBody>
          <a:bodyPr/>
          <a:lstStyle/>
          <a:p>
            <a:endParaRPr lang="ja-JP" altLang="en-US"/>
          </a:p>
        </p:txBody>
      </p:sp>
      <p:sp>
        <p:nvSpPr>
          <p:cNvPr id="91151" name="Text Box 15"/>
          <p:cNvSpPr txBox="1">
            <a:spLocks noChangeArrowheads="1"/>
          </p:cNvSpPr>
          <p:nvPr/>
        </p:nvSpPr>
        <p:spPr bwMode="auto">
          <a:xfrm>
            <a:off x="3886200" y="4895850"/>
            <a:ext cx="2557463" cy="514350"/>
          </a:xfrm>
          <a:prstGeom prst="rect">
            <a:avLst/>
          </a:prstGeom>
          <a:noFill/>
          <a:ln w="57150">
            <a:solidFill>
              <a:srgbClr val="0000FF"/>
            </a:solidFill>
            <a:miter lim="800000"/>
            <a:headEnd/>
            <a:tailEnd/>
          </a:ln>
          <a:effectLst/>
        </p:spPr>
        <p:txBody>
          <a:bodyPr wrap="none">
            <a:spAutoFit/>
          </a:bodyPr>
          <a:lstStyle/>
          <a:p>
            <a:r>
              <a:rPr lang="ja-JP" altLang="en-US" sz="2400" b="1">
                <a:solidFill>
                  <a:schemeClr val="tx2"/>
                </a:solidFill>
              </a:rPr>
              <a:t>第３レベルドメイン</a:t>
            </a:r>
          </a:p>
        </p:txBody>
      </p:sp>
      <p:sp>
        <p:nvSpPr>
          <p:cNvPr id="91152" name="Text Box 16"/>
          <p:cNvSpPr txBox="1">
            <a:spLocks noChangeArrowheads="1"/>
          </p:cNvSpPr>
          <p:nvPr/>
        </p:nvSpPr>
        <p:spPr bwMode="auto">
          <a:xfrm>
            <a:off x="2555875" y="4067175"/>
            <a:ext cx="2519363" cy="514350"/>
          </a:xfrm>
          <a:prstGeom prst="rect">
            <a:avLst/>
          </a:prstGeom>
          <a:noFill/>
          <a:ln w="57150">
            <a:solidFill>
              <a:srgbClr val="FF9933"/>
            </a:solidFill>
            <a:miter lim="800000"/>
            <a:headEnd/>
            <a:tailEnd/>
          </a:ln>
          <a:effectLst/>
        </p:spPr>
        <p:txBody>
          <a:bodyPr wrap="none">
            <a:spAutoFit/>
          </a:bodyPr>
          <a:lstStyle/>
          <a:p>
            <a:r>
              <a:rPr lang="ja-JP" altLang="en-US" sz="2400" b="1">
                <a:solidFill>
                  <a:schemeClr val="tx2"/>
                </a:solidFill>
              </a:rPr>
              <a:t>第</a:t>
            </a:r>
            <a:r>
              <a:rPr lang="en-US" altLang="ja-JP" sz="2400" b="1">
                <a:solidFill>
                  <a:schemeClr val="tx2"/>
                </a:solidFill>
              </a:rPr>
              <a:t>4</a:t>
            </a:r>
            <a:r>
              <a:rPr lang="ja-JP" altLang="en-US" sz="2400" b="1">
                <a:solidFill>
                  <a:schemeClr val="tx2"/>
                </a:solidFill>
              </a:rPr>
              <a:t>レベルドメイン</a:t>
            </a:r>
          </a:p>
        </p:txBody>
      </p:sp>
      <p:sp>
        <p:nvSpPr>
          <p:cNvPr id="91153" name="Line 17"/>
          <p:cNvSpPr>
            <a:spLocks noChangeShapeType="1"/>
          </p:cNvSpPr>
          <p:nvPr/>
        </p:nvSpPr>
        <p:spPr bwMode="auto">
          <a:xfrm>
            <a:off x="4484688" y="3203575"/>
            <a:ext cx="15875" cy="801688"/>
          </a:xfrm>
          <a:prstGeom prst="line">
            <a:avLst/>
          </a:prstGeom>
          <a:noFill/>
          <a:ln w="38100">
            <a:solidFill>
              <a:srgbClr val="FF9933"/>
            </a:solidFill>
            <a:round/>
            <a:headEnd/>
            <a:tailEnd type="triangle" w="med" len="med"/>
          </a:ln>
          <a:effectLst/>
        </p:spPr>
        <p:txBody>
          <a:bodyPr/>
          <a:lstStyle/>
          <a:p>
            <a:endParaRPr lang="ja-JP" altLang="en-US"/>
          </a:p>
        </p:txBody>
      </p:sp>
      <p:sp>
        <p:nvSpPr>
          <p:cNvPr id="91154" name="Line 18"/>
          <p:cNvSpPr>
            <a:spLocks noChangeShapeType="1"/>
          </p:cNvSpPr>
          <p:nvPr/>
        </p:nvSpPr>
        <p:spPr bwMode="auto">
          <a:xfrm>
            <a:off x="7020272" y="3213100"/>
            <a:ext cx="0" cy="2303463"/>
          </a:xfrm>
          <a:prstGeom prst="line">
            <a:avLst/>
          </a:prstGeom>
          <a:noFill/>
          <a:ln w="38100">
            <a:solidFill>
              <a:srgbClr val="009900"/>
            </a:solidFill>
            <a:round/>
            <a:headEnd/>
            <a:tailEnd type="triangle" w="med" len="med"/>
          </a:ln>
          <a:effectLst/>
        </p:spPr>
        <p:txBody>
          <a:bodyPr/>
          <a:lstStyle/>
          <a:p>
            <a:endParaRPr lang="ja-JP" altLang="en-US"/>
          </a:p>
        </p:txBody>
      </p:sp>
      <p:sp>
        <p:nvSpPr>
          <p:cNvPr id="91155" name="Text Box 19"/>
          <p:cNvSpPr txBox="1">
            <a:spLocks noChangeArrowheads="1"/>
          </p:cNvSpPr>
          <p:nvPr/>
        </p:nvSpPr>
        <p:spPr bwMode="auto">
          <a:xfrm>
            <a:off x="4140200" y="6403975"/>
            <a:ext cx="692150" cy="396875"/>
          </a:xfrm>
          <a:prstGeom prst="rect">
            <a:avLst/>
          </a:prstGeom>
          <a:noFill/>
          <a:ln w="9525">
            <a:noFill/>
            <a:miter lim="800000"/>
            <a:headEnd/>
            <a:tailEnd/>
          </a:ln>
          <a:effectLst/>
        </p:spPr>
        <p:txBody>
          <a:bodyPr wrap="none">
            <a:spAutoFit/>
          </a:bodyPr>
          <a:lstStyle/>
          <a:p>
            <a:r>
              <a:rPr lang="ja-JP" altLang="en-US">
                <a:solidFill>
                  <a:schemeClr val="tx2"/>
                </a:solidFill>
              </a:rPr>
              <a:t>日本</a:t>
            </a:r>
          </a:p>
        </p:txBody>
      </p:sp>
      <p:sp>
        <p:nvSpPr>
          <p:cNvPr id="91156" name="Text Box 20"/>
          <p:cNvSpPr txBox="1">
            <a:spLocks noChangeArrowheads="1"/>
          </p:cNvSpPr>
          <p:nvPr/>
        </p:nvSpPr>
        <p:spPr bwMode="auto">
          <a:xfrm>
            <a:off x="2268538" y="5697538"/>
            <a:ext cx="2032000" cy="396875"/>
          </a:xfrm>
          <a:prstGeom prst="rect">
            <a:avLst/>
          </a:prstGeom>
          <a:noFill/>
          <a:ln w="9525">
            <a:noFill/>
            <a:miter lim="800000"/>
            <a:headEnd/>
            <a:tailEnd/>
          </a:ln>
          <a:effectLst/>
        </p:spPr>
        <p:txBody>
          <a:bodyPr wrap="none">
            <a:spAutoFit/>
          </a:bodyPr>
          <a:lstStyle/>
          <a:p>
            <a:r>
              <a:rPr lang="ja-JP" altLang="en-US">
                <a:solidFill>
                  <a:schemeClr val="tx2"/>
                </a:solidFill>
              </a:rPr>
              <a:t>大学系教育機関 </a:t>
            </a:r>
          </a:p>
        </p:txBody>
      </p:sp>
      <p:sp>
        <p:nvSpPr>
          <p:cNvPr id="91157" name="Text Box 21"/>
          <p:cNvSpPr txBox="1">
            <a:spLocks noChangeArrowheads="1"/>
          </p:cNvSpPr>
          <p:nvPr/>
        </p:nvSpPr>
        <p:spPr bwMode="auto">
          <a:xfrm>
            <a:off x="611188" y="4941888"/>
            <a:ext cx="3455987" cy="396875"/>
          </a:xfrm>
          <a:prstGeom prst="rect">
            <a:avLst/>
          </a:prstGeom>
          <a:noFill/>
          <a:ln w="9525">
            <a:noFill/>
            <a:miter lim="800000"/>
            <a:headEnd/>
            <a:tailEnd/>
          </a:ln>
          <a:effectLst/>
        </p:spPr>
        <p:txBody>
          <a:bodyPr>
            <a:spAutoFit/>
          </a:bodyPr>
          <a:lstStyle/>
          <a:p>
            <a:r>
              <a:rPr lang="ja-JP" altLang="en-US">
                <a:solidFill>
                  <a:schemeClr val="tx2"/>
                </a:solidFill>
              </a:rPr>
              <a:t>大学ドメイン名：東北大学</a:t>
            </a:r>
          </a:p>
        </p:txBody>
      </p:sp>
      <p:sp>
        <p:nvSpPr>
          <p:cNvPr id="91163" name="Text Box 27"/>
          <p:cNvSpPr txBox="1">
            <a:spLocks noChangeArrowheads="1"/>
          </p:cNvSpPr>
          <p:nvPr/>
        </p:nvSpPr>
        <p:spPr bwMode="auto">
          <a:xfrm>
            <a:off x="1331913" y="4149725"/>
            <a:ext cx="692150" cy="396875"/>
          </a:xfrm>
          <a:prstGeom prst="rect">
            <a:avLst/>
          </a:prstGeom>
          <a:noFill/>
          <a:ln w="9525">
            <a:noFill/>
            <a:miter lim="800000"/>
            <a:headEnd/>
            <a:tailEnd/>
          </a:ln>
          <a:effectLst/>
        </p:spPr>
        <p:txBody>
          <a:bodyPr wrap="none">
            <a:spAutoFit/>
          </a:bodyPr>
          <a:lstStyle/>
          <a:p>
            <a:r>
              <a:rPr lang="ja-JP" altLang="en-US">
                <a:solidFill>
                  <a:schemeClr val="tx2"/>
                </a:solidFill>
              </a:rPr>
              <a:t>学生</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95288" y="1628775"/>
            <a:ext cx="7772400" cy="1143000"/>
          </a:xfrm>
        </p:spPr>
        <p:txBody>
          <a:bodyPr/>
          <a:lstStyle/>
          <a:p>
            <a:r>
              <a:rPr lang="ja-JP" altLang="en-US" sz="3000"/>
              <a:t>メールアドレスと</a:t>
            </a:r>
            <a:r>
              <a:rPr lang="en-US" altLang="ja-JP" sz="3000"/>
              <a:t>IP</a:t>
            </a:r>
            <a:r>
              <a:rPr lang="ja-JP" altLang="en-US" sz="3000"/>
              <a:t>アドレス</a:t>
            </a:r>
          </a:p>
        </p:txBody>
      </p:sp>
      <p:sp>
        <p:nvSpPr>
          <p:cNvPr id="9" name="スライド番号プレースホルダ 8"/>
          <p:cNvSpPr>
            <a:spLocks noGrp="1"/>
          </p:cNvSpPr>
          <p:nvPr>
            <p:ph type="sldNum" sz="quarter" idx="12"/>
          </p:nvPr>
        </p:nvSpPr>
        <p:spPr>
          <a:xfrm>
            <a:off x="0" y="6400800"/>
            <a:ext cx="1295400" cy="457200"/>
          </a:xfrm>
        </p:spPr>
        <p:txBody>
          <a:bodyPr/>
          <a:lstStyle/>
          <a:p>
            <a:fld id="{6B0E5356-E009-450B-A2F0-BDE61DB59198}" type="slidenum">
              <a:rPr lang="en-US" altLang="ja-JP" smtClean="0"/>
              <a:pPr/>
              <a:t>35</a:t>
            </a:fld>
            <a:endParaRPr lang="en-US" altLang="ja-JP" dirty="0"/>
          </a:p>
        </p:txBody>
      </p:sp>
      <p:sp>
        <p:nvSpPr>
          <p:cNvPr id="92163" name="Text Box 3"/>
          <p:cNvSpPr txBox="1">
            <a:spLocks noChangeArrowheads="1"/>
          </p:cNvSpPr>
          <p:nvPr/>
        </p:nvSpPr>
        <p:spPr bwMode="auto">
          <a:xfrm>
            <a:off x="395288" y="3860800"/>
            <a:ext cx="8137525" cy="579438"/>
          </a:xfrm>
          <a:prstGeom prst="rect">
            <a:avLst/>
          </a:prstGeom>
          <a:noFill/>
          <a:ln w="9525">
            <a:noFill/>
            <a:miter lim="800000"/>
            <a:headEnd/>
            <a:tailEnd/>
          </a:ln>
          <a:effectLst/>
        </p:spPr>
        <p:txBody>
          <a:bodyPr>
            <a:spAutoFit/>
          </a:bodyPr>
          <a:lstStyle/>
          <a:p>
            <a:pPr>
              <a:spcBef>
                <a:spcPct val="50000"/>
              </a:spcBef>
            </a:pPr>
            <a:r>
              <a:rPr lang="en-US" altLang="ja-JP" sz="3200">
                <a:solidFill>
                  <a:schemeClr val="tx2"/>
                </a:solidFill>
                <a:latin typeface="Times New Roman" pitchFamily="18" charset="0"/>
              </a:rPr>
              <a:t>IP</a:t>
            </a:r>
            <a:r>
              <a:rPr lang="ja-JP" altLang="en-US" sz="3200">
                <a:solidFill>
                  <a:schemeClr val="tx2"/>
                </a:solidFill>
                <a:latin typeface="Times New Roman" pitchFamily="18" charset="0"/>
              </a:rPr>
              <a:t>アドレス：実際に配送に用いるマシンの番地</a:t>
            </a:r>
          </a:p>
        </p:txBody>
      </p:sp>
      <p:sp>
        <p:nvSpPr>
          <p:cNvPr id="92164" name="Text Box 4"/>
          <p:cNvSpPr txBox="1">
            <a:spLocks noChangeArrowheads="1"/>
          </p:cNvSpPr>
          <p:nvPr/>
        </p:nvSpPr>
        <p:spPr bwMode="auto">
          <a:xfrm>
            <a:off x="755650" y="4508500"/>
            <a:ext cx="6769100" cy="701675"/>
          </a:xfrm>
          <a:prstGeom prst="rect">
            <a:avLst/>
          </a:prstGeom>
          <a:solidFill>
            <a:srgbClr val="FFFF00"/>
          </a:solidFill>
          <a:ln w="9525">
            <a:noFill/>
            <a:miter lim="800000"/>
            <a:headEnd/>
            <a:tailEnd/>
          </a:ln>
          <a:effectLst/>
        </p:spPr>
        <p:txBody>
          <a:bodyPr>
            <a:spAutoFit/>
          </a:bodyPr>
          <a:lstStyle/>
          <a:p>
            <a:pPr>
              <a:spcBef>
                <a:spcPct val="50000"/>
              </a:spcBef>
            </a:pPr>
            <a:r>
              <a:rPr lang="ja-JP" altLang="en-US" sz="4000">
                <a:solidFill>
                  <a:schemeClr val="tx2"/>
                </a:solidFill>
                <a:latin typeface="Times New Roman" pitchFamily="18" charset="0"/>
              </a:rPr>
              <a:t>１３０．３４．１２９．ｘｘｘｘ</a:t>
            </a:r>
          </a:p>
        </p:txBody>
      </p:sp>
      <p:sp>
        <p:nvSpPr>
          <p:cNvPr id="92165" name="Text Box 5"/>
          <p:cNvSpPr txBox="1">
            <a:spLocks noChangeArrowheads="1"/>
          </p:cNvSpPr>
          <p:nvPr/>
        </p:nvSpPr>
        <p:spPr bwMode="auto">
          <a:xfrm>
            <a:off x="395288" y="5445125"/>
            <a:ext cx="7991475" cy="822325"/>
          </a:xfrm>
          <a:prstGeom prst="rect">
            <a:avLst/>
          </a:prstGeom>
          <a:noFill/>
          <a:ln w="9525">
            <a:noFill/>
            <a:miter lim="800000"/>
            <a:headEnd/>
            <a:tailEnd/>
          </a:ln>
          <a:effectLst/>
        </p:spPr>
        <p:txBody>
          <a:bodyPr>
            <a:spAutoFit/>
          </a:bodyPr>
          <a:lstStyle/>
          <a:p>
            <a:pPr>
              <a:spcBef>
                <a:spcPct val="50000"/>
              </a:spcBef>
            </a:pPr>
            <a:r>
              <a:rPr lang="ja-JP" altLang="en-US" sz="2400">
                <a:solidFill>
                  <a:schemeClr val="tx2"/>
                </a:solidFill>
                <a:latin typeface="Times New Roman" pitchFamily="18" charset="0"/>
              </a:rPr>
              <a:t>実際は郵便局代わりの管理人（プロバイダ）に配送される：　ＰＯＰサーバと呼ばれるマシン　　</a:t>
            </a:r>
          </a:p>
        </p:txBody>
      </p:sp>
      <p:sp>
        <p:nvSpPr>
          <p:cNvPr id="92166" name="Rectangle 6"/>
          <p:cNvSpPr>
            <a:spLocks noChangeArrowheads="1"/>
          </p:cNvSpPr>
          <p:nvPr/>
        </p:nvSpPr>
        <p:spPr bwMode="auto">
          <a:xfrm>
            <a:off x="755650" y="2781300"/>
            <a:ext cx="6969125" cy="914400"/>
          </a:xfrm>
          <a:prstGeom prst="rect">
            <a:avLst/>
          </a:prstGeom>
          <a:solidFill>
            <a:srgbClr val="CCCCFF"/>
          </a:solidFill>
          <a:ln w="9525">
            <a:noFill/>
            <a:miter lim="800000"/>
            <a:headEnd/>
            <a:tailEnd/>
          </a:ln>
          <a:effectLst/>
        </p:spPr>
        <p:txBody>
          <a:bodyPr anchor="ctr">
            <a:spAutoFit/>
          </a:bodyPr>
          <a:lstStyle/>
          <a:p>
            <a:r>
              <a:rPr lang="en-US" altLang="ja-JP" sz="4000" dirty="0" smtClean="0">
                <a:solidFill>
                  <a:srgbClr val="CC0099"/>
                </a:solidFill>
              </a:rPr>
              <a:t>b5xxxxx</a:t>
            </a:r>
            <a:r>
              <a:rPr lang="en-US" altLang="ja-JP" sz="4000" dirty="0" smtClean="0">
                <a:solidFill>
                  <a:schemeClr val="tx2"/>
                </a:solidFill>
              </a:rPr>
              <a:t>@</a:t>
            </a:r>
            <a:r>
              <a:rPr lang="en-US" altLang="ja-JP" sz="4000" dirty="0" smtClean="0">
                <a:solidFill>
                  <a:srgbClr val="FF9900"/>
                </a:solidFill>
              </a:rPr>
              <a:t>dc</a:t>
            </a:r>
            <a:r>
              <a:rPr lang="en-US" altLang="ja-JP" sz="5400" dirty="0" smtClean="0">
                <a:solidFill>
                  <a:schemeClr val="tx2"/>
                </a:solidFill>
              </a:rPr>
              <a:t>.</a:t>
            </a:r>
            <a:r>
              <a:rPr lang="en-US" altLang="ja-JP" sz="4000" dirty="0" smtClean="0">
                <a:solidFill>
                  <a:srgbClr val="0000FF"/>
                </a:solidFill>
              </a:rPr>
              <a:t>tohoku</a:t>
            </a:r>
            <a:r>
              <a:rPr lang="en-US" altLang="ja-JP" sz="5400" dirty="0" smtClean="0">
                <a:solidFill>
                  <a:schemeClr val="tx2"/>
                </a:solidFill>
              </a:rPr>
              <a:t>.</a:t>
            </a:r>
            <a:r>
              <a:rPr lang="en-US" altLang="ja-JP" sz="4000" dirty="0" smtClean="0">
                <a:solidFill>
                  <a:srgbClr val="009900"/>
                </a:solidFill>
              </a:rPr>
              <a:t>ac</a:t>
            </a:r>
            <a:r>
              <a:rPr lang="en-US" altLang="ja-JP" sz="5400" dirty="0" smtClean="0">
                <a:solidFill>
                  <a:schemeClr val="tx2"/>
                </a:solidFill>
              </a:rPr>
              <a:t>.</a:t>
            </a:r>
            <a:r>
              <a:rPr lang="en-US" altLang="ja-JP" sz="4000" dirty="0" smtClean="0">
                <a:solidFill>
                  <a:srgbClr val="FF0000"/>
                </a:solidFill>
              </a:rPr>
              <a:t>jp</a:t>
            </a:r>
            <a:r>
              <a:rPr lang="en-US" altLang="ja-JP" sz="4000" dirty="0" smtClean="0">
                <a:solidFill>
                  <a:schemeClr val="tx2"/>
                </a:solidFill>
              </a:rPr>
              <a:t> </a:t>
            </a:r>
            <a:endParaRPr lang="en-US" altLang="ja-JP" sz="4000" dirty="0">
              <a:solidFill>
                <a:schemeClr val="tx2"/>
              </a:solidFill>
            </a:endParaRPr>
          </a:p>
        </p:txBody>
      </p:sp>
      <p:sp>
        <p:nvSpPr>
          <p:cNvPr id="92167" name="Rectangle 7"/>
          <p:cNvSpPr>
            <a:spLocks noChangeArrowheads="1"/>
          </p:cNvSpPr>
          <p:nvPr/>
        </p:nvSpPr>
        <p:spPr bwMode="auto">
          <a:xfrm>
            <a:off x="1476375" y="620713"/>
            <a:ext cx="5348288" cy="731837"/>
          </a:xfrm>
          <a:prstGeom prst="rect">
            <a:avLst/>
          </a:prstGeom>
          <a:noFill/>
          <a:ln w="9525">
            <a:noFill/>
            <a:miter lim="800000"/>
            <a:headEnd/>
            <a:tailEnd/>
          </a:ln>
          <a:effectLst/>
        </p:spPr>
        <p:txBody>
          <a:bodyPr wrap="none">
            <a:spAutoFit/>
          </a:bodyPr>
          <a:lstStyle/>
          <a:p>
            <a:r>
              <a:rPr lang="ja-JP" altLang="en-US" sz="4200">
                <a:solidFill>
                  <a:schemeClr val="tx2"/>
                </a:solidFill>
              </a:rPr>
              <a:t>電子メールの仕組み④</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title"/>
          </p:nvPr>
        </p:nvSpPr>
        <p:spPr>
          <a:xfrm>
            <a:off x="1403350" y="404813"/>
            <a:ext cx="6621463" cy="1106487"/>
          </a:xfrm>
        </p:spPr>
        <p:txBody>
          <a:bodyPr/>
          <a:lstStyle/>
          <a:p>
            <a:r>
              <a:rPr lang="ja-JP" altLang="en-US"/>
              <a:t>伝達の仕組みの例</a:t>
            </a:r>
          </a:p>
        </p:txBody>
      </p:sp>
      <p:sp>
        <p:nvSpPr>
          <p:cNvPr id="93188" name="Rectangle 4"/>
          <p:cNvSpPr>
            <a:spLocks noGrp="1" noChangeArrowheads="1"/>
          </p:cNvSpPr>
          <p:nvPr>
            <p:ph idx="1"/>
          </p:nvPr>
        </p:nvSpPr>
        <p:spPr>
          <a:xfrm>
            <a:off x="684213" y="1555750"/>
            <a:ext cx="7772400" cy="504825"/>
          </a:xfrm>
          <a:noFill/>
        </p:spPr>
        <p:txBody>
          <a:bodyPr/>
          <a:lstStyle/>
          <a:p>
            <a:r>
              <a:rPr lang="ja-JP" altLang="en-US" sz="2600" dirty="0"/>
              <a:t>ニューヨーク工科大学</a:t>
            </a:r>
            <a:r>
              <a:rPr lang="ja-JP" altLang="en-US" sz="2600" dirty="0" smtClean="0"/>
              <a:t>の</a:t>
            </a:r>
            <a:r>
              <a:rPr lang="en-US" altLang="ja-JP" sz="2600" dirty="0" smtClean="0"/>
              <a:t>Smith</a:t>
            </a:r>
            <a:r>
              <a:rPr lang="ja-JP" altLang="en-US" sz="2600" dirty="0" smtClean="0"/>
              <a:t>教授から全へ</a:t>
            </a:r>
            <a:endParaRPr lang="ja-JP" altLang="en-US" sz="2600" dirty="0"/>
          </a:p>
        </p:txBody>
      </p:sp>
      <p:sp>
        <p:nvSpPr>
          <p:cNvPr id="32" name="スライド番号プレースホルダ 5"/>
          <p:cNvSpPr>
            <a:spLocks noGrp="1"/>
          </p:cNvSpPr>
          <p:nvPr>
            <p:ph type="sldNum" sz="quarter" idx="12"/>
          </p:nvPr>
        </p:nvSpPr>
        <p:spPr>
          <a:xfrm>
            <a:off x="-63178" y="6400800"/>
            <a:ext cx="1295400" cy="457200"/>
          </a:xfrm>
        </p:spPr>
        <p:txBody>
          <a:bodyPr/>
          <a:lstStyle/>
          <a:p>
            <a:fld id="{5B1B9B78-B0CB-4373-9BEF-F0019AA10B01}" type="slidenum">
              <a:rPr lang="en-US" altLang="ja-JP"/>
              <a:pPr/>
              <a:t>36</a:t>
            </a:fld>
            <a:endParaRPr lang="en-US" altLang="ja-JP"/>
          </a:p>
        </p:txBody>
      </p:sp>
      <p:sp>
        <p:nvSpPr>
          <p:cNvPr id="93186" name="Rectangle 2"/>
          <p:cNvSpPr>
            <a:spLocks noChangeArrowheads="1"/>
          </p:cNvSpPr>
          <p:nvPr/>
        </p:nvSpPr>
        <p:spPr bwMode="auto">
          <a:xfrm>
            <a:off x="250825" y="2060575"/>
            <a:ext cx="8713788" cy="4797425"/>
          </a:xfrm>
          <a:prstGeom prst="rect">
            <a:avLst/>
          </a:prstGeom>
          <a:solidFill>
            <a:srgbClr val="FFFFCC"/>
          </a:solidFill>
          <a:ln w="9525">
            <a:noFill/>
            <a:miter lim="800000"/>
            <a:headEnd/>
            <a:tailEnd/>
          </a:ln>
          <a:effectLst/>
        </p:spPr>
        <p:txBody>
          <a:bodyPr wrap="none" anchor="ctr"/>
          <a:lstStyle/>
          <a:p>
            <a:endParaRPr lang="ja-JP" altLang="en-US"/>
          </a:p>
        </p:txBody>
      </p:sp>
      <p:sp>
        <p:nvSpPr>
          <p:cNvPr id="93189" name="Text Box 5"/>
          <p:cNvSpPr txBox="1">
            <a:spLocks noChangeArrowheads="1"/>
          </p:cNvSpPr>
          <p:nvPr/>
        </p:nvSpPr>
        <p:spPr bwMode="auto">
          <a:xfrm>
            <a:off x="1192213" y="2613025"/>
            <a:ext cx="685800" cy="466725"/>
          </a:xfrm>
          <a:prstGeom prst="rect">
            <a:avLst/>
          </a:prstGeom>
          <a:solidFill>
            <a:srgbClr val="CCECFF"/>
          </a:solidFill>
          <a:ln w="9525">
            <a:solidFill>
              <a:schemeClr val="accent2"/>
            </a:solidFill>
            <a:miter lim="800000"/>
            <a:headEnd/>
            <a:tailEnd/>
          </a:ln>
          <a:effectLst/>
        </p:spPr>
        <p:txBody>
          <a:bodyPr>
            <a:spAutoFit/>
          </a:bodyPr>
          <a:lstStyle/>
          <a:p>
            <a:pPr>
              <a:spcBef>
                <a:spcPct val="50000"/>
              </a:spcBef>
            </a:pPr>
            <a:r>
              <a:rPr lang="en-US" altLang="ja-JP" sz="2400">
                <a:solidFill>
                  <a:schemeClr val="tx2"/>
                </a:solidFill>
                <a:latin typeface="Times New Roman" pitchFamily="18" charset="0"/>
              </a:rPr>
              <a:t>edu</a:t>
            </a:r>
          </a:p>
        </p:txBody>
      </p:sp>
      <p:sp>
        <p:nvSpPr>
          <p:cNvPr id="93190" name="Text Box 6"/>
          <p:cNvSpPr txBox="1">
            <a:spLocks noChangeArrowheads="1"/>
          </p:cNvSpPr>
          <p:nvPr/>
        </p:nvSpPr>
        <p:spPr bwMode="auto">
          <a:xfrm>
            <a:off x="5764213" y="2460625"/>
            <a:ext cx="990600" cy="466725"/>
          </a:xfrm>
          <a:prstGeom prst="rect">
            <a:avLst/>
          </a:prstGeom>
          <a:solidFill>
            <a:srgbClr val="CCECFF"/>
          </a:solidFill>
          <a:ln w="9525">
            <a:solidFill>
              <a:schemeClr val="accent2"/>
            </a:solidFill>
            <a:miter lim="800000"/>
            <a:headEnd/>
            <a:tailEnd/>
          </a:ln>
          <a:effectLst/>
        </p:spPr>
        <p:txBody>
          <a:bodyPr>
            <a:spAutoFit/>
          </a:bodyPr>
          <a:lstStyle/>
          <a:p>
            <a:pPr>
              <a:spcBef>
                <a:spcPct val="50000"/>
              </a:spcBef>
            </a:pPr>
            <a:r>
              <a:rPr lang="en-US" altLang="ja-JP" sz="2400">
                <a:solidFill>
                  <a:schemeClr val="tx2"/>
                </a:solidFill>
                <a:latin typeface="Times New Roman" pitchFamily="18" charset="0"/>
              </a:rPr>
              <a:t> ac.jp</a:t>
            </a:r>
          </a:p>
        </p:txBody>
      </p:sp>
      <p:sp>
        <p:nvSpPr>
          <p:cNvPr id="93191" name="Text Box 7"/>
          <p:cNvSpPr txBox="1">
            <a:spLocks noChangeArrowheads="1"/>
          </p:cNvSpPr>
          <p:nvPr/>
        </p:nvSpPr>
        <p:spPr bwMode="auto">
          <a:xfrm>
            <a:off x="735013" y="3908425"/>
            <a:ext cx="1447800" cy="466725"/>
          </a:xfrm>
          <a:prstGeom prst="rect">
            <a:avLst/>
          </a:prstGeom>
          <a:solidFill>
            <a:srgbClr val="FFCCCC"/>
          </a:solidFill>
          <a:ln w="9525">
            <a:solidFill>
              <a:schemeClr val="accent2"/>
            </a:solidFill>
            <a:miter lim="800000"/>
            <a:headEnd/>
            <a:tailEnd/>
          </a:ln>
          <a:effectLst/>
        </p:spPr>
        <p:txBody>
          <a:bodyPr>
            <a:spAutoFit/>
          </a:bodyPr>
          <a:lstStyle/>
          <a:p>
            <a:pPr>
              <a:spcBef>
                <a:spcPct val="50000"/>
              </a:spcBef>
            </a:pPr>
            <a:r>
              <a:rPr lang="en-US" altLang="ja-JP" sz="2400">
                <a:solidFill>
                  <a:schemeClr val="tx2"/>
                </a:solidFill>
                <a:latin typeface="Times New Roman" pitchFamily="18" charset="0"/>
              </a:rPr>
              <a:t>poly.edu</a:t>
            </a:r>
          </a:p>
        </p:txBody>
      </p:sp>
      <p:sp>
        <p:nvSpPr>
          <p:cNvPr id="93192" name="Text Box 8"/>
          <p:cNvSpPr txBox="1">
            <a:spLocks noChangeArrowheads="1"/>
          </p:cNvSpPr>
          <p:nvPr/>
        </p:nvSpPr>
        <p:spPr bwMode="auto">
          <a:xfrm>
            <a:off x="430213" y="5356225"/>
            <a:ext cx="2895600" cy="466725"/>
          </a:xfrm>
          <a:prstGeom prst="rect">
            <a:avLst/>
          </a:prstGeom>
          <a:solidFill>
            <a:srgbClr val="99FF99"/>
          </a:solidFill>
          <a:ln w="9525">
            <a:solidFill>
              <a:schemeClr val="accent2"/>
            </a:solidFill>
            <a:miter lim="800000"/>
            <a:headEnd/>
            <a:tailEnd/>
          </a:ln>
          <a:effectLst/>
        </p:spPr>
        <p:txBody>
          <a:bodyPr>
            <a:spAutoFit/>
          </a:bodyPr>
          <a:lstStyle/>
          <a:p>
            <a:pPr>
              <a:spcBef>
                <a:spcPct val="50000"/>
              </a:spcBef>
            </a:pPr>
            <a:r>
              <a:rPr lang="en-US" altLang="ja-JP" sz="2400" dirty="0" smtClean="0">
                <a:solidFill>
                  <a:schemeClr val="tx2"/>
                </a:solidFill>
                <a:latin typeface="Times New Roman" pitchFamily="18" charset="0"/>
              </a:rPr>
              <a:t>smith@cis.poly.edu</a:t>
            </a:r>
            <a:endParaRPr lang="en-US" altLang="ja-JP" sz="2400" dirty="0">
              <a:solidFill>
                <a:schemeClr val="tx2"/>
              </a:solidFill>
              <a:latin typeface="Times New Roman" pitchFamily="18" charset="0"/>
            </a:endParaRPr>
          </a:p>
        </p:txBody>
      </p:sp>
      <p:sp>
        <p:nvSpPr>
          <p:cNvPr id="93193" name="Text Box 9"/>
          <p:cNvSpPr txBox="1">
            <a:spLocks noChangeArrowheads="1"/>
          </p:cNvSpPr>
          <p:nvPr/>
        </p:nvSpPr>
        <p:spPr bwMode="auto">
          <a:xfrm>
            <a:off x="1954213" y="2613025"/>
            <a:ext cx="1890712" cy="457200"/>
          </a:xfrm>
          <a:prstGeom prst="rect">
            <a:avLst/>
          </a:prstGeom>
          <a:noFill/>
          <a:ln w="9525">
            <a:noFill/>
            <a:miter lim="800000"/>
            <a:headEnd/>
            <a:tailEnd/>
          </a:ln>
          <a:effectLst/>
        </p:spPr>
        <p:txBody>
          <a:bodyPr wrap="none">
            <a:spAutoFit/>
          </a:bodyPr>
          <a:lstStyle/>
          <a:p>
            <a:r>
              <a:rPr lang="en-US" altLang="ja-JP" sz="2400">
                <a:solidFill>
                  <a:schemeClr val="tx2"/>
                </a:solidFill>
                <a:latin typeface="Times New Roman" pitchFamily="18" charset="0"/>
              </a:rPr>
              <a:t>US</a:t>
            </a:r>
            <a:r>
              <a:rPr lang="ja-JP" altLang="en-US" sz="2400">
                <a:solidFill>
                  <a:schemeClr val="tx2"/>
                </a:solidFill>
                <a:latin typeface="Times New Roman" pitchFamily="18" charset="0"/>
              </a:rPr>
              <a:t>学術ネット</a:t>
            </a:r>
          </a:p>
        </p:txBody>
      </p:sp>
      <p:sp>
        <p:nvSpPr>
          <p:cNvPr id="93194" name="Text Box 10"/>
          <p:cNvSpPr txBox="1">
            <a:spLocks noChangeArrowheads="1"/>
          </p:cNvSpPr>
          <p:nvPr/>
        </p:nvSpPr>
        <p:spPr bwMode="auto">
          <a:xfrm>
            <a:off x="6754813" y="2460625"/>
            <a:ext cx="2209800" cy="457200"/>
          </a:xfrm>
          <a:prstGeom prst="rect">
            <a:avLst/>
          </a:prstGeom>
          <a:noFill/>
          <a:ln w="9525">
            <a:noFill/>
            <a:miter lim="800000"/>
            <a:headEnd/>
            <a:tailEnd/>
          </a:ln>
          <a:effectLst/>
        </p:spPr>
        <p:txBody>
          <a:bodyPr>
            <a:spAutoFit/>
          </a:bodyPr>
          <a:lstStyle/>
          <a:p>
            <a:pPr>
              <a:spcBef>
                <a:spcPct val="50000"/>
              </a:spcBef>
            </a:pPr>
            <a:r>
              <a:rPr lang="ja-JP" altLang="en-US" sz="2400">
                <a:solidFill>
                  <a:schemeClr val="tx2"/>
                </a:solidFill>
                <a:latin typeface="Times New Roman" pitchFamily="18" charset="0"/>
              </a:rPr>
              <a:t>日本学術ネット</a:t>
            </a:r>
          </a:p>
        </p:txBody>
      </p:sp>
      <p:sp>
        <p:nvSpPr>
          <p:cNvPr id="93195" name="Text Box 11"/>
          <p:cNvSpPr txBox="1">
            <a:spLocks noChangeArrowheads="1"/>
          </p:cNvSpPr>
          <p:nvPr/>
        </p:nvSpPr>
        <p:spPr bwMode="auto">
          <a:xfrm>
            <a:off x="7440613" y="3146425"/>
            <a:ext cx="1219200" cy="457200"/>
          </a:xfrm>
          <a:prstGeom prst="rect">
            <a:avLst/>
          </a:prstGeom>
          <a:noFill/>
          <a:ln w="9525">
            <a:noFill/>
            <a:miter lim="800000"/>
            <a:headEnd/>
            <a:tailEnd/>
          </a:ln>
          <a:effectLst/>
        </p:spPr>
        <p:txBody>
          <a:bodyPr>
            <a:spAutoFit/>
          </a:bodyPr>
          <a:lstStyle/>
          <a:p>
            <a:pPr>
              <a:spcBef>
                <a:spcPct val="50000"/>
              </a:spcBef>
            </a:pPr>
            <a:r>
              <a:rPr lang="ja-JP" altLang="en-US" sz="2400">
                <a:solidFill>
                  <a:schemeClr val="tx2"/>
                </a:solidFill>
                <a:latin typeface="Times New Roman" pitchFamily="18" charset="0"/>
              </a:rPr>
              <a:t>東北大</a:t>
            </a:r>
          </a:p>
        </p:txBody>
      </p:sp>
      <p:sp>
        <p:nvSpPr>
          <p:cNvPr id="93196" name="Text Box 12"/>
          <p:cNvSpPr txBox="1">
            <a:spLocks noChangeArrowheads="1"/>
          </p:cNvSpPr>
          <p:nvPr/>
        </p:nvSpPr>
        <p:spPr bwMode="auto">
          <a:xfrm>
            <a:off x="7364413" y="3908425"/>
            <a:ext cx="1371600" cy="701675"/>
          </a:xfrm>
          <a:prstGeom prst="rect">
            <a:avLst/>
          </a:prstGeom>
          <a:noFill/>
          <a:ln w="9525">
            <a:noFill/>
            <a:miter lim="800000"/>
            <a:headEnd/>
            <a:tailEnd/>
          </a:ln>
          <a:effectLst/>
        </p:spPr>
        <p:txBody>
          <a:bodyPr>
            <a:spAutoFit/>
          </a:bodyPr>
          <a:lstStyle/>
          <a:p>
            <a:pPr>
              <a:spcBef>
                <a:spcPct val="50000"/>
              </a:spcBef>
            </a:pPr>
            <a:r>
              <a:rPr lang="ja-JP" altLang="en-US">
                <a:solidFill>
                  <a:schemeClr val="tx2"/>
                </a:solidFill>
                <a:latin typeface="Times New Roman" pitchFamily="18" charset="0"/>
              </a:rPr>
              <a:t>東北大情報科学</a:t>
            </a:r>
          </a:p>
        </p:txBody>
      </p:sp>
      <p:sp>
        <p:nvSpPr>
          <p:cNvPr id="93197" name="Text Box 13"/>
          <p:cNvSpPr txBox="1">
            <a:spLocks noChangeArrowheads="1"/>
          </p:cNvSpPr>
          <p:nvPr/>
        </p:nvSpPr>
        <p:spPr bwMode="auto">
          <a:xfrm>
            <a:off x="6907213" y="5280025"/>
            <a:ext cx="1524000" cy="396875"/>
          </a:xfrm>
          <a:prstGeom prst="rect">
            <a:avLst/>
          </a:prstGeom>
          <a:noFill/>
          <a:ln w="9525">
            <a:noFill/>
            <a:miter lim="800000"/>
            <a:headEnd/>
            <a:tailEnd/>
          </a:ln>
          <a:effectLst/>
        </p:spPr>
        <p:txBody>
          <a:bodyPr>
            <a:spAutoFit/>
          </a:bodyPr>
          <a:lstStyle/>
          <a:p>
            <a:pPr>
              <a:spcBef>
                <a:spcPct val="50000"/>
              </a:spcBef>
            </a:pPr>
            <a:r>
              <a:rPr lang="ja-JP" altLang="en-US">
                <a:solidFill>
                  <a:schemeClr val="tx2"/>
                </a:solidFill>
                <a:latin typeface="Times New Roman" pitchFamily="18" charset="0"/>
              </a:rPr>
              <a:t>徳山研究室</a:t>
            </a:r>
          </a:p>
        </p:txBody>
      </p:sp>
      <p:sp>
        <p:nvSpPr>
          <p:cNvPr id="93198" name="Line 14"/>
          <p:cNvSpPr>
            <a:spLocks noChangeShapeType="1"/>
          </p:cNvSpPr>
          <p:nvPr/>
        </p:nvSpPr>
        <p:spPr bwMode="auto">
          <a:xfrm>
            <a:off x="1497013" y="3070225"/>
            <a:ext cx="0" cy="838200"/>
          </a:xfrm>
          <a:prstGeom prst="line">
            <a:avLst/>
          </a:prstGeom>
          <a:noFill/>
          <a:ln w="9525">
            <a:solidFill>
              <a:schemeClr val="tx1"/>
            </a:solidFill>
            <a:round/>
            <a:headEnd/>
            <a:tailEnd/>
          </a:ln>
          <a:effectLst/>
        </p:spPr>
        <p:txBody>
          <a:bodyPr/>
          <a:lstStyle/>
          <a:p>
            <a:endParaRPr lang="ja-JP" altLang="en-US"/>
          </a:p>
        </p:txBody>
      </p:sp>
      <p:sp>
        <p:nvSpPr>
          <p:cNvPr id="93199" name="Line 15"/>
          <p:cNvSpPr>
            <a:spLocks noChangeShapeType="1"/>
          </p:cNvSpPr>
          <p:nvPr/>
        </p:nvSpPr>
        <p:spPr bwMode="auto">
          <a:xfrm flipH="1">
            <a:off x="1497013" y="4441825"/>
            <a:ext cx="0" cy="914400"/>
          </a:xfrm>
          <a:prstGeom prst="line">
            <a:avLst/>
          </a:prstGeom>
          <a:noFill/>
          <a:ln w="9525">
            <a:solidFill>
              <a:schemeClr val="tx1"/>
            </a:solidFill>
            <a:round/>
            <a:headEnd/>
            <a:tailEnd/>
          </a:ln>
          <a:effectLst/>
        </p:spPr>
        <p:txBody>
          <a:bodyPr/>
          <a:lstStyle/>
          <a:p>
            <a:endParaRPr lang="ja-JP" altLang="en-US"/>
          </a:p>
        </p:txBody>
      </p:sp>
      <p:sp>
        <p:nvSpPr>
          <p:cNvPr id="93200" name="Line 16"/>
          <p:cNvSpPr>
            <a:spLocks noChangeShapeType="1"/>
          </p:cNvSpPr>
          <p:nvPr/>
        </p:nvSpPr>
        <p:spPr bwMode="auto">
          <a:xfrm>
            <a:off x="6373813" y="2917825"/>
            <a:ext cx="0" cy="304800"/>
          </a:xfrm>
          <a:prstGeom prst="line">
            <a:avLst/>
          </a:prstGeom>
          <a:noFill/>
          <a:ln w="9525">
            <a:solidFill>
              <a:schemeClr val="tx1"/>
            </a:solidFill>
            <a:round/>
            <a:headEnd/>
            <a:tailEnd/>
          </a:ln>
          <a:effectLst/>
        </p:spPr>
        <p:txBody>
          <a:bodyPr/>
          <a:lstStyle/>
          <a:p>
            <a:endParaRPr lang="ja-JP" altLang="en-US"/>
          </a:p>
        </p:txBody>
      </p:sp>
      <p:sp>
        <p:nvSpPr>
          <p:cNvPr id="93201" name="Line 17"/>
          <p:cNvSpPr>
            <a:spLocks noChangeShapeType="1"/>
          </p:cNvSpPr>
          <p:nvPr/>
        </p:nvSpPr>
        <p:spPr bwMode="auto">
          <a:xfrm>
            <a:off x="6297613" y="3679825"/>
            <a:ext cx="0" cy="381000"/>
          </a:xfrm>
          <a:prstGeom prst="line">
            <a:avLst/>
          </a:prstGeom>
          <a:noFill/>
          <a:ln w="9525">
            <a:solidFill>
              <a:schemeClr val="tx1"/>
            </a:solidFill>
            <a:round/>
            <a:headEnd/>
            <a:tailEnd/>
          </a:ln>
          <a:effectLst/>
        </p:spPr>
        <p:txBody>
          <a:bodyPr/>
          <a:lstStyle/>
          <a:p>
            <a:endParaRPr lang="ja-JP" altLang="en-US"/>
          </a:p>
        </p:txBody>
      </p:sp>
      <p:sp>
        <p:nvSpPr>
          <p:cNvPr id="93202" name="Line 18"/>
          <p:cNvSpPr>
            <a:spLocks noChangeShapeType="1"/>
          </p:cNvSpPr>
          <p:nvPr/>
        </p:nvSpPr>
        <p:spPr bwMode="auto">
          <a:xfrm>
            <a:off x="6297613" y="4441825"/>
            <a:ext cx="0" cy="304800"/>
          </a:xfrm>
          <a:prstGeom prst="line">
            <a:avLst/>
          </a:prstGeom>
          <a:noFill/>
          <a:ln w="9525">
            <a:solidFill>
              <a:schemeClr val="tx1"/>
            </a:solidFill>
            <a:round/>
            <a:headEnd/>
            <a:tailEnd/>
          </a:ln>
          <a:effectLst/>
        </p:spPr>
        <p:txBody>
          <a:bodyPr/>
          <a:lstStyle/>
          <a:p>
            <a:endParaRPr lang="ja-JP" altLang="en-US"/>
          </a:p>
        </p:txBody>
      </p:sp>
      <p:sp>
        <p:nvSpPr>
          <p:cNvPr id="93203" name="Line 19"/>
          <p:cNvSpPr>
            <a:spLocks noChangeShapeType="1"/>
          </p:cNvSpPr>
          <p:nvPr/>
        </p:nvSpPr>
        <p:spPr bwMode="auto">
          <a:xfrm>
            <a:off x="6373813" y="5229225"/>
            <a:ext cx="0" cy="1143000"/>
          </a:xfrm>
          <a:prstGeom prst="line">
            <a:avLst/>
          </a:prstGeom>
          <a:noFill/>
          <a:ln w="9525">
            <a:solidFill>
              <a:schemeClr val="tx1"/>
            </a:solidFill>
            <a:round/>
            <a:headEnd/>
            <a:tailEnd/>
          </a:ln>
          <a:effectLst/>
        </p:spPr>
        <p:txBody>
          <a:bodyPr/>
          <a:lstStyle/>
          <a:p>
            <a:endParaRPr lang="ja-JP" altLang="en-US"/>
          </a:p>
        </p:txBody>
      </p:sp>
      <p:sp>
        <p:nvSpPr>
          <p:cNvPr id="93204" name="Text Box 20"/>
          <p:cNvSpPr txBox="1">
            <a:spLocks noChangeArrowheads="1"/>
          </p:cNvSpPr>
          <p:nvPr/>
        </p:nvSpPr>
        <p:spPr bwMode="auto">
          <a:xfrm>
            <a:off x="3859213" y="5280025"/>
            <a:ext cx="2590800" cy="712788"/>
          </a:xfrm>
          <a:prstGeom prst="rect">
            <a:avLst/>
          </a:prstGeom>
          <a:noFill/>
          <a:ln w="9525">
            <a:noFill/>
            <a:miter lim="800000"/>
            <a:headEnd/>
            <a:tailEnd/>
          </a:ln>
          <a:effectLst/>
        </p:spPr>
        <p:txBody>
          <a:bodyPr>
            <a:spAutoFit/>
          </a:bodyPr>
          <a:lstStyle/>
          <a:p>
            <a:pPr>
              <a:lnSpc>
                <a:spcPct val="60000"/>
              </a:lnSpc>
              <a:spcBef>
                <a:spcPct val="50000"/>
              </a:spcBef>
            </a:pPr>
            <a:r>
              <a:rPr lang="ja-JP" altLang="en-US" sz="2400">
                <a:solidFill>
                  <a:schemeClr val="tx2"/>
                </a:solidFill>
                <a:latin typeface="Times New Roman" pitchFamily="18" charset="0"/>
              </a:rPr>
              <a:t>管理人</a:t>
            </a:r>
            <a:r>
              <a:rPr lang="en-US" altLang="ja-JP" sz="2400">
                <a:solidFill>
                  <a:schemeClr val="tx2"/>
                </a:solidFill>
                <a:latin typeface="Times New Roman" pitchFamily="18" charset="0"/>
              </a:rPr>
              <a:t>masamune</a:t>
            </a:r>
          </a:p>
          <a:p>
            <a:pPr>
              <a:lnSpc>
                <a:spcPct val="60000"/>
              </a:lnSpc>
              <a:spcBef>
                <a:spcPct val="50000"/>
              </a:spcBef>
            </a:pPr>
            <a:r>
              <a:rPr lang="en-US" altLang="ja-JP" sz="2400">
                <a:solidFill>
                  <a:schemeClr val="tx2"/>
                </a:solidFill>
                <a:latin typeface="Times New Roman" pitchFamily="18" charset="0"/>
              </a:rPr>
              <a:t>130.34.233.xx</a:t>
            </a:r>
          </a:p>
        </p:txBody>
      </p:sp>
      <p:sp>
        <p:nvSpPr>
          <p:cNvPr id="93205" name="Text Box 21"/>
          <p:cNvSpPr txBox="1">
            <a:spLocks noChangeArrowheads="1"/>
          </p:cNvSpPr>
          <p:nvPr/>
        </p:nvSpPr>
        <p:spPr bwMode="auto">
          <a:xfrm>
            <a:off x="1420813" y="4365625"/>
            <a:ext cx="1981200" cy="457200"/>
          </a:xfrm>
          <a:prstGeom prst="rect">
            <a:avLst/>
          </a:prstGeom>
          <a:noFill/>
          <a:ln w="9525">
            <a:noFill/>
            <a:miter lim="800000"/>
            <a:headEnd/>
            <a:tailEnd/>
          </a:ln>
          <a:effectLst/>
        </p:spPr>
        <p:txBody>
          <a:bodyPr>
            <a:spAutoFit/>
          </a:bodyPr>
          <a:lstStyle/>
          <a:p>
            <a:pPr>
              <a:spcBef>
                <a:spcPct val="50000"/>
              </a:spcBef>
            </a:pPr>
            <a:r>
              <a:rPr lang="ja-JP" altLang="en-US" sz="2400">
                <a:solidFill>
                  <a:schemeClr val="tx2"/>
                </a:solidFill>
                <a:latin typeface="Times New Roman" pitchFamily="18" charset="0"/>
              </a:rPr>
              <a:t>管理人</a:t>
            </a:r>
            <a:r>
              <a:rPr lang="en-US" altLang="ja-JP" sz="2400">
                <a:solidFill>
                  <a:schemeClr val="tx2"/>
                </a:solidFill>
                <a:latin typeface="Times New Roman" pitchFamily="18" charset="0"/>
              </a:rPr>
              <a:t>ziggy</a:t>
            </a:r>
          </a:p>
        </p:txBody>
      </p:sp>
      <p:sp>
        <p:nvSpPr>
          <p:cNvPr id="93206" name="Freeform 22"/>
          <p:cNvSpPr>
            <a:spLocks/>
          </p:cNvSpPr>
          <p:nvPr/>
        </p:nvSpPr>
        <p:spPr bwMode="auto">
          <a:xfrm>
            <a:off x="1725613" y="2205038"/>
            <a:ext cx="4038600" cy="333375"/>
          </a:xfrm>
          <a:custGeom>
            <a:avLst/>
            <a:gdLst/>
            <a:ahLst/>
            <a:cxnLst>
              <a:cxn ang="0">
                <a:pos x="0" y="317"/>
              </a:cxn>
              <a:cxn ang="0">
                <a:pos x="1210" y="0"/>
              </a:cxn>
              <a:cxn ang="0">
                <a:pos x="2544" y="318"/>
              </a:cxn>
            </a:cxnLst>
            <a:rect l="0" t="0" r="r" b="b"/>
            <a:pathLst>
              <a:path w="2544" h="318">
                <a:moveTo>
                  <a:pt x="0" y="317"/>
                </a:moveTo>
                <a:cubicBezTo>
                  <a:pt x="202" y="264"/>
                  <a:pt x="786" y="0"/>
                  <a:pt x="1210" y="0"/>
                </a:cubicBezTo>
                <a:cubicBezTo>
                  <a:pt x="1634" y="0"/>
                  <a:pt x="2266" y="252"/>
                  <a:pt x="2544" y="318"/>
                </a:cubicBezTo>
              </a:path>
            </a:pathLst>
          </a:custGeom>
          <a:noFill/>
          <a:ln w="9525">
            <a:solidFill>
              <a:schemeClr val="tx1"/>
            </a:solidFill>
            <a:round/>
            <a:headEnd type="none" w="med" len="med"/>
            <a:tailEnd type="none" w="med" len="med"/>
          </a:ln>
          <a:effectLst/>
        </p:spPr>
        <p:txBody>
          <a:bodyPr/>
          <a:lstStyle/>
          <a:p>
            <a:endParaRPr lang="ja-JP" altLang="en-US"/>
          </a:p>
        </p:txBody>
      </p:sp>
      <p:sp>
        <p:nvSpPr>
          <p:cNvPr id="93207" name="Text Box 23"/>
          <p:cNvSpPr txBox="1">
            <a:spLocks noChangeArrowheads="1"/>
          </p:cNvSpPr>
          <p:nvPr/>
        </p:nvSpPr>
        <p:spPr bwMode="auto">
          <a:xfrm>
            <a:off x="1420813" y="4670425"/>
            <a:ext cx="2209800" cy="457200"/>
          </a:xfrm>
          <a:prstGeom prst="rect">
            <a:avLst/>
          </a:prstGeom>
          <a:noFill/>
          <a:ln w="9525">
            <a:noFill/>
            <a:miter lim="800000"/>
            <a:headEnd/>
            <a:tailEnd/>
          </a:ln>
          <a:effectLst/>
        </p:spPr>
        <p:txBody>
          <a:bodyPr>
            <a:spAutoFit/>
          </a:bodyPr>
          <a:lstStyle/>
          <a:p>
            <a:pPr>
              <a:spcBef>
                <a:spcPct val="50000"/>
              </a:spcBef>
            </a:pPr>
            <a:r>
              <a:rPr lang="en-US" altLang="ja-JP" sz="2400" dirty="0" smtClean="0">
                <a:solidFill>
                  <a:schemeClr val="tx2"/>
                </a:solidFill>
                <a:latin typeface="Times New Roman" pitchFamily="18" charset="0"/>
              </a:rPr>
              <a:t>128.238.32.xx</a:t>
            </a:r>
            <a:endParaRPr lang="en-US" altLang="ja-JP" sz="2400" dirty="0">
              <a:solidFill>
                <a:schemeClr val="tx2"/>
              </a:solidFill>
              <a:latin typeface="Times New Roman" pitchFamily="18" charset="0"/>
            </a:endParaRPr>
          </a:p>
        </p:txBody>
      </p:sp>
      <p:sp>
        <p:nvSpPr>
          <p:cNvPr id="93208" name="Line 24"/>
          <p:cNvSpPr>
            <a:spLocks noChangeShapeType="1"/>
          </p:cNvSpPr>
          <p:nvPr/>
        </p:nvSpPr>
        <p:spPr bwMode="auto">
          <a:xfrm flipV="1">
            <a:off x="1268413" y="4441825"/>
            <a:ext cx="0" cy="838200"/>
          </a:xfrm>
          <a:prstGeom prst="line">
            <a:avLst/>
          </a:prstGeom>
          <a:noFill/>
          <a:ln w="76200">
            <a:solidFill>
              <a:srgbClr val="FF0000"/>
            </a:solidFill>
            <a:round/>
            <a:headEnd/>
            <a:tailEnd type="triangle" w="med" len="med"/>
          </a:ln>
          <a:effectLst/>
        </p:spPr>
        <p:txBody>
          <a:bodyPr/>
          <a:lstStyle/>
          <a:p>
            <a:endParaRPr lang="ja-JP" altLang="en-US"/>
          </a:p>
        </p:txBody>
      </p:sp>
      <p:sp>
        <p:nvSpPr>
          <p:cNvPr id="93209" name="Freeform 25"/>
          <p:cNvSpPr>
            <a:spLocks/>
          </p:cNvSpPr>
          <p:nvPr/>
        </p:nvSpPr>
        <p:spPr bwMode="auto">
          <a:xfrm>
            <a:off x="2259013" y="2898775"/>
            <a:ext cx="2682875" cy="1801813"/>
          </a:xfrm>
          <a:custGeom>
            <a:avLst/>
            <a:gdLst/>
            <a:ahLst/>
            <a:cxnLst>
              <a:cxn ang="0">
                <a:pos x="0" y="709"/>
              </a:cxn>
              <a:cxn ang="0">
                <a:pos x="273" y="190"/>
              </a:cxn>
              <a:cxn ang="0">
                <a:pos x="1091" y="158"/>
              </a:cxn>
              <a:cxn ang="0">
                <a:pos x="1690" y="1135"/>
              </a:cxn>
            </a:cxnLst>
            <a:rect l="0" t="0" r="r" b="b"/>
            <a:pathLst>
              <a:path w="1690" h="1135">
                <a:moveTo>
                  <a:pt x="0" y="709"/>
                </a:moveTo>
                <a:cubicBezTo>
                  <a:pt x="46" y="623"/>
                  <a:pt x="92" y="281"/>
                  <a:pt x="273" y="190"/>
                </a:cubicBezTo>
                <a:cubicBezTo>
                  <a:pt x="455" y="98"/>
                  <a:pt x="855" y="0"/>
                  <a:pt x="1091" y="158"/>
                </a:cubicBezTo>
                <a:cubicBezTo>
                  <a:pt x="1327" y="316"/>
                  <a:pt x="1565" y="932"/>
                  <a:pt x="1690" y="1135"/>
                </a:cubicBezTo>
              </a:path>
            </a:pathLst>
          </a:custGeom>
          <a:noFill/>
          <a:ln w="76200" cmpd="sng">
            <a:solidFill>
              <a:srgbClr val="FF0000"/>
            </a:solidFill>
            <a:round/>
            <a:headEnd type="none" w="med" len="med"/>
            <a:tailEnd type="triangle" w="med" len="med"/>
          </a:ln>
          <a:effectLst/>
        </p:spPr>
        <p:txBody>
          <a:bodyPr/>
          <a:lstStyle/>
          <a:p>
            <a:endParaRPr lang="ja-JP" altLang="en-US"/>
          </a:p>
        </p:txBody>
      </p:sp>
      <p:sp>
        <p:nvSpPr>
          <p:cNvPr id="93210" name="Line 26"/>
          <p:cNvSpPr>
            <a:spLocks noChangeShapeType="1"/>
          </p:cNvSpPr>
          <p:nvPr/>
        </p:nvSpPr>
        <p:spPr bwMode="auto">
          <a:xfrm flipH="1">
            <a:off x="6516688" y="5356225"/>
            <a:ext cx="9525" cy="736600"/>
          </a:xfrm>
          <a:prstGeom prst="line">
            <a:avLst/>
          </a:prstGeom>
          <a:noFill/>
          <a:ln w="76200">
            <a:solidFill>
              <a:srgbClr val="FF0000"/>
            </a:solidFill>
            <a:round/>
            <a:headEnd/>
            <a:tailEnd type="triangle" w="med" len="med"/>
          </a:ln>
          <a:effectLst/>
        </p:spPr>
        <p:txBody>
          <a:bodyPr/>
          <a:lstStyle/>
          <a:p>
            <a:endParaRPr lang="ja-JP" altLang="en-US"/>
          </a:p>
        </p:txBody>
      </p:sp>
      <p:sp>
        <p:nvSpPr>
          <p:cNvPr id="93211" name="Text Box 27"/>
          <p:cNvSpPr txBox="1">
            <a:spLocks noChangeArrowheads="1"/>
          </p:cNvSpPr>
          <p:nvPr/>
        </p:nvSpPr>
        <p:spPr bwMode="auto">
          <a:xfrm>
            <a:off x="2411413" y="3908425"/>
            <a:ext cx="1752600" cy="396875"/>
          </a:xfrm>
          <a:prstGeom prst="rect">
            <a:avLst/>
          </a:prstGeom>
          <a:noFill/>
          <a:ln w="9525">
            <a:noFill/>
            <a:miter lim="800000"/>
            <a:headEnd/>
            <a:tailEnd/>
          </a:ln>
          <a:effectLst/>
        </p:spPr>
        <p:txBody>
          <a:bodyPr>
            <a:spAutoFit/>
          </a:bodyPr>
          <a:lstStyle/>
          <a:p>
            <a:pPr>
              <a:spcBef>
                <a:spcPct val="50000"/>
              </a:spcBef>
            </a:pPr>
            <a:r>
              <a:rPr lang="en-US" altLang="ja-JP">
                <a:solidFill>
                  <a:schemeClr val="tx2"/>
                </a:solidFill>
                <a:latin typeface="Times New Roman" pitchFamily="18" charset="0"/>
              </a:rPr>
              <a:t>NY</a:t>
            </a:r>
            <a:r>
              <a:rPr lang="ja-JP" altLang="en-US">
                <a:solidFill>
                  <a:schemeClr val="tx2"/>
                </a:solidFill>
                <a:latin typeface="Times New Roman" pitchFamily="18" charset="0"/>
              </a:rPr>
              <a:t>工科大学</a:t>
            </a:r>
          </a:p>
        </p:txBody>
      </p:sp>
      <p:sp>
        <p:nvSpPr>
          <p:cNvPr id="93212" name="Text Box 28"/>
          <p:cNvSpPr txBox="1">
            <a:spLocks noChangeArrowheads="1"/>
          </p:cNvSpPr>
          <p:nvPr/>
        </p:nvSpPr>
        <p:spPr bwMode="auto">
          <a:xfrm>
            <a:off x="5230813" y="3222625"/>
            <a:ext cx="1905000" cy="466725"/>
          </a:xfrm>
          <a:prstGeom prst="rect">
            <a:avLst/>
          </a:prstGeom>
          <a:solidFill>
            <a:srgbClr val="FFCCCC"/>
          </a:solidFill>
          <a:ln w="9525">
            <a:solidFill>
              <a:schemeClr val="accent2"/>
            </a:solidFill>
            <a:miter lim="800000"/>
            <a:headEnd/>
            <a:tailEnd/>
          </a:ln>
          <a:effectLst/>
        </p:spPr>
        <p:txBody>
          <a:bodyPr>
            <a:spAutoFit/>
          </a:bodyPr>
          <a:lstStyle/>
          <a:p>
            <a:pPr>
              <a:spcBef>
                <a:spcPct val="50000"/>
              </a:spcBef>
            </a:pPr>
            <a:r>
              <a:rPr lang="en-US" altLang="ja-JP" sz="2400">
                <a:solidFill>
                  <a:schemeClr val="tx2"/>
                </a:solidFill>
                <a:latin typeface="Times New Roman" pitchFamily="18" charset="0"/>
              </a:rPr>
              <a:t>tohoku.ac.jp</a:t>
            </a:r>
          </a:p>
        </p:txBody>
      </p:sp>
      <p:sp>
        <p:nvSpPr>
          <p:cNvPr id="93213" name="Text Box 29"/>
          <p:cNvSpPr txBox="1">
            <a:spLocks noChangeArrowheads="1"/>
          </p:cNvSpPr>
          <p:nvPr/>
        </p:nvSpPr>
        <p:spPr bwMode="auto">
          <a:xfrm>
            <a:off x="5002213" y="3984625"/>
            <a:ext cx="2209800" cy="466725"/>
          </a:xfrm>
          <a:prstGeom prst="rect">
            <a:avLst/>
          </a:prstGeom>
          <a:solidFill>
            <a:srgbClr val="FFCCCC"/>
          </a:solidFill>
          <a:ln w="9525">
            <a:solidFill>
              <a:schemeClr val="accent2"/>
            </a:solidFill>
            <a:miter lim="800000"/>
            <a:headEnd/>
            <a:tailEnd/>
          </a:ln>
          <a:effectLst/>
        </p:spPr>
        <p:txBody>
          <a:bodyPr>
            <a:spAutoFit/>
          </a:bodyPr>
          <a:lstStyle/>
          <a:p>
            <a:pPr>
              <a:spcBef>
                <a:spcPct val="50000"/>
              </a:spcBef>
            </a:pPr>
            <a:r>
              <a:rPr lang="en-US" altLang="ja-JP" sz="2400">
                <a:solidFill>
                  <a:schemeClr val="tx2"/>
                </a:solidFill>
                <a:latin typeface="Times New Roman" pitchFamily="18" charset="0"/>
              </a:rPr>
              <a:t> is.tohoku.ac.jp</a:t>
            </a:r>
          </a:p>
        </p:txBody>
      </p:sp>
      <p:sp>
        <p:nvSpPr>
          <p:cNvPr id="93214" name="Text Box 30"/>
          <p:cNvSpPr txBox="1">
            <a:spLocks noChangeArrowheads="1"/>
          </p:cNvSpPr>
          <p:nvPr/>
        </p:nvSpPr>
        <p:spPr bwMode="auto">
          <a:xfrm>
            <a:off x="4697413" y="4746625"/>
            <a:ext cx="2590800" cy="466725"/>
          </a:xfrm>
          <a:prstGeom prst="rect">
            <a:avLst/>
          </a:prstGeom>
          <a:solidFill>
            <a:srgbClr val="99FF99"/>
          </a:solidFill>
          <a:ln w="9525">
            <a:solidFill>
              <a:schemeClr val="accent2"/>
            </a:solidFill>
            <a:miter lim="800000"/>
            <a:headEnd/>
            <a:tailEnd/>
          </a:ln>
          <a:effectLst/>
        </p:spPr>
        <p:txBody>
          <a:bodyPr>
            <a:spAutoFit/>
          </a:bodyPr>
          <a:lstStyle/>
          <a:p>
            <a:pPr>
              <a:spcBef>
                <a:spcPct val="50000"/>
              </a:spcBef>
            </a:pPr>
            <a:r>
              <a:rPr lang="en-US" altLang="ja-JP" sz="2400">
                <a:solidFill>
                  <a:schemeClr val="tx2"/>
                </a:solidFill>
                <a:latin typeface="Times New Roman" pitchFamily="18" charset="0"/>
              </a:rPr>
              <a:t>dais.is.tohoku.ac.jp</a:t>
            </a:r>
          </a:p>
        </p:txBody>
      </p:sp>
      <p:sp>
        <p:nvSpPr>
          <p:cNvPr id="93215" name="Text Box 31"/>
          <p:cNvSpPr txBox="1">
            <a:spLocks noChangeArrowheads="1"/>
          </p:cNvSpPr>
          <p:nvPr/>
        </p:nvSpPr>
        <p:spPr bwMode="auto">
          <a:xfrm>
            <a:off x="4087813" y="6165850"/>
            <a:ext cx="4267200" cy="466725"/>
          </a:xfrm>
          <a:prstGeom prst="rect">
            <a:avLst/>
          </a:prstGeom>
          <a:solidFill>
            <a:srgbClr val="99FF99"/>
          </a:solidFill>
          <a:ln w="9525">
            <a:solidFill>
              <a:schemeClr val="accent2"/>
            </a:solidFill>
            <a:miter lim="800000"/>
            <a:headEnd/>
            <a:tailEnd/>
          </a:ln>
          <a:effectLst/>
        </p:spPr>
        <p:txBody>
          <a:bodyPr>
            <a:spAutoFit/>
          </a:bodyPr>
          <a:lstStyle/>
          <a:p>
            <a:pPr>
              <a:spcBef>
                <a:spcPct val="50000"/>
              </a:spcBef>
            </a:pPr>
            <a:r>
              <a:rPr lang="en-US" altLang="ja-JP" sz="2400" dirty="0" smtClean="0">
                <a:solidFill>
                  <a:schemeClr val="tx2"/>
                </a:solidFill>
                <a:latin typeface="Times New Roman" pitchFamily="18" charset="0"/>
              </a:rPr>
              <a:t>jinhee@dais.is.tohoku.ac.jp</a:t>
            </a:r>
            <a:endParaRPr lang="en-US" altLang="ja-JP" sz="2400"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443038" y="333375"/>
            <a:ext cx="6945312" cy="1143000"/>
          </a:xfrm>
        </p:spPr>
        <p:txBody>
          <a:bodyPr/>
          <a:lstStyle/>
          <a:p>
            <a:r>
              <a:rPr lang="ja-JP" altLang="en-US"/>
              <a:t>メールの書き方</a:t>
            </a:r>
          </a:p>
        </p:txBody>
      </p:sp>
      <p:sp>
        <p:nvSpPr>
          <p:cNvPr id="94211" name="Rectangle 3"/>
          <p:cNvSpPr>
            <a:spLocks noGrp="1" noChangeArrowheads="1"/>
          </p:cNvSpPr>
          <p:nvPr>
            <p:ph idx="1"/>
          </p:nvPr>
        </p:nvSpPr>
        <p:spPr>
          <a:xfrm>
            <a:off x="539750" y="1701800"/>
            <a:ext cx="7772400" cy="2447925"/>
          </a:xfrm>
        </p:spPr>
        <p:txBody>
          <a:bodyPr/>
          <a:lstStyle/>
          <a:p>
            <a:pPr>
              <a:lnSpc>
                <a:spcPct val="90000"/>
              </a:lnSpc>
            </a:pPr>
            <a:r>
              <a:rPr lang="ja-JP" altLang="en-US" sz="2600" dirty="0"/>
              <a:t>メールは文書。お喋りではない。</a:t>
            </a:r>
          </a:p>
          <a:p>
            <a:pPr>
              <a:lnSpc>
                <a:spcPct val="90000"/>
              </a:lnSpc>
            </a:pPr>
            <a:r>
              <a:rPr lang="ja-JP" altLang="en-US" sz="2600" dirty="0"/>
              <a:t>証拠の残るもの（システムに蓄積される）</a:t>
            </a:r>
          </a:p>
          <a:p>
            <a:pPr lvl="1">
              <a:lnSpc>
                <a:spcPct val="90000"/>
              </a:lnSpc>
            </a:pPr>
            <a:r>
              <a:rPr lang="ja-JP" altLang="en-US" dirty="0"/>
              <a:t>携帯でのメールとは異なる</a:t>
            </a:r>
          </a:p>
          <a:p>
            <a:pPr>
              <a:lnSpc>
                <a:spcPct val="90000"/>
              </a:lnSpc>
            </a:pPr>
            <a:r>
              <a:rPr lang="ja-JP" altLang="en-US" sz="2600" dirty="0"/>
              <a:t>誹謗や悪口は法度　</a:t>
            </a:r>
          </a:p>
          <a:p>
            <a:pPr>
              <a:lnSpc>
                <a:spcPct val="90000"/>
              </a:lnSpc>
            </a:pPr>
            <a:r>
              <a:rPr lang="ja-JP" altLang="en-US" sz="2600" dirty="0"/>
              <a:t>必ず</a:t>
            </a:r>
            <a:r>
              <a:rPr lang="ja-JP" altLang="en-US" sz="2600" dirty="0" smtClean="0"/>
              <a:t>件名と本文には送信者</a:t>
            </a:r>
            <a:r>
              <a:rPr lang="ja-JP" altLang="en-US" sz="2600" dirty="0"/>
              <a:t>の</a:t>
            </a:r>
            <a:r>
              <a:rPr lang="ja-JP" altLang="en-US" sz="2600" dirty="0" smtClean="0"/>
              <a:t>名前を書く</a:t>
            </a:r>
            <a:r>
              <a:rPr lang="ja-JP" altLang="en-US" sz="2600" dirty="0"/>
              <a:t>。</a:t>
            </a:r>
          </a:p>
          <a:p>
            <a:pPr>
              <a:lnSpc>
                <a:spcPct val="90000"/>
              </a:lnSpc>
              <a:buFont typeface="Wingdings" pitchFamily="2" charset="2"/>
              <a:buNone/>
            </a:pPr>
            <a:endParaRPr lang="en-US" altLang="ja-JP" sz="2600" dirty="0"/>
          </a:p>
        </p:txBody>
      </p:sp>
      <p:sp>
        <p:nvSpPr>
          <p:cNvPr id="5" name="スライド番号プレースホルダ 5"/>
          <p:cNvSpPr>
            <a:spLocks noGrp="1"/>
          </p:cNvSpPr>
          <p:nvPr>
            <p:ph type="sldNum" sz="quarter" idx="12"/>
          </p:nvPr>
        </p:nvSpPr>
        <p:spPr>
          <a:xfrm>
            <a:off x="0" y="6400800"/>
            <a:ext cx="1295400" cy="457200"/>
          </a:xfrm>
        </p:spPr>
        <p:txBody>
          <a:bodyPr/>
          <a:lstStyle/>
          <a:p>
            <a:fld id="{27AFF42D-BF3E-47CB-8040-43CD9722701C}" type="slidenum">
              <a:rPr lang="en-US" altLang="ja-JP"/>
              <a:pPr/>
              <a:t>37</a:t>
            </a:fld>
            <a:endParaRPr lang="en-US" altLang="ja-JP" dirty="0"/>
          </a:p>
        </p:txBody>
      </p:sp>
      <p:sp>
        <p:nvSpPr>
          <p:cNvPr id="94212" name="Text Box 4"/>
          <p:cNvSpPr txBox="1">
            <a:spLocks noChangeArrowheads="1"/>
          </p:cNvSpPr>
          <p:nvPr/>
        </p:nvSpPr>
        <p:spPr bwMode="auto">
          <a:xfrm>
            <a:off x="1115616" y="3955990"/>
            <a:ext cx="6984776" cy="2693045"/>
          </a:xfrm>
          <a:prstGeom prst="rect">
            <a:avLst/>
          </a:prstGeom>
          <a:solidFill>
            <a:srgbClr val="FFFFCC"/>
          </a:solidFill>
          <a:ln w="9525">
            <a:solidFill>
              <a:schemeClr val="tx1"/>
            </a:solidFill>
            <a:miter lim="800000"/>
            <a:headEnd/>
            <a:tailEnd/>
          </a:ln>
          <a:effectLst/>
        </p:spPr>
        <p:txBody>
          <a:bodyPr wrap="square">
            <a:spAutoFit/>
          </a:bodyPr>
          <a:lstStyle/>
          <a:p>
            <a:pPr>
              <a:spcBef>
                <a:spcPct val="50000"/>
              </a:spcBef>
            </a:pPr>
            <a:r>
              <a:rPr lang="ja-JP" altLang="en-US" sz="1600" dirty="0" smtClean="0">
                <a:solidFill>
                  <a:schemeClr val="tx2"/>
                </a:solidFill>
                <a:latin typeface="Times New Roman" pitchFamily="18" charset="0"/>
              </a:rPr>
              <a:t>○○先生</a:t>
            </a:r>
            <a:endParaRPr lang="en-US" altLang="ja-JP" sz="1600" dirty="0" smtClean="0">
              <a:solidFill>
                <a:schemeClr val="tx2"/>
              </a:solidFill>
              <a:latin typeface="Times New Roman" pitchFamily="18" charset="0"/>
            </a:endParaRPr>
          </a:p>
          <a:p>
            <a:pPr>
              <a:spcBef>
                <a:spcPct val="50000"/>
              </a:spcBef>
            </a:pPr>
            <a:r>
              <a:rPr lang="ja-JP" altLang="en-US" sz="300" dirty="0" smtClean="0">
                <a:solidFill>
                  <a:schemeClr val="tx2"/>
                </a:solidFill>
                <a:latin typeface="Times New Roman" pitchFamily="18" charset="0"/>
              </a:rPr>
              <a:t>　</a:t>
            </a:r>
            <a:endParaRPr lang="en-US" altLang="ja-JP" sz="300" dirty="0" smtClean="0">
              <a:solidFill>
                <a:schemeClr val="tx2"/>
              </a:solidFill>
              <a:latin typeface="Times New Roman" pitchFamily="18" charset="0"/>
            </a:endParaRPr>
          </a:p>
          <a:p>
            <a:pPr>
              <a:spcBef>
                <a:spcPct val="50000"/>
              </a:spcBef>
            </a:pPr>
            <a:r>
              <a:rPr lang="ja-JP" altLang="en-US" sz="1600" dirty="0" smtClean="0">
                <a:solidFill>
                  <a:schemeClr val="tx2"/>
                </a:solidFill>
                <a:latin typeface="Times New Roman" pitchFamily="18" charset="0"/>
              </a:rPr>
              <a:t>こんにちは、</a:t>
            </a:r>
            <a:r>
              <a:rPr lang="ja-JP" altLang="en-US" sz="1600" dirty="0">
                <a:solidFill>
                  <a:schemeClr val="tx2"/>
                </a:solidFill>
                <a:latin typeface="Times New Roman" pitchFamily="18" charset="0"/>
              </a:rPr>
              <a:t>文学部</a:t>
            </a:r>
            <a:r>
              <a:rPr lang="en-US" altLang="ja-JP" sz="1600" dirty="0">
                <a:solidFill>
                  <a:schemeClr val="tx2"/>
                </a:solidFill>
                <a:latin typeface="Times New Roman" pitchFamily="18" charset="0"/>
              </a:rPr>
              <a:t>1</a:t>
            </a:r>
            <a:r>
              <a:rPr lang="ja-JP" altLang="en-US" sz="1600" dirty="0">
                <a:solidFill>
                  <a:schemeClr val="tx2"/>
                </a:solidFill>
                <a:latin typeface="Times New Roman" pitchFamily="18" charset="0"/>
              </a:rPr>
              <a:t>年　</a:t>
            </a:r>
            <a:r>
              <a:rPr lang="ja-JP" altLang="en-US" sz="1600" dirty="0" smtClean="0">
                <a:solidFill>
                  <a:schemeClr val="tx2"/>
                </a:solidFill>
                <a:latin typeface="Times New Roman" pitchFamily="18" charset="0"/>
              </a:rPr>
              <a:t>木村です</a:t>
            </a:r>
            <a:r>
              <a:rPr lang="ja-JP" altLang="en-US" sz="1600" dirty="0">
                <a:solidFill>
                  <a:schemeClr val="tx2"/>
                </a:solidFill>
                <a:latin typeface="Times New Roman" pitchFamily="18" charset="0"/>
              </a:rPr>
              <a:t>。</a:t>
            </a:r>
          </a:p>
          <a:p>
            <a:pPr>
              <a:spcBef>
                <a:spcPct val="50000"/>
              </a:spcBef>
            </a:pPr>
            <a:r>
              <a:rPr lang="ja-JP" altLang="en-US" sz="1600" dirty="0" smtClean="0">
                <a:solidFill>
                  <a:schemeClr val="tx2"/>
                </a:solidFill>
                <a:latin typeface="Times New Roman" pitchFamily="18" charset="0"/>
              </a:rPr>
              <a:t>今日情報基礎</a:t>
            </a:r>
            <a:r>
              <a:rPr lang="en-US" altLang="ja-JP" sz="1600" dirty="0" smtClean="0">
                <a:solidFill>
                  <a:schemeClr val="tx2"/>
                </a:solidFill>
                <a:latin typeface="Times New Roman" pitchFamily="18" charset="0"/>
              </a:rPr>
              <a:t>A</a:t>
            </a:r>
            <a:r>
              <a:rPr lang="ja-JP" altLang="en-US" sz="1600" dirty="0" smtClean="0">
                <a:solidFill>
                  <a:schemeClr val="tx2"/>
                </a:solidFill>
                <a:latin typeface="Times New Roman" pitchFamily="18" charset="0"/>
              </a:rPr>
              <a:t>の</a:t>
            </a:r>
            <a:r>
              <a:rPr lang="ja-JP" altLang="en-US" sz="1600" dirty="0">
                <a:solidFill>
                  <a:schemeClr val="tx2"/>
                </a:solidFill>
                <a:latin typeface="Times New Roman" pitchFamily="18" charset="0"/>
              </a:rPr>
              <a:t>授業で不明な点あったのでメールで質問させていただきます。</a:t>
            </a:r>
          </a:p>
          <a:p>
            <a:pPr>
              <a:spcBef>
                <a:spcPct val="50000"/>
              </a:spcBef>
            </a:pPr>
            <a:r>
              <a:rPr lang="ja-JP" altLang="en-US" sz="1600" dirty="0">
                <a:solidFill>
                  <a:schemeClr val="tx2"/>
                </a:solidFill>
                <a:latin typeface="Times New Roman" pitchFamily="18" charset="0"/>
              </a:rPr>
              <a:t>アーキテクチャという言葉の意味が判りません。　辞書で引けませんでした。　</a:t>
            </a:r>
            <a:endParaRPr lang="en-US" altLang="ja-JP" sz="1600" dirty="0" smtClean="0">
              <a:solidFill>
                <a:schemeClr val="tx2"/>
              </a:solidFill>
              <a:latin typeface="Times New Roman" pitchFamily="18" charset="0"/>
            </a:endParaRPr>
          </a:p>
          <a:p>
            <a:pPr>
              <a:spcBef>
                <a:spcPct val="50000"/>
              </a:spcBef>
            </a:pPr>
            <a:r>
              <a:rPr lang="ja-JP" altLang="en-US" sz="1600" dirty="0" smtClean="0">
                <a:solidFill>
                  <a:schemeClr val="tx2"/>
                </a:solidFill>
                <a:latin typeface="Times New Roman" pitchFamily="18" charset="0"/>
              </a:rPr>
              <a:t>ご返事</a:t>
            </a:r>
            <a:r>
              <a:rPr lang="ja-JP" altLang="en-US" sz="1600" dirty="0">
                <a:solidFill>
                  <a:schemeClr val="tx2"/>
                </a:solidFill>
                <a:latin typeface="Times New Roman" pitchFamily="18" charset="0"/>
              </a:rPr>
              <a:t>いただけるとありがたく存じます</a:t>
            </a:r>
            <a:r>
              <a:rPr lang="ja-JP" altLang="en-US" sz="1600" dirty="0" smtClean="0">
                <a:solidFill>
                  <a:schemeClr val="tx2"/>
                </a:solidFill>
                <a:latin typeface="Times New Roman" pitchFamily="18" charset="0"/>
              </a:rPr>
              <a:t>。</a:t>
            </a:r>
            <a:endParaRPr lang="en-US" altLang="ja-JP" sz="1600" dirty="0" smtClean="0">
              <a:solidFill>
                <a:schemeClr val="tx2"/>
              </a:solidFill>
              <a:latin typeface="Times New Roman" pitchFamily="18" charset="0"/>
            </a:endParaRPr>
          </a:p>
          <a:p>
            <a:pPr>
              <a:spcBef>
                <a:spcPct val="50000"/>
              </a:spcBef>
            </a:pPr>
            <a:r>
              <a:rPr lang="ja-JP" altLang="en-US" sz="300" dirty="0" smtClean="0">
                <a:solidFill>
                  <a:schemeClr val="tx2"/>
                </a:solidFill>
                <a:latin typeface="Times New Roman" pitchFamily="18" charset="0"/>
              </a:rPr>
              <a:t>　</a:t>
            </a:r>
            <a:endParaRPr lang="ja-JP" altLang="en-US" sz="300" dirty="0">
              <a:solidFill>
                <a:schemeClr val="tx2"/>
              </a:solidFill>
              <a:latin typeface="Times New Roman" pitchFamily="18" charset="0"/>
            </a:endParaRPr>
          </a:p>
          <a:p>
            <a:pPr>
              <a:spcBef>
                <a:spcPct val="50000"/>
              </a:spcBef>
            </a:pPr>
            <a:r>
              <a:rPr lang="ja-JP" altLang="en-US" sz="1600" dirty="0" smtClean="0">
                <a:solidFill>
                  <a:schemeClr val="tx2"/>
                </a:solidFill>
                <a:latin typeface="Times New Roman" pitchFamily="18" charset="0"/>
              </a:rPr>
              <a:t>文</a:t>
            </a:r>
            <a:r>
              <a:rPr lang="ja-JP" altLang="en-US" sz="1600" dirty="0">
                <a:solidFill>
                  <a:schemeClr val="tx2"/>
                </a:solidFill>
                <a:latin typeface="Times New Roman" pitchFamily="18" charset="0"/>
              </a:rPr>
              <a:t>学部　</a:t>
            </a:r>
            <a:r>
              <a:rPr lang="en-US" altLang="ja-JP" sz="1600" dirty="0" smtClean="0">
                <a:solidFill>
                  <a:schemeClr val="tx2"/>
                </a:solidFill>
                <a:latin typeface="Times New Roman" pitchFamily="18" charset="0"/>
              </a:rPr>
              <a:t>b000001</a:t>
            </a:r>
          </a:p>
          <a:p>
            <a:pPr>
              <a:spcBef>
                <a:spcPct val="50000"/>
              </a:spcBef>
            </a:pPr>
            <a:r>
              <a:rPr lang="en-US" altLang="ja-JP" sz="1600" dirty="0" smtClean="0">
                <a:solidFill>
                  <a:schemeClr val="tx2"/>
                </a:solidFill>
                <a:latin typeface="Times New Roman" pitchFamily="18" charset="0"/>
              </a:rPr>
              <a:t> </a:t>
            </a:r>
            <a:r>
              <a:rPr lang="ja-JP" altLang="en-US" sz="1600" dirty="0" smtClean="0">
                <a:solidFill>
                  <a:schemeClr val="tx2"/>
                </a:solidFill>
                <a:latin typeface="Times New Roman" pitchFamily="18" charset="0"/>
              </a:rPr>
              <a:t>木村　康夫</a:t>
            </a:r>
            <a:endParaRPr lang="en-US" altLang="ja-JP" sz="1600"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56" y="1800063"/>
            <a:ext cx="459767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306" name="Rectangle 2"/>
          <p:cNvSpPr>
            <a:spLocks noGrp="1" noChangeArrowheads="1"/>
          </p:cNvSpPr>
          <p:nvPr>
            <p:ph type="title"/>
          </p:nvPr>
        </p:nvSpPr>
        <p:spPr/>
        <p:txBody>
          <a:bodyPr/>
          <a:lstStyle/>
          <a:p>
            <a:r>
              <a:rPr lang="ja-JP" altLang="en-US"/>
              <a:t>メール</a:t>
            </a:r>
          </a:p>
        </p:txBody>
      </p:sp>
      <p:sp>
        <p:nvSpPr>
          <p:cNvPr id="98307" name="Rectangle 3"/>
          <p:cNvSpPr>
            <a:spLocks noGrp="1" noChangeArrowheads="1"/>
          </p:cNvSpPr>
          <p:nvPr>
            <p:ph idx="1"/>
          </p:nvPr>
        </p:nvSpPr>
        <p:spPr>
          <a:xfrm>
            <a:off x="457200" y="1857364"/>
            <a:ext cx="4114800" cy="4281517"/>
          </a:xfrm>
        </p:spPr>
        <p:txBody>
          <a:bodyPr/>
          <a:lstStyle/>
          <a:p>
            <a:r>
              <a:rPr lang="en-US" altLang="ja-JP" dirty="0" smtClean="0"/>
              <a:t>DC </a:t>
            </a:r>
            <a:r>
              <a:rPr lang="en-US" altLang="ja-JP" dirty="0"/>
              <a:t>Mail</a:t>
            </a:r>
          </a:p>
          <a:p>
            <a:r>
              <a:rPr lang="en-US" altLang="ja-JP" dirty="0" smtClean="0"/>
              <a:t>①</a:t>
            </a:r>
            <a:r>
              <a:rPr lang="ja-JP" altLang="en-US" dirty="0"/>
              <a:t>東北大学教育情報基盤</a:t>
            </a:r>
            <a:r>
              <a:rPr lang="ja-JP" altLang="en-US" dirty="0" smtClean="0"/>
              <a:t>センターページから</a:t>
            </a:r>
            <a:r>
              <a:rPr lang="ja-JP" altLang="en-US" dirty="0"/>
              <a:t>アクセス</a:t>
            </a:r>
          </a:p>
          <a:p>
            <a:r>
              <a:rPr lang="ja-JP" altLang="en-US" dirty="0"/>
              <a:t>②アドレスを入力してアクセス</a:t>
            </a:r>
          </a:p>
          <a:p>
            <a:pPr lvl="1"/>
            <a:endParaRPr lang="en-US" altLang="ja-JP" dirty="0"/>
          </a:p>
        </p:txBody>
      </p:sp>
      <p:sp>
        <p:nvSpPr>
          <p:cNvPr id="7" name="スライド番号プレースホルダ 6"/>
          <p:cNvSpPr>
            <a:spLocks noGrp="1"/>
          </p:cNvSpPr>
          <p:nvPr>
            <p:ph type="sldNum" sz="quarter" idx="12"/>
          </p:nvPr>
        </p:nvSpPr>
        <p:spPr>
          <a:xfrm>
            <a:off x="0" y="6400800"/>
            <a:ext cx="1295400" cy="457200"/>
          </a:xfrm>
        </p:spPr>
        <p:txBody>
          <a:bodyPr/>
          <a:lstStyle/>
          <a:p>
            <a:fld id="{6B0E5356-E009-450B-A2F0-BDE61DB59198}" type="slidenum">
              <a:rPr lang="en-US" altLang="ja-JP" smtClean="0"/>
              <a:pPr/>
              <a:t>38</a:t>
            </a:fld>
            <a:endParaRPr lang="en-US" altLang="ja-JP" dirty="0"/>
          </a:p>
        </p:txBody>
      </p:sp>
      <p:sp>
        <p:nvSpPr>
          <p:cNvPr id="98309" name="Rectangle 5"/>
          <p:cNvSpPr>
            <a:spLocks noChangeArrowheads="1"/>
          </p:cNvSpPr>
          <p:nvPr/>
        </p:nvSpPr>
        <p:spPr bwMode="auto">
          <a:xfrm>
            <a:off x="1187624" y="5877272"/>
            <a:ext cx="5016117" cy="523220"/>
          </a:xfrm>
          <a:prstGeom prst="rect">
            <a:avLst/>
          </a:prstGeom>
          <a:solidFill>
            <a:srgbClr val="CCFF33"/>
          </a:solidFill>
          <a:ln w="12700" cap="sq">
            <a:noFill/>
            <a:miter lim="800000"/>
            <a:headEnd type="none" w="sm" len="sm"/>
            <a:tailEnd type="none" w="sm" len="sm"/>
          </a:ln>
          <a:effectLst/>
        </p:spPr>
        <p:txBody>
          <a:bodyPr wrap="none">
            <a:spAutoFit/>
          </a:bodyPr>
          <a:lstStyle/>
          <a:p>
            <a:r>
              <a:rPr lang="en-US" altLang="ja-JP" sz="2800" b="1" dirty="0" smtClean="0"/>
              <a:t>http</a:t>
            </a:r>
            <a:r>
              <a:rPr lang="en-US" altLang="ja-JP" sz="2800" b="1" dirty="0" smtClean="0">
                <a:solidFill>
                  <a:srgbClr val="FF0000"/>
                </a:solidFill>
              </a:rPr>
              <a:t>s</a:t>
            </a:r>
            <a:r>
              <a:rPr lang="en-US" altLang="ja-JP" sz="2800" b="1" dirty="0" smtClean="0"/>
              <a:t>://</a:t>
            </a:r>
            <a:r>
              <a:rPr lang="en-US" altLang="ja-JP" sz="2800" b="1" dirty="0">
                <a:latin typeface="ヒラギノ角ゴ ProN W3"/>
                <a:ea typeface="ヒラギノ角ゴ ProN W3"/>
                <a:cs typeface="ヒラギノ角ゴ ProN W3"/>
              </a:rPr>
              <a:t>webmail.dc.tohoku.ac.jp</a:t>
            </a:r>
            <a:r>
              <a:rPr lang="en-US" altLang="ja-JP" sz="2800" dirty="0" smtClean="0">
                <a:latin typeface="ヒラギノ角ゴ ProN W3"/>
                <a:ea typeface="ヒラギノ角ゴ ProN W3"/>
                <a:cs typeface="ヒラギノ角ゴ ProN W3"/>
              </a:rPr>
              <a:t>/</a:t>
            </a:r>
            <a:endParaRPr lang="ja-JP" altLang="en-US" sz="2800" dirty="0">
              <a:latin typeface="ヒラギノ角ゴ ProN W3"/>
              <a:ea typeface="ヒラギノ角ゴ ProN W3"/>
              <a:cs typeface="ヒラギノ角ゴ ProN W3"/>
            </a:endParaRPr>
          </a:p>
        </p:txBody>
      </p:sp>
      <p:sp>
        <p:nvSpPr>
          <p:cNvPr id="9" name="正方形/長方形 8"/>
          <p:cNvSpPr/>
          <p:nvPr/>
        </p:nvSpPr>
        <p:spPr>
          <a:xfrm>
            <a:off x="4500562" y="3143248"/>
            <a:ext cx="1357322" cy="10058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ja-JP"/>
              <a:t>Active! Mail</a:t>
            </a:r>
            <a:r>
              <a:rPr lang="ja-JP" altLang="en-US"/>
              <a:t>へログイン</a:t>
            </a:r>
          </a:p>
        </p:txBody>
      </p:sp>
      <p:sp>
        <p:nvSpPr>
          <p:cNvPr id="6" name="スライド番号プレースホルダ 5"/>
          <p:cNvSpPr>
            <a:spLocks noGrp="1"/>
          </p:cNvSpPr>
          <p:nvPr>
            <p:ph type="sldNum" sz="quarter" idx="12"/>
          </p:nvPr>
        </p:nvSpPr>
        <p:spPr>
          <a:xfrm>
            <a:off x="0" y="6400800"/>
            <a:ext cx="1295400" cy="457200"/>
          </a:xfrm>
        </p:spPr>
        <p:txBody>
          <a:bodyPr/>
          <a:lstStyle/>
          <a:p>
            <a:fld id="{6B0E5356-E009-450B-A2F0-BDE61DB59198}" type="slidenum">
              <a:rPr lang="en-US" altLang="ja-JP" smtClean="0"/>
              <a:pPr/>
              <a:t>39</a:t>
            </a:fld>
            <a:endParaRPr lang="en-US" altLang="ja-JP" dirty="0"/>
          </a:p>
        </p:txBody>
      </p:sp>
      <p:sp>
        <p:nvSpPr>
          <p:cNvPr id="94217" name="Rectangle 9"/>
          <p:cNvSpPr>
            <a:spLocks noChangeArrowheads="1"/>
          </p:cNvSpPr>
          <p:nvPr/>
        </p:nvSpPr>
        <p:spPr bwMode="auto">
          <a:xfrm>
            <a:off x="611560" y="1916832"/>
            <a:ext cx="7859713" cy="4699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ja-JP" altLang="en-US" sz="2800" dirty="0" smtClean="0">
                <a:solidFill>
                  <a:srgbClr val="000000"/>
                </a:solidFill>
              </a:rPr>
              <a:t>東北</a:t>
            </a:r>
            <a:r>
              <a:rPr lang="ja-JP" altLang="en-US" sz="2800" dirty="0">
                <a:solidFill>
                  <a:srgbClr val="000000"/>
                </a:solidFill>
              </a:rPr>
              <a:t>大</a:t>
            </a:r>
            <a:r>
              <a:rPr lang="en-US" altLang="ja-JP" sz="2800" dirty="0">
                <a:solidFill>
                  <a:srgbClr val="000000"/>
                </a:solidFill>
              </a:rPr>
              <a:t>ID</a:t>
            </a:r>
            <a:r>
              <a:rPr lang="ja-JP" altLang="en-US" sz="2800" dirty="0">
                <a:solidFill>
                  <a:srgbClr val="000000"/>
                </a:solidFill>
              </a:rPr>
              <a:t>と東北大</a:t>
            </a:r>
            <a:r>
              <a:rPr lang="en-US" altLang="ja-JP" sz="2800" dirty="0">
                <a:solidFill>
                  <a:srgbClr val="000000"/>
                </a:solidFill>
              </a:rPr>
              <a:t>ID</a:t>
            </a:r>
            <a:r>
              <a:rPr lang="ja-JP" altLang="en-US" sz="2800" dirty="0">
                <a:solidFill>
                  <a:srgbClr val="000000"/>
                </a:solidFill>
              </a:rPr>
              <a:t>パスワード</a:t>
            </a:r>
            <a:r>
              <a:rPr lang="ja-JP" altLang="en-US" sz="2800" dirty="0" smtClean="0">
                <a:solidFill>
                  <a:srgbClr val="000000"/>
                </a:solidFill>
              </a:rPr>
              <a:t>を入力</a:t>
            </a:r>
            <a:endParaRPr kumimoji="1" lang="ja-JP" altLang="en-US" sz="2600" dirty="0">
              <a:solidFill>
                <a:srgbClr val="000000"/>
              </a:solidFill>
            </a:endParaRPr>
          </a:p>
        </p:txBody>
      </p:sp>
      <p:pic>
        <p:nvPicPr>
          <p:cNvPr id="2050" name="Picture 2" descr="http://www.dc.tohoku.ac.jp/guide/Mail/images/dclog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50480"/>
            <a:ext cx="3629025" cy="971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c.tohoku.ac.jp/guide/Mail/images/dcho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375" y="2564904"/>
            <a:ext cx="3976366" cy="252535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90567" y="5909311"/>
            <a:ext cx="7272808" cy="400110"/>
          </a:xfrm>
          <a:prstGeom prst="rect">
            <a:avLst/>
          </a:prstGeom>
        </p:spPr>
        <p:txBody>
          <a:bodyPr wrap="square">
            <a:spAutoFit/>
          </a:bodyPr>
          <a:lstStyle/>
          <a:p>
            <a:r>
              <a:rPr lang="en-US" altLang="ja-JP" dirty="0">
                <a:solidFill>
                  <a:srgbClr val="000000"/>
                </a:solidFill>
              </a:rPr>
              <a:t>http://www.dc.tohoku.ac.jp/guide/Mail/index_dcmail.html</a:t>
            </a:r>
            <a:endParaRPr lang="ja-JP" altLang="en-US" dirty="0">
              <a:solidFill>
                <a:srgbClr val="000000"/>
              </a:solidFill>
            </a:endParaRPr>
          </a:p>
        </p:txBody>
      </p:sp>
      <p:sp>
        <p:nvSpPr>
          <p:cNvPr id="10" name="Rectangle 9"/>
          <p:cNvSpPr>
            <a:spLocks noChangeArrowheads="1"/>
          </p:cNvSpPr>
          <p:nvPr/>
        </p:nvSpPr>
        <p:spPr bwMode="auto">
          <a:xfrm>
            <a:off x="351028" y="5460426"/>
            <a:ext cx="7859713" cy="4699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ja-JP" altLang="en-US" sz="2800" dirty="0" smtClean="0">
                <a:solidFill>
                  <a:srgbClr val="000000"/>
                </a:solidFill>
              </a:rPr>
              <a:t>利用方法はオンラインガイド参照</a:t>
            </a:r>
            <a:endParaRPr kumimoji="1" lang="ja-JP" altLang="en-US" sz="2600" dirty="0">
              <a:solidFill>
                <a:srgbClr val="000000"/>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0864" y="5141806"/>
            <a:ext cx="1454472" cy="157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7113951" y="5946834"/>
            <a:ext cx="1357322" cy="2514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197"/>
            <a:ext cx="8229600" cy="990600"/>
          </a:xfrm>
        </p:spPr>
        <p:txBody>
          <a:bodyPr/>
          <a:lstStyle/>
          <a:p>
            <a:r>
              <a:rPr kumimoji="1" lang="ja-JP" altLang="en-US" dirty="0" smtClean="0"/>
              <a:t>　未来予測と情報に関わる科学</a:t>
            </a:r>
            <a:endParaRPr kumimoji="1" lang="ja-JP" altLang="en-US" dirty="0"/>
          </a:p>
        </p:txBody>
      </p:sp>
      <p:sp>
        <p:nvSpPr>
          <p:cNvPr id="3" name="コンテンツ プレースホルダー 2"/>
          <p:cNvSpPr>
            <a:spLocks noGrp="1"/>
          </p:cNvSpPr>
          <p:nvPr>
            <p:ph idx="1"/>
          </p:nvPr>
        </p:nvSpPr>
        <p:spPr>
          <a:xfrm>
            <a:off x="251520" y="1104136"/>
            <a:ext cx="8229600" cy="4937760"/>
          </a:xfrm>
        </p:spPr>
        <p:txBody>
          <a:bodyPr>
            <a:normAutofit fontScale="85000" lnSpcReduction="20000"/>
          </a:bodyPr>
          <a:lstStyle/>
          <a:p>
            <a:r>
              <a:rPr lang="ja-JP" altLang="en-US" dirty="0"/>
              <a:t>天</a:t>
            </a:r>
            <a:r>
              <a:rPr lang="ja-JP" altLang="en-US" dirty="0" smtClean="0"/>
              <a:t>文学：　膨大な観測データから情報を得る</a:t>
            </a:r>
            <a:endParaRPr lang="en-US" altLang="ja-JP" dirty="0" smtClean="0"/>
          </a:p>
          <a:p>
            <a:r>
              <a:rPr kumimoji="1" lang="ja-JP" altLang="en-US" dirty="0" smtClean="0"/>
              <a:t>ハレー彗星：　紀元前</a:t>
            </a:r>
            <a:r>
              <a:rPr kumimoji="1" lang="en-US" altLang="ja-JP" dirty="0" smtClean="0"/>
              <a:t>616</a:t>
            </a:r>
            <a:r>
              <a:rPr kumimoji="1" lang="ja-JP" altLang="en-US" dirty="0" smtClean="0"/>
              <a:t>年から記録</a:t>
            </a:r>
            <a:r>
              <a:rPr kumimoji="1" lang="en-US" altLang="ja-JP" dirty="0" smtClean="0"/>
              <a:t>(76</a:t>
            </a:r>
            <a:r>
              <a:rPr kumimoji="1" lang="ja-JP" altLang="en-US" dirty="0" smtClean="0"/>
              <a:t>年周期）</a:t>
            </a:r>
            <a:endParaRPr kumimoji="1" lang="en-US" altLang="ja-JP" dirty="0" smtClean="0"/>
          </a:p>
          <a:p>
            <a:pPr lvl="1"/>
            <a:r>
              <a:rPr lang="ja-JP" altLang="en-US" dirty="0"/>
              <a:t>「陰謀有り</a:t>
            </a:r>
            <a:r>
              <a:rPr lang="ja-JP" altLang="en-US" dirty="0" err="1"/>
              <a:t>て奸</a:t>
            </a:r>
            <a:r>
              <a:rPr lang="ja-JP" altLang="en-US" dirty="0"/>
              <a:t>仇興る」</a:t>
            </a:r>
            <a:r>
              <a:rPr lang="ja-JP" altLang="en-US" dirty="0" smtClean="0"/>
              <a:t>予兆</a:t>
            </a:r>
            <a:endParaRPr lang="en-US" altLang="ja-JP" dirty="0" smtClean="0"/>
          </a:p>
          <a:p>
            <a:pPr lvl="1"/>
            <a:r>
              <a:rPr kumimoji="1" lang="ja-JP" altLang="en-US" dirty="0" smtClean="0"/>
              <a:t>ニュートンによる予測法</a:t>
            </a:r>
            <a:r>
              <a:rPr lang="ja-JP" altLang="en-US" dirty="0" smtClean="0"/>
              <a:t>：　万有引力と微積分</a:t>
            </a:r>
            <a:endParaRPr lang="en-US" altLang="ja-JP" dirty="0" smtClean="0"/>
          </a:p>
          <a:p>
            <a:pPr lvl="1"/>
            <a:r>
              <a:rPr kumimoji="1" lang="ja-JP" altLang="en-US" dirty="0"/>
              <a:t>ハレ</a:t>
            </a:r>
            <a:r>
              <a:rPr kumimoji="1" lang="ja-JP" altLang="en-US" dirty="0" smtClean="0"/>
              <a:t>ーがニュートンの手法で予測（１７５８に出現）</a:t>
            </a:r>
            <a:endParaRPr kumimoji="1" lang="en-US" altLang="ja-JP" dirty="0" smtClean="0"/>
          </a:p>
          <a:p>
            <a:pPr lvl="1"/>
            <a:r>
              <a:rPr lang="ja-JP" altLang="en-US" dirty="0" smtClean="0"/>
              <a:t>迷信や凶兆ではなくなる。</a:t>
            </a:r>
            <a:endParaRPr lang="en-US" altLang="ja-JP" dirty="0" smtClean="0"/>
          </a:p>
          <a:p>
            <a:r>
              <a:rPr kumimoji="1" lang="ja-JP" altLang="en-US" dirty="0" smtClean="0"/>
              <a:t>小惑星　ケレス</a:t>
            </a:r>
            <a:endParaRPr kumimoji="1" lang="en-US" altLang="ja-JP" dirty="0" smtClean="0"/>
          </a:p>
          <a:p>
            <a:pPr lvl="1"/>
            <a:r>
              <a:rPr lang="en-US" altLang="ja-JP" dirty="0"/>
              <a:t>1801</a:t>
            </a:r>
            <a:r>
              <a:rPr lang="ja-JP" altLang="en-US" dirty="0" smtClean="0"/>
              <a:t>年に発見：　行方不明</a:t>
            </a:r>
            <a:endParaRPr lang="en-US" altLang="ja-JP" dirty="0" smtClean="0"/>
          </a:p>
          <a:p>
            <a:pPr lvl="1"/>
            <a:r>
              <a:rPr kumimoji="1" lang="ja-JP" altLang="en-US" dirty="0" smtClean="0"/>
              <a:t>ガウスが予測</a:t>
            </a:r>
            <a:r>
              <a:rPr kumimoji="1" lang="en-US" altLang="ja-JP" dirty="0" smtClean="0"/>
              <a:t>:</a:t>
            </a:r>
            <a:r>
              <a:rPr lang="ja-JP" altLang="en-US" dirty="0"/>
              <a:t>　</a:t>
            </a:r>
            <a:r>
              <a:rPr kumimoji="1" lang="en-US" altLang="ja-JP" dirty="0" smtClean="0"/>
              <a:t>12</a:t>
            </a:r>
            <a:r>
              <a:rPr kumimoji="1" lang="ja-JP" altLang="en-US" dirty="0" smtClean="0"/>
              <a:t>月</a:t>
            </a:r>
            <a:r>
              <a:rPr kumimoji="1" lang="en-US" altLang="ja-JP" dirty="0" smtClean="0"/>
              <a:t>31</a:t>
            </a:r>
            <a:r>
              <a:rPr kumimoji="1" lang="ja-JP" altLang="en-US" dirty="0" smtClean="0"/>
              <a:t>日に再発見</a:t>
            </a:r>
            <a:endParaRPr kumimoji="1" lang="en-US" altLang="ja-JP" dirty="0" smtClean="0"/>
          </a:p>
          <a:p>
            <a:pPr lvl="2"/>
            <a:r>
              <a:rPr lang="ja-JP" altLang="en-US" dirty="0"/>
              <a:t>統計的</a:t>
            </a:r>
            <a:r>
              <a:rPr lang="ja-JP" altLang="en-US" dirty="0" smtClean="0"/>
              <a:t>な推定手法の発祥</a:t>
            </a:r>
            <a:endParaRPr lang="en-US" altLang="ja-JP" dirty="0" smtClean="0"/>
          </a:p>
          <a:p>
            <a:pPr lvl="1"/>
            <a:r>
              <a:rPr kumimoji="1" lang="en-US" altLang="ja-JP" dirty="0" smtClean="0"/>
              <a:t>2007</a:t>
            </a:r>
            <a:r>
              <a:rPr kumimoji="1" lang="ja-JP" altLang="en-US" dirty="0" smtClean="0"/>
              <a:t>年、探査機</a:t>
            </a:r>
            <a:r>
              <a:rPr kumimoji="1" lang="en-US" altLang="ja-JP" dirty="0" smtClean="0"/>
              <a:t>Dawn</a:t>
            </a:r>
            <a:r>
              <a:rPr kumimoji="1" lang="ja-JP" altLang="en-US" dirty="0" smtClean="0"/>
              <a:t>打ち上げ</a:t>
            </a:r>
            <a:endParaRPr kumimoji="1" lang="en-US" altLang="ja-JP" dirty="0" smtClean="0"/>
          </a:p>
          <a:p>
            <a:pPr lvl="2"/>
            <a:r>
              <a:rPr kumimoji="1" lang="en-US" altLang="ja-JP" dirty="0" smtClean="0"/>
              <a:t>2015</a:t>
            </a:r>
            <a:r>
              <a:rPr kumimoji="1" lang="ja-JP" altLang="en-US" dirty="0" smtClean="0"/>
              <a:t>年</a:t>
            </a:r>
            <a:r>
              <a:rPr lang="ja-JP" altLang="en-US" dirty="0" smtClean="0"/>
              <a:t>３</a:t>
            </a:r>
            <a:r>
              <a:rPr kumimoji="1" lang="ja-JP" altLang="en-US" dirty="0" smtClean="0"/>
              <a:t>月</a:t>
            </a:r>
            <a:r>
              <a:rPr kumimoji="1" lang="en-US" altLang="ja-JP" dirty="0" smtClean="0"/>
              <a:t>6</a:t>
            </a:r>
            <a:r>
              <a:rPr kumimoji="1" lang="ja-JP" altLang="en-US" dirty="0" smtClean="0"/>
              <a:t>日周回軌道</a:t>
            </a:r>
            <a:r>
              <a:rPr kumimoji="1" lang="ja-JP" altLang="en-US" dirty="0" smtClean="0"/>
              <a:t>到着</a:t>
            </a:r>
            <a:endParaRPr kumimoji="1" lang="en-US" altLang="ja-JP" dirty="0" smtClean="0"/>
          </a:p>
          <a:p>
            <a:r>
              <a:rPr lang="ja-JP" altLang="en-US" dirty="0" smtClean="0"/>
              <a:t>これらの手法の市民生活への影響</a:t>
            </a:r>
            <a:endParaRPr lang="en-US" altLang="ja-JP" dirty="0" smtClean="0"/>
          </a:p>
          <a:p>
            <a:pPr lvl="1"/>
            <a:r>
              <a:rPr lang="ja-JP" altLang="en-US" dirty="0" smtClean="0"/>
              <a:t>気象予測や環境工学</a:t>
            </a:r>
            <a:endParaRPr lang="en-US" altLang="ja-JP" dirty="0" smtClean="0"/>
          </a:p>
          <a:p>
            <a:pPr lvl="1"/>
            <a:r>
              <a:rPr kumimoji="1" lang="ja-JP" altLang="en-US" dirty="0" smtClean="0"/>
              <a:t>航空工学や物理学</a:t>
            </a:r>
            <a:endParaRPr kumimoji="1" lang="en-US" altLang="ja-JP" dirty="0" smtClean="0"/>
          </a:p>
          <a:p>
            <a:pPr lvl="1"/>
            <a:r>
              <a:rPr lang="ja-JP" altLang="en-US" dirty="0" smtClean="0"/>
              <a:t>そして、ビッグデータの解析</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6B0E5356-E009-450B-A2F0-BDE61DB59198}" type="slidenum">
              <a:rPr lang="en-US" altLang="ja-JP" smtClean="0"/>
              <a:pPr/>
              <a:t>4</a:t>
            </a:fld>
            <a:endParaRPr lang="en-US" altLang="ja-JP"/>
          </a:p>
        </p:txBody>
      </p:sp>
      <p:pic>
        <p:nvPicPr>
          <p:cNvPr id="5" name="図 4"/>
          <p:cNvPicPr>
            <a:picLocks noChangeAspect="1"/>
          </p:cNvPicPr>
          <p:nvPr/>
        </p:nvPicPr>
        <p:blipFill>
          <a:blip r:embed="rId2"/>
          <a:stretch>
            <a:fillRect/>
          </a:stretch>
        </p:blipFill>
        <p:spPr>
          <a:xfrm>
            <a:off x="5016075" y="2622268"/>
            <a:ext cx="4127925" cy="1969364"/>
          </a:xfrm>
          <a:prstGeom prst="rect">
            <a:avLst/>
          </a:prstGeom>
        </p:spPr>
      </p:pic>
      <p:pic>
        <p:nvPicPr>
          <p:cNvPr id="6" name="図 5"/>
          <p:cNvPicPr>
            <a:picLocks noChangeAspect="1"/>
          </p:cNvPicPr>
          <p:nvPr/>
        </p:nvPicPr>
        <p:blipFill>
          <a:blip r:embed="rId3"/>
          <a:stretch>
            <a:fillRect/>
          </a:stretch>
        </p:blipFill>
        <p:spPr>
          <a:xfrm>
            <a:off x="6710387" y="4896167"/>
            <a:ext cx="2039293" cy="1339896"/>
          </a:xfrm>
          <a:prstGeom prst="rect">
            <a:avLst/>
          </a:prstGeom>
        </p:spPr>
      </p:pic>
    </p:spTree>
    <p:extLst>
      <p:ext uri="{BB962C8B-B14F-4D97-AF65-F5344CB8AC3E}">
        <p14:creationId xmlns:p14="http://schemas.microsoft.com/office/powerpoint/2010/main" val="2904763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190500"/>
            <a:ext cx="7620000" cy="1527175"/>
          </a:xfrm>
        </p:spPr>
        <p:txBody>
          <a:bodyPr/>
          <a:lstStyle/>
          <a:p>
            <a:r>
              <a:rPr kumimoji="1" lang="en-US" altLang="ja-JP" dirty="0" smtClean="0"/>
              <a:t>DC Mail (</a:t>
            </a:r>
            <a:r>
              <a:rPr lang="ja-JP" altLang="en-US" sz="4400" dirty="0">
                <a:latin typeface="ヒラギノ角ゴ Std W8"/>
                <a:ea typeface="ヒラギノ角ゴ Std W8"/>
                <a:cs typeface="ヒラギノ角ゴ Std W8"/>
              </a:rPr>
              <a:t>ディジタル・</a:t>
            </a:r>
            <a:r>
              <a:rPr lang="ja-JP" altLang="en-US" sz="4400" dirty="0" smtClean="0">
                <a:latin typeface="ヒラギノ角ゴ Std W8"/>
                <a:ea typeface="ヒラギノ角ゴ Std W8"/>
                <a:cs typeface="ヒラギノ角ゴ Std W8"/>
              </a:rPr>
              <a:t>キャンパスメール</a:t>
            </a:r>
            <a:r>
              <a:rPr lang="en-US" altLang="ja-JP" sz="4400" dirty="0" smtClean="0"/>
              <a:t>) </a:t>
            </a:r>
            <a:r>
              <a:rPr lang="ja-JP" altLang="en-US" sz="4400" dirty="0" smtClean="0">
                <a:latin typeface="ヒラギノ角ゴ Std W8"/>
                <a:ea typeface="ヒラギノ角ゴ Std W8"/>
                <a:cs typeface="ヒラギノ角ゴ Std W8"/>
              </a:rPr>
              <a:t>について</a:t>
            </a:r>
            <a:endParaRPr kumimoji="1" lang="ja-JP" altLang="en-US" dirty="0"/>
          </a:p>
        </p:txBody>
      </p:sp>
      <p:sp>
        <p:nvSpPr>
          <p:cNvPr id="4" name="スライド番号プレースホルダー 3"/>
          <p:cNvSpPr>
            <a:spLocks noGrp="1"/>
          </p:cNvSpPr>
          <p:nvPr>
            <p:ph type="sldNum" sz="quarter" idx="12"/>
          </p:nvPr>
        </p:nvSpPr>
        <p:spPr>
          <a:xfrm>
            <a:off x="0" y="6373938"/>
            <a:ext cx="1295400" cy="457200"/>
          </a:xfrm>
        </p:spPr>
        <p:txBody>
          <a:bodyPr/>
          <a:lstStyle/>
          <a:p>
            <a:fld id="{6B0E5356-E009-450B-A2F0-BDE61DB59198}" type="slidenum">
              <a:rPr lang="en-US" altLang="ja-JP" smtClean="0"/>
              <a:pPr/>
              <a:t>40</a:t>
            </a:fld>
            <a:endParaRPr lang="en-US" altLang="ja-JP" dirty="0"/>
          </a:p>
        </p:txBody>
      </p:sp>
      <p:sp>
        <p:nvSpPr>
          <p:cNvPr id="6" name="正方形/長方形 5"/>
          <p:cNvSpPr/>
          <p:nvPr/>
        </p:nvSpPr>
        <p:spPr>
          <a:xfrm>
            <a:off x="467544" y="1628800"/>
            <a:ext cx="8496944" cy="4862870"/>
          </a:xfrm>
          <a:prstGeom prst="rect">
            <a:avLst/>
          </a:prstGeom>
        </p:spPr>
        <p:txBody>
          <a:bodyPr wrap="square">
            <a:spAutoFit/>
          </a:bodyPr>
          <a:lstStyle/>
          <a:p>
            <a:pPr marL="457200" indent="-457200">
              <a:buFont typeface="+mj-lt"/>
              <a:buAutoNum type="arabicPeriod"/>
            </a:pPr>
            <a:r>
              <a:rPr lang="ja-JP" altLang="en-US" dirty="0">
                <a:solidFill>
                  <a:srgbClr val="000000"/>
                </a:solidFill>
                <a:latin typeface="ヒラギノ角ゴ ProN W3"/>
                <a:ea typeface="ヒラギノ角ゴ ProN W3"/>
                <a:cs typeface="ヒラギノ角ゴ ProN W3"/>
              </a:rPr>
              <a:t>最大</a:t>
            </a:r>
            <a:r>
              <a:rPr lang="en-US" altLang="ja-JP" dirty="0">
                <a:solidFill>
                  <a:srgbClr val="000000"/>
                </a:solidFill>
                <a:latin typeface="ヒラギノ角ゴ ProN W3"/>
                <a:ea typeface="ヒラギノ角ゴ ProN W3"/>
                <a:cs typeface="ヒラギノ角ゴ ProN W3"/>
              </a:rPr>
              <a:t>3</a:t>
            </a:r>
            <a:r>
              <a:rPr lang="ja-JP" altLang="en-US" dirty="0">
                <a:solidFill>
                  <a:srgbClr val="000000"/>
                </a:solidFill>
                <a:latin typeface="ヒラギノ角ゴ ProN W3"/>
                <a:ea typeface="ヒラギノ角ゴ ProN W3"/>
                <a:cs typeface="ヒラギノ角ゴ ProN W3"/>
              </a:rPr>
              <a:t>種類のメールアドレスを利用可能</a:t>
            </a:r>
            <a:r>
              <a:rPr lang="en-US" altLang="ja-JP" dirty="0">
                <a:solidFill>
                  <a:srgbClr val="000000"/>
                </a:solidFill>
                <a:latin typeface="ヒラギノ角ゴ ProN W3"/>
                <a:ea typeface="ヒラギノ角ゴ ProN W3"/>
                <a:cs typeface="ヒラギノ角ゴ ProN W3"/>
              </a:rPr>
              <a:t>.</a:t>
            </a: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ja-JP" altLang="en-US" dirty="0">
                <a:solidFill>
                  <a:srgbClr val="000000"/>
                </a:solidFill>
                <a:latin typeface="ヒラギノ角ゴ ProN W3"/>
                <a:ea typeface="ヒラギノ角ゴ ProN W3"/>
                <a:cs typeface="ヒラギノ角ゴ ProN W3"/>
              </a:rPr>
              <a:t>全学メールアドレス</a:t>
            </a:r>
            <a:r>
              <a:rPr lang="en-US" altLang="ja-JP" dirty="0">
                <a:solidFill>
                  <a:srgbClr val="000000"/>
                </a:solidFill>
                <a:latin typeface="ヒラギノ角ゴ ProN W3"/>
                <a:ea typeface="ヒラギノ角ゴ ProN W3"/>
                <a:cs typeface="ヒラギノ角ゴ ProN W3"/>
              </a:rPr>
              <a:t>: </a:t>
            </a:r>
            <a:r>
              <a:rPr lang="en-US" altLang="ja-JP" dirty="0">
                <a:solidFill>
                  <a:srgbClr val="FF0000"/>
                </a:solidFill>
                <a:latin typeface="ヒラギノ角ゴ ProN W3"/>
                <a:ea typeface="ヒラギノ角ゴ ProN W3"/>
                <a:cs typeface="ヒラギノ角ゴ ProN W3"/>
              </a:rPr>
              <a:t>[Name]@dc.tohoku.ac.jp</a:t>
            </a: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ja-JP" altLang="en-US" dirty="0">
                <a:solidFill>
                  <a:srgbClr val="000000"/>
                </a:solidFill>
                <a:latin typeface="ヒラギノ角ゴ ProN W3"/>
                <a:ea typeface="ヒラギノ角ゴ ProN W3"/>
                <a:cs typeface="ヒラギノ角ゴ ProN W3"/>
              </a:rPr>
              <a:t>学籍番号アドレス</a:t>
            </a:r>
            <a:r>
              <a:rPr lang="en-US" altLang="ja-JP" dirty="0">
                <a:solidFill>
                  <a:srgbClr val="000000"/>
                </a:solidFill>
                <a:latin typeface="ヒラギノ角ゴ ProN W3"/>
                <a:ea typeface="ヒラギノ角ゴ ProN W3"/>
                <a:cs typeface="ヒラギノ角ゴ ProN W3"/>
              </a:rPr>
              <a:t>: </a:t>
            </a:r>
            <a:r>
              <a:rPr lang="en-US" altLang="ja-JP" dirty="0">
                <a:solidFill>
                  <a:srgbClr val="FF0000"/>
                </a:solidFill>
                <a:latin typeface="ヒラギノ角ゴ ProN W3"/>
                <a:ea typeface="ヒラギノ角ゴ ProN W3"/>
                <a:cs typeface="ヒラギノ角ゴ ProN W3"/>
              </a:rPr>
              <a:t>[</a:t>
            </a:r>
            <a:r>
              <a:rPr lang="ja-JP" altLang="en-US" dirty="0">
                <a:solidFill>
                  <a:srgbClr val="FF0000"/>
                </a:solidFill>
                <a:latin typeface="ヒラギノ角ゴ ProN W3"/>
                <a:ea typeface="ヒラギノ角ゴ ProN W3"/>
                <a:cs typeface="ヒラギノ角ゴ ProN W3"/>
              </a:rPr>
              <a:t>学籍番号</a:t>
            </a:r>
            <a:r>
              <a:rPr lang="en-US" altLang="ja-JP" dirty="0">
                <a:solidFill>
                  <a:srgbClr val="FF0000"/>
                </a:solidFill>
                <a:latin typeface="ヒラギノ角ゴ ProN W3"/>
                <a:ea typeface="ヒラギノ角ゴ ProN W3"/>
                <a:cs typeface="ヒラギノ角ゴ ProN W3"/>
              </a:rPr>
              <a:t>]@dc.tohoku.ac.jp</a:t>
            </a: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ja-JP" altLang="en-US" dirty="0">
                <a:solidFill>
                  <a:srgbClr val="000000"/>
                </a:solidFill>
                <a:latin typeface="ヒラギノ角ゴ ProN W3"/>
                <a:ea typeface="ヒラギノ角ゴ ProN W3"/>
                <a:cs typeface="ヒラギノ角ゴ ProN W3"/>
              </a:rPr>
              <a:t>サブ</a:t>
            </a:r>
            <a:r>
              <a:rPr lang="en-US" altLang="ja-JP" dirty="0">
                <a:solidFill>
                  <a:srgbClr val="000000"/>
                </a:solidFill>
                <a:latin typeface="ヒラギノ角ゴ ProN W3"/>
                <a:ea typeface="ヒラギノ角ゴ ProN W3"/>
                <a:cs typeface="ヒラギノ角ゴ ProN W3"/>
              </a:rPr>
              <a:t>ID</a:t>
            </a:r>
            <a:r>
              <a:rPr lang="ja-JP" altLang="en-US" dirty="0">
                <a:solidFill>
                  <a:srgbClr val="000000"/>
                </a:solidFill>
                <a:latin typeface="ヒラギノ角ゴ ProN W3"/>
                <a:ea typeface="ヒラギノ角ゴ ProN W3"/>
                <a:cs typeface="ヒラギノ角ゴ ProN W3"/>
              </a:rPr>
              <a:t>アドレス</a:t>
            </a:r>
            <a:r>
              <a:rPr lang="en-US" altLang="ja-JP" dirty="0">
                <a:solidFill>
                  <a:srgbClr val="000000"/>
                </a:solidFill>
                <a:latin typeface="ヒラギノ角ゴ ProN W3"/>
                <a:ea typeface="ヒラギノ角ゴ ProN W3"/>
                <a:cs typeface="ヒラギノ角ゴ ProN W3"/>
              </a:rPr>
              <a:t>(</a:t>
            </a:r>
            <a:r>
              <a:rPr lang="ja-JP" altLang="en-US" dirty="0">
                <a:solidFill>
                  <a:srgbClr val="000000"/>
                </a:solidFill>
                <a:latin typeface="ヒラギノ角ゴ ProN W3"/>
                <a:ea typeface="ヒラギノ角ゴ ProN W3"/>
                <a:cs typeface="ヒラギノ角ゴ ProN W3"/>
              </a:rPr>
              <a:t>サブ</a:t>
            </a:r>
            <a:r>
              <a:rPr lang="en-US" altLang="ja-JP" dirty="0">
                <a:solidFill>
                  <a:srgbClr val="000000"/>
                </a:solidFill>
                <a:latin typeface="ヒラギノ角ゴ ProN W3"/>
                <a:ea typeface="ヒラギノ角ゴ ProN W3"/>
                <a:cs typeface="ヒラギノ角ゴ ProN W3"/>
              </a:rPr>
              <a:t>ID</a:t>
            </a:r>
            <a:r>
              <a:rPr lang="ja-JP" altLang="en-US" dirty="0">
                <a:solidFill>
                  <a:srgbClr val="000000"/>
                </a:solidFill>
                <a:latin typeface="ヒラギノ角ゴ ProN W3"/>
                <a:ea typeface="ヒラギノ角ゴ ProN W3"/>
                <a:cs typeface="ヒラギノ角ゴ ProN W3"/>
              </a:rPr>
              <a:t>設定時</a:t>
            </a:r>
            <a:r>
              <a:rPr lang="en-US" altLang="ja-JP" dirty="0">
                <a:solidFill>
                  <a:srgbClr val="000000"/>
                </a:solidFill>
                <a:latin typeface="ヒラギノ角ゴ ProN W3"/>
                <a:ea typeface="ヒラギノ角ゴ ProN W3"/>
                <a:cs typeface="ヒラギノ角ゴ ProN W3"/>
              </a:rPr>
              <a:t>): </a:t>
            </a:r>
            <a:r>
              <a:rPr lang="en-US" altLang="ja-JP" dirty="0">
                <a:solidFill>
                  <a:srgbClr val="FF0000"/>
                </a:solidFill>
                <a:latin typeface="ヒラギノ角ゴ ProN W3"/>
                <a:ea typeface="ヒラギノ角ゴ ProN W3"/>
                <a:cs typeface="ヒラギノ角ゴ ProN W3"/>
              </a:rPr>
              <a:t>[</a:t>
            </a:r>
            <a:r>
              <a:rPr lang="ja-JP" altLang="en-US" dirty="0">
                <a:solidFill>
                  <a:srgbClr val="FF0000"/>
                </a:solidFill>
                <a:latin typeface="ヒラギノ角ゴ ProN W3"/>
                <a:ea typeface="ヒラギノ角ゴ ProN W3"/>
                <a:cs typeface="ヒラギノ角ゴ ProN W3"/>
              </a:rPr>
              <a:t>サブ</a:t>
            </a:r>
            <a:r>
              <a:rPr lang="en-US" altLang="ja-JP" dirty="0">
                <a:solidFill>
                  <a:srgbClr val="FF0000"/>
                </a:solidFill>
                <a:latin typeface="ヒラギノ角ゴ ProN W3"/>
                <a:ea typeface="ヒラギノ角ゴ ProN W3"/>
                <a:cs typeface="ヒラギノ角ゴ ProN W3"/>
              </a:rPr>
              <a:t>ID]@dc.tohoku.ac.jp</a:t>
            </a: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Ø"/>
            </a:pPr>
            <a:r>
              <a:rPr lang="ja-JP" altLang="en-US" dirty="0">
                <a:solidFill>
                  <a:srgbClr val="000000"/>
                </a:solidFill>
                <a:latin typeface="ヒラギノ角ゴ ProN W3"/>
                <a:ea typeface="ヒラギノ角ゴ ProN W3"/>
                <a:cs typeface="ヒラギノ角ゴ ProN W3"/>
              </a:rPr>
              <a:t>メールボックスはこれら</a:t>
            </a:r>
            <a:r>
              <a:rPr lang="en-US" altLang="ja-JP" dirty="0">
                <a:solidFill>
                  <a:srgbClr val="000000"/>
                </a:solidFill>
                <a:latin typeface="ヒラギノ角ゴ ProN W3"/>
                <a:ea typeface="ヒラギノ角ゴ ProN W3"/>
                <a:cs typeface="ヒラギノ角ゴ ProN W3"/>
              </a:rPr>
              <a:t>3</a:t>
            </a:r>
            <a:r>
              <a:rPr lang="ja-JP" altLang="en-US" dirty="0" err="1">
                <a:solidFill>
                  <a:srgbClr val="000000"/>
                </a:solidFill>
                <a:latin typeface="ヒラギノ角ゴ ProN W3"/>
                <a:ea typeface="ヒラギノ角ゴ ProN W3"/>
                <a:cs typeface="ヒラギノ角ゴ ProN W3"/>
              </a:rPr>
              <a:t>つの</a:t>
            </a:r>
            <a:r>
              <a:rPr lang="ja-JP" altLang="en-US" dirty="0">
                <a:solidFill>
                  <a:srgbClr val="000000"/>
                </a:solidFill>
                <a:latin typeface="ヒラギノ角ゴ ProN W3"/>
                <a:ea typeface="ヒラギノ角ゴ ProN W3"/>
                <a:cs typeface="ヒラギノ角ゴ ProN W3"/>
              </a:rPr>
              <a:t>アドレスに共通</a:t>
            </a:r>
            <a:r>
              <a:rPr lang="en-US" altLang="ja-JP" dirty="0">
                <a:solidFill>
                  <a:srgbClr val="000000"/>
                </a:solidFill>
                <a:latin typeface="ヒラギノ角ゴ ProN W3"/>
                <a:ea typeface="ヒラギノ角ゴ ProN W3"/>
                <a:cs typeface="ヒラギノ角ゴ ProN W3"/>
              </a:rPr>
              <a:t>.</a:t>
            </a:r>
          </a:p>
          <a:p>
            <a:endParaRPr lang="en-US" altLang="ja-JP" dirty="0">
              <a:solidFill>
                <a:srgbClr val="000000"/>
              </a:solidFill>
              <a:latin typeface="ヒラギノ角ゴ ProN W3"/>
              <a:ea typeface="ヒラギノ角ゴ ProN W3"/>
              <a:cs typeface="ヒラギノ角ゴ ProN W3"/>
            </a:endParaRPr>
          </a:p>
          <a:p>
            <a:pPr marL="342900" indent="-342900">
              <a:buFont typeface="Wingdings" charset="2"/>
              <a:buChar char="v"/>
            </a:pPr>
            <a:r>
              <a:rPr lang="ja-JP" altLang="en-US" dirty="0">
                <a:solidFill>
                  <a:srgbClr val="000000"/>
                </a:solidFill>
                <a:latin typeface="ヒラギノ角ゴ ProN W3"/>
                <a:ea typeface="ヒラギノ角ゴ ProN W3"/>
                <a:cs typeface="ヒラギノ角ゴ ProN W3"/>
              </a:rPr>
              <a:t>全学メールアドレスについて</a:t>
            </a:r>
            <a:endParaRPr lang="en-US" altLang="ja-JP" dirty="0">
              <a:solidFill>
                <a:srgbClr val="000000"/>
              </a:solidFill>
              <a:latin typeface="ヒラギノ角ゴ ProN W3"/>
              <a:ea typeface="ヒラギノ角ゴ ProN W3"/>
              <a:cs typeface="ヒラギノ角ゴ ProN W3"/>
            </a:endParaRP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en-US" altLang="ja-JP" dirty="0">
                <a:solidFill>
                  <a:srgbClr val="000000"/>
                </a:solidFill>
                <a:latin typeface="ヒラギノ角ゴ ProN W3"/>
                <a:ea typeface="ヒラギノ角ゴ ProN W3"/>
                <a:cs typeface="ヒラギノ角ゴ ProN W3"/>
              </a:rPr>
              <a:t>[Name]</a:t>
            </a:r>
            <a:r>
              <a:rPr lang="ja-JP" altLang="en-US" dirty="0">
                <a:solidFill>
                  <a:srgbClr val="000000"/>
                </a:solidFill>
                <a:latin typeface="ヒラギノ角ゴ ProN W3"/>
                <a:ea typeface="ヒラギノ角ゴ ProN W3"/>
                <a:cs typeface="ヒラギノ角ゴ ProN W3"/>
              </a:rPr>
              <a:t>の部分は</a:t>
            </a:r>
            <a:r>
              <a:rPr lang="en-US" altLang="ja-JP" dirty="0">
                <a:solidFill>
                  <a:srgbClr val="000000"/>
                </a:solidFill>
                <a:latin typeface="ヒラギノ角ゴ ProN W3"/>
                <a:ea typeface="ヒラギノ角ゴ ProN W3"/>
                <a:cs typeface="ヒラギノ角ゴ ProN W3"/>
              </a:rPr>
              <a:t>, </a:t>
            </a:r>
            <a:r>
              <a:rPr lang="ja-JP" altLang="en-US" dirty="0">
                <a:solidFill>
                  <a:srgbClr val="000000"/>
                </a:solidFill>
                <a:latin typeface="ヒラギノ角ゴ ProN W3"/>
                <a:ea typeface="ヒラギノ角ゴ ProN W3"/>
                <a:cs typeface="ヒラギノ角ゴ ProN W3"/>
              </a:rPr>
              <a:t>各自の氏名に基づきシステム側で自動的に</a:t>
            </a:r>
            <a:endParaRPr lang="en-US" altLang="ja-JP" dirty="0">
              <a:solidFill>
                <a:srgbClr val="000000"/>
              </a:solidFill>
              <a:latin typeface="ヒラギノ角ゴ ProN W3"/>
              <a:ea typeface="ヒラギノ角ゴ ProN W3"/>
              <a:cs typeface="ヒラギノ角ゴ ProN W3"/>
            </a:endParaRPr>
          </a:p>
          <a:p>
            <a:pPr lvl="1"/>
            <a:r>
              <a:rPr lang="en-US" altLang="ja-JP" dirty="0">
                <a:solidFill>
                  <a:srgbClr val="000000"/>
                </a:solidFill>
                <a:latin typeface="ヒラギノ角ゴ ProN W3"/>
                <a:ea typeface="ヒラギノ角ゴ ProN W3"/>
                <a:cs typeface="ヒラギノ角ゴ ProN W3"/>
              </a:rPr>
              <a:t>    </a:t>
            </a:r>
            <a:r>
              <a:rPr lang="ja-JP" altLang="en-US" dirty="0">
                <a:solidFill>
                  <a:srgbClr val="000000"/>
                </a:solidFill>
                <a:latin typeface="ヒラギノ角ゴ ProN W3"/>
                <a:ea typeface="ヒラギノ角ゴ ProN W3"/>
                <a:cs typeface="ヒラギノ角ゴ ProN W3"/>
              </a:rPr>
              <a:t>作成される</a:t>
            </a:r>
            <a:r>
              <a:rPr lang="en-US" altLang="ja-JP" dirty="0">
                <a:solidFill>
                  <a:srgbClr val="000000"/>
                </a:solidFill>
                <a:latin typeface="ヒラギノ角ゴ ProN W3"/>
                <a:ea typeface="ヒラギノ角ゴ ProN W3"/>
                <a:cs typeface="ヒラギノ角ゴ ProN W3"/>
              </a:rPr>
              <a:t>. (</a:t>
            </a:r>
            <a:r>
              <a:rPr lang="ja-JP" altLang="en-US" dirty="0">
                <a:solidFill>
                  <a:srgbClr val="000000"/>
                </a:solidFill>
                <a:latin typeface="ヒラギノ角ゴ ProN W3"/>
                <a:ea typeface="ヒラギノ角ゴ ProN W3"/>
                <a:cs typeface="ヒラギノ角ゴ ProN W3"/>
              </a:rPr>
              <a:t>ユーザによる変更不可</a:t>
            </a:r>
            <a:r>
              <a:rPr lang="en-US" altLang="ja-JP" dirty="0">
                <a:solidFill>
                  <a:srgbClr val="000000"/>
                </a:solidFill>
                <a:latin typeface="ヒラギノ角ゴ ProN W3"/>
                <a:ea typeface="ヒラギノ角ゴ ProN W3"/>
                <a:cs typeface="ヒラギノ角ゴ ProN W3"/>
              </a:rPr>
              <a:t>).</a:t>
            </a: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ja-JP" altLang="en-US" dirty="0">
                <a:solidFill>
                  <a:srgbClr val="000000"/>
                </a:solidFill>
                <a:latin typeface="ヒラギノ角ゴ ProN W3"/>
                <a:ea typeface="ヒラギノ角ゴ ProN W3"/>
                <a:cs typeface="ヒラギノ角ゴ ProN W3"/>
              </a:rPr>
              <a:t>統合電子認証システム</a:t>
            </a:r>
            <a:r>
              <a:rPr lang="en-US" altLang="ja-JP" dirty="0">
                <a:solidFill>
                  <a:srgbClr val="000000"/>
                </a:solidFill>
                <a:latin typeface="ヒラギノ角ゴ ProN W3"/>
                <a:ea typeface="ヒラギノ角ゴ ProN W3"/>
                <a:cs typeface="ヒラギノ角ゴ ProN W3"/>
              </a:rPr>
              <a:t>, Web</a:t>
            </a:r>
            <a:r>
              <a:rPr lang="ja-JP" altLang="en-US" dirty="0">
                <a:solidFill>
                  <a:srgbClr val="000000"/>
                </a:solidFill>
                <a:latin typeface="ヒラギノ角ゴ ProN W3"/>
                <a:ea typeface="ヒラギノ角ゴ ProN W3"/>
                <a:cs typeface="ヒラギノ角ゴ ProN W3"/>
              </a:rPr>
              <a:t>メール</a:t>
            </a:r>
            <a:r>
              <a:rPr lang="en-US" altLang="ja-JP" dirty="0">
                <a:solidFill>
                  <a:srgbClr val="000000"/>
                </a:solidFill>
                <a:latin typeface="ヒラギノ角ゴ ProN W3"/>
                <a:ea typeface="ヒラギノ角ゴ ProN W3"/>
                <a:cs typeface="ヒラギノ角ゴ ProN W3"/>
              </a:rPr>
              <a:t>, </a:t>
            </a:r>
            <a:r>
              <a:rPr lang="ja-JP" altLang="en-US" dirty="0">
                <a:solidFill>
                  <a:srgbClr val="000000"/>
                </a:solidFill>
                <a:latin typeface="ヒラギノ角ゴ ProN W3"/>
                <a:ea typeface="ヒラギノ角ゴ ProN W3"/>
                <a:cs typeface="ヒラギノ角ゴ ProN W3"/>
              </a:rPr>
              <a:t>圧着ハガキにて</a:t>
            </a:r>
            <a:endParaRPr lang="en-US" altLang="ja-JP" dirty="0">
              <a:solidFill>
                <a:srgbClr val="000000"/>
              </a:solidFill>
              <a:latin typeface="ヒラギノ角ゴ ProN W3"/>
              <a:ea typeface="ヒラギノ角ゴ ProN W3"/>
              <a:cs typeface="ヒラギノ角ゴ ProN W3"/>
            </a:endParaRPr>
          </a:p>
          <a:p>
            <a:pPr lvl="1"/>
            <a:r>
              <a:rPr lang="en-US" altLang="ja-JP" dirty="0">
                <a:solidFill>
                  <a:srgbClr val="000000"/>
                </a:solidFill>
                <a:latin typeface="ヒラギノ角ゴ ProN W3"/>
                <a:ea typeface="ヒラギノ角ゴ ProN W3"/>
                <a:cs typeface="ヒラギノ角ゴ ProN W3"/>
              </a:rPr>
              <a:t>    </a:t>
            </a:r>
            <a:r>
              <a:rPr lang="ja-JP" altLang="en-US" dirty="0">
                <a:solidFill>
                  <a:srgbClr val="000000"/>
                </a:solidFill>
                <a:latin typeface="ヒラギノ角ゴ ProN W3"/>
                <a:ea typeface="ヒラギノ角ゴ ProN W3"/>
                <a:cs typeface="ヒラギノ角ゴ ProN W3"/>
              </a:rPr>
              <a:t>自分で確認可能</a:t>
            </a:r>
            <a:r>
              <a:rPr lang="en-US" altLang="ja-JP" dirty="0">
                <a:solidFill>
                  <a:srgbClr val="000000"/>
                </a:solidFill>
                <a:latin typeface="ヒラギノ角ゴ ProN W3"/>
                <a:ea typeface="ヒラギノ角ゴ ProN W3"/>
                <a:cs typeface="ヒラギノ角ゴ ProN W3"/>
              </a:rPr>
              <a:t>.</a:t>
            </a: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en-US" altLang="ja-JP" dirty="0">
                <a:solidFill>
                  <a:srgbClr val="000000"/>
                </a:solidFill>
                <a:latin typeface="ヒラギノ角ゴ ProN W3"/>
                <a:ea typeface="ヒラギノ角ゴ ProN W3"/>
                <a:cs typeface="ヒラギノ角ゴ ProN W3"/>
              </a:rPr>
              <a:t>(</a:t>
            </a:r>
            <a:r>
              <a:rPr lang="ja-JP" altLang="en-US" dirty="0">
                <a:solidFill>
                  <a:srgbClr val="000000"/>
                </a:solidFill>
                <a:latin typeface="ヒラギノ角ゴ ProN W3"/>
                <a:ea typeface="ヒラギノ角ゴ ProN W3"/>
                <a:cs typeface="ヒラギノ角ゴ ProN W3"/>
              </a:rPr>
              <a:t>原則として</a:t>
            </a:r>
            <a:r>
              <a:rPr lang="en-US" altLang="ja-JP" dirty="0">
                <a:solidFill>
                  <a:srgbClr val="000000"/>
                </a:solidFill>
                <a:latin typeface="ヒラギノ角ゴ ProN W3"/>
                <a:ea typeface="ヒラギノ角ゴ ProN W3"/>
                <a:cs typeface="ヒラギノ角ゴ ProN W3"/>
              </a:rPr>
              <a:t>) </a:t>
            </a:r>
            <a:r>
              <a:rPr lang="ja-JP" altLang="en-US" dirty="0">
                <a:solidFill>
                  <a:srgbClr val="000000"/>
                </a:solidFill>
                <a:latin typeface="ヒラギノ角ゴ ProN W3"/>
                <a:ea typeface="ヒラギノ角ゴ ProN W3"/>
                <a:cs typeface="ヒラギノ角ゴ ProN W3"/>
              </a:rPr>
              <a:t>入学後</a:t>
            </a:r>
            <a:r>
              <a:rPr lang="en-US" altLang="ja-JP" dirty="0">
                <a:solidFill>
                  <a:srgbClr val="000000"/>
                </a:solidFill>
                <a:latin typeface="ヒラギノ角ゴ ProN W3"/>
                <a:ea typeface="ヒラギノ角ゴ ProN W3"/>
                <a:cs typeface="ヒラギノ角ゴ ProN W3"/>
              </a:rPr>
              <a:t>, </a:t>
            </a:r>
            <a:r>
              <a:rPr lang="ja-JP" altLang="en-US" dirty="0">
                <a:solidFill>
                  <a:srgbClr val="000000"/>
                </a:solidFill>
                <a:latin typeface="ヒラギノ角ゴ ProN W3"/>
                <a:ea typeface="ヒラギノ角ゴ ProN W3"/>
                <a:cs typeface="ヒラギノ角ゴ ProN W3"/>
              </a:rPr>
              <a:t>一貫して不変なアドレス</a:t>
            </a:r>
            <a:endParaRPr lang="en-US" altLang="ja-JP" dirty="0">
              <a:solidFill>
                <a:srgbClr val="000000"/>
              </a:solidFill>
              <a:latin typeface="ヒラギノ角ゴ ProN W3"/>
              <a:ea typeface="ヒラギノ角ゴ ProN W3"/>
              <a:cs typeface="ヒラギノ角ゴ ProN W3"/>
            </a:endParaRPr>
          </a:p>
        </p:txBody>
      </p:sp>
    </p:spTree>
    <p:extLst>
      <p:ext uri="{BB962C8B-B14F-4D97-AF65-F5344CB8AC3E}">
        <p14:creationId xmlns:p14="http://schemas.microsoft.com/office/powerpoint/2010/main" val="3948568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91680" y="692696"/>
            <a:ext cx="6051657" cy="584775"/>
          </a:xfrm>
          <a:prstGeom prst="rect">
            <a:avLst/>
          </a:prstGeom>
          <a:noFill/>
        </p:spPr>
        <p:txBody>
          <a:bodyPr wrap="none" rtlCol="0">
            <a:spAutoFit/>
          </a:bodyPr>
          <a:lstStyle/>
          <a:p>
            <a:r>
              <a:rPr lang="ja-JP" altLang="en-US" sz="3200" dirty="0" smtClean="0">
                <a:solidFill>
                  <a:srgbClr val="000000"/>
                </a:solidFill>
                <a:latin typeface="ヒラギノ角ゴ Std W8"/>
                <a:ea typeface="ヒラギノ角ゴ Std W8"/>
                <a:cs typeface="ヒラギノ角ゴ Std W8"/>
              </a:rPr>
              <a:t>ディジタル</a:t>
            </a:r>
            <a:r>
              <a:rPr lang="ja-JP" altLang="en-US" sz="2800" dirty="0" smtClean="0">
                <a:solidFill>
                  <a:srgbClr val="000000"/>
                </a:solidFill>
                <a:latin typeface="ヒラギノ角ゴ Std W8"/>
                <a:ea typeface="ヒラギノ角ゴ Std W8"/>
                <a:cs typeface="ヒラギノ角ゴ Std W8"/>
              </a:rPr>
              <a:t>・キャンパスメール</a:t>
            </a:r>
            <a:r>
              <a:rPr kumimoji="1" lang="ja-JP" altLang="en-US" sz="2800" dirty="0" smtClean="0">
                <a:solidFill>
                  <a:srgbClr val="000000"/>
                </a:solidFill>
                <a:latin typeface="ヒラギノ角ゴ Std W8"/>
                <a:ea typeface="ヒラギノ角ゴ Std W8"/>
                <a:cs typeface="ヒラギノ角ゴ Std W8"/>
              </a:rPr>
              <a:t>について</a:t>
            </a:r>
            <a:endParaRPr kumimoji="1" lang="ja-JP" altLang="en-US" sz="2800" dirty="0">
              <a:solidFill>
                <a:srgbClr val="000000"/>
              </a:solidFill>
              <a:latin typeface="ヒラギノ角ゴ Std W8"/>
              <a:ea typeface="ヒラギノ角ゴ Std W8"/>
              <a:cs typeface="ヒラギノ角ゴ Std W8"/>
            </a:endParaRPr>
          </a:p>
        </p:txBody>
      </p:sp>
      <p:sp>
        <p:nvSpPr>
          <p:cNvPr id="8" name="テキスト ボックス 7"/>
          <p:cNvSpPr txBox="1"/>
          <p:nvPr/>
        </p:nvSpPr>
        <p:spPr>
          <a:xfrm>
            <a:off x="463755" y="1553829"/>
            <a:ext cx="5327099" cy="1323439"/>
          </a:xfrm>
          <a:prstGeom prst="rect">
            <a:avLst/>
          </a:prstGeom>
          <a:noFill/>
        </p:spPr>
        <p:txBody>
          <a:bodyPr wrap="none" rtlCol="0">
            <a:spAutoFit/>
          </a:bodyPr>
          <a:lstStyle/>
          <a:p>
            <a:pPr marL="457200" indent="-457200">
              <a:buFont typeface="+mj-lt"/>
              <a:buAutoNum type="arabicPeriod" startAt="2"/>
            </a:pPr>
            <a:r>
              <a:rPr lang="ja-JP" altLang="en-US" sz="2000" dirty="0">
                <a:solidFill>
                  <a:srgbClr val="000000"/>
                </a:solidFill>
                <a:latin typeface="ヒラギノ角ゴ ProN W3"/>
                <a:ea typeface="ヒラギノ角ゴ ProN W3"/>
                <a:cs typeface="ヒラギノ角ゴ ProN W3"/>
              </a:rPr>
              <a:t>メールソフトでの利用も</a:t>
            </a:r>
            <a:r>
              <a:rPr lang="ja-JP" altLang="en-US" sz="2000" dirty="0" smtClean="0">
                <a:solidFill>
                  <a:srgbClr val="000000"/>
                </a:solidFill>
                <a:latin typeface="ヒラギノ角ゴ ProN W3"/>
                <a:ea typeface="ヒラギノ角ゴ ProN W3"/>
                <a:cs typeface="ヒラギノ角ゴ ProN W3"/>
              </a:rPr>
              <a:t>可能</a:t>
            </a:r>
            <a:r>
              <a:rPr lang="en-US" altLang="ja-JP" sz="2000" dirty="0" smtClean="0">
                <a:solidFill>
                  <a:srgbClr val="000000"/>
                </a:solidFill>
                <a:latin typeface="ヒラギノ角ゴ ProN W3"/>
                <a:ea typeface="ヒラギノ角ゴ ProN W3"/>
                <a:cs typeface="ヒラギノ角ゴ ProN W3"/>
              </a:rPr>
              <a:t>.</a:t>
            </a:r>
            <a:endParaRPr lang="en-US" altLang="ja-JP" sz="2000" dirty="0">
              <a:solidFill>
                <a:srgbClr val="000000"/>
              </a:solidFill>
              <a:latin typeface="ヒラギノ角ゴ ProN W3"/>
              <a:ea typeface="ヒラギノ角ゴ ProN W3"/>
              <a:cs typeface="ヒラギノ角ゴ ProN W3"/>
            </a:endParaRP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en-US" altLang="ja-JP" sz="2000" dirty="0">
                <a:solidFill>
                  <a:srgbClr val="000000"/>
                </a:solidFill>
                <a:latin typeface="ヒラギノ角ゴ ProN W3"/>
                <a:ea typeface="ヒラギノ角ゴ ProN W3"/>
                <a:cs typeface="ヒラギノ角ゴ ProN W3"/>
              </a:rPr>
              <a:t>POP/IMAP/SMTP(over SSL)</a:t>
            </a:r>
            <a:r>
              <a:rPr lang="ja-JP" altLang="en-US" sz="2000" dirty="0">
                <a:solidFill>
                  <a:srgbClr val="000000"/>
                </a:solidFill>
                <a:latin typeface="ヒラギノ角ゴ ProN W3"/>
                <a:ea typeface="ヒラギノ角ゴ ProN W3"/>
                <a:cs typeface="ヒラギノ角ゴ ProN W3"/>
              </a:rPr>
              <a:t>に対応</a:t>
            </a:r>
            <a:r>
              <a:rPr lang="en-US" altLang="ja-JP" sz="2000" dirty="0">
                <a:solidFill>
                  <a:srgbClr val="000000"/>
                </a:solidFill>
                <a:latin typeface="ヒラギノ角ゴ ProN W3"/>
                <a:ea typeface="ヒラギノ角ゴ ProN W3"/>
                <a:cs typeface="ヒラギノ角ゴ ProN W3"/>
              </a:rPr>
              <a:t>.</a:t>
            </a: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en-US" altLang="ja-JP" sz="2000" dirty="0">
                <a:solidFill>
                  <a:srgbClr val="000000"/>
                </a:solidFill>
                <a:latin typeface="ヒラギノ角ゴ ProN W3"/>
                <a:ea typeface="ヒラギノ角ゴ ProN W3"/>
                <a:cs typeface="ヒラギノ角ゴ ProN W3"/>
              </a:rPr>
              <a:t>Web</a:t>
            </a:r>
            <a:r>
              <a:rPr lang="ja-JP" altLang="en-US" sz="2000" dirty="0" smtClean="0">
                <a:solidFill>
                  <a:srgbClr val="000000"/>
                </a:solidFill>
                <a:latin typeface="ヒラギノ角ゴ ProN W3"/>
                <a:ea typeface="ヒラギノ角ゴ ProN W3"/>
                <a:cs typeface="ヒラギノ角ゴ ProN W3"/>
              </a:rPr>
              <a:t>メール</a:t>
            </a:r>
            <a:r>
              <a:rPr lang="en-US" altLang="ja-JP" sz="2000" dirty="0" smtClean="0">
                <a:solidFill>
                  <a:srgbClr val="000000"/>
                </a:solidFill>
                <a:latin typeface="ヒラギノ角ゴ ProN W3"/>
                <a:ea typeface="ヒラギノ角ゴ ProN W3"/>
                <a:cs typeface="ヒラギノ角ゴ ProN W3"/>
              </a:rPr>
              <a:t>(</a:t>
            </a:r>
            <a:r>
              <a:rPr lang="en-US" altLang="ja-JP" sz="2000" dirty="0" err="1" smtClean="0">
                <a:solidFill>
                  <a:srgbClr val="000000"/>
                </a:solidFill>
                <a:latin typeface="ヒラギノ角ゴ ProN W3"/>
                <a:ea typeface="ヒラギノ角ゴ ProN W3"/>
                <a:cs typeface="ヒラギノ角ゴ ProN W3"/>
              </a:rPr>
              <a:t>DEEPMail</a:t>
            </a:r>
            <a:r>
              <a:rPr lang="en-US" altLang="ja-JP" sz="2000" dirty="0" smtClean="0">
                <a:solidFill>
                  <a:srgbClr val="000000"/>
                </a:solidFill>
                <a:latin typeface="ヒラギノ角ゴ ProN W3"/>
                <a:ea typeface="ヒラギノ角ゴ ProN W3"/>
                <a:cs typeface="ヒラギノ角ゴ ProN W3"/>
              </a:rPr>
              <a:t>)</a:t>
            </a:r>
            <a:r>
              <a:rPr lang="ja-JP" altLang="en-US" sz="2000" dirty="0" smtClean="0">
                <a:solidFill>
                  <a:srgbClr val="000000"/>
                </a:solidFill>
                <a:latin typeface="ヒラギノ角ゴ ProN W3"/>
                <a:ea typeface="ヒラギノ角ゴ ProN W3"/>
                <a:cs typeface="ヒラギノ角ゴ ProN W3"/>
              </a:rPr>
              <a:t>も利用</a:t>
            </a:r>
            <a:r>
              <a:rPr lang="ja-JP" altLang="en-US" sz="2000" dirty="0">
                <a:solidFill>
                  <a:srgbClr val="000000"/>
                </a:solidFill>
                <a:latin typeface="ヒラギノ角ゴ ProN W3"/>
                <a:ea typeface="ヒラギノ角ゴ ProN W3"/>
                <a:cs typeface="ヒラギノ角ゴ ProN W3"/>
              </a:rPr>
              <a:t>可能</a:t>
            </a:r>
            <a:r>
              <a:rPr lang="en-US" altLang="ja-JP" sz="2000" dirty="0" smtClean="0">
                <a:solidFill>
                  <a:srgbClr val="000000"/>
                </a:solidFill>
                <a:latin typeface="ヒラギノ角ゴ ProN W3"/>
                <a:ea typeface="ヒラギノ角ゴ ProN W3"/>
                <a:cs typeface="ヒラギノ角ゴ ProN W3"/>
              </a:rPr>
              <a:t>.</a:t>
            </a:r>
            <a:endParaRPr lang="en-US" altLang="ja-JP" sz="2000" dirty="0">
              <a:solidFill>
                <a:srgbClr val="000000"/>
              </a:solidFill>
              <a:latin typeface="ヒラギノ角ゴ ProN W3"/>
              <a:ea typeface="ヒラギノ角ゴ ProN W3"/>
              <a:cs typeface="ヒラギノ角ゴ ProN W3"/>
            </a:endParaRPr>
          </a:p>
        </p:txBody>
      </p:sp>
      <p:grpSp>
        <p:nvGrpSpPr>
          <p:cNvPr id="2" name="図形グループ 1"/>
          <p:cNvGrpSpPr/>
          <p:nvPr/>
        </p:nvGrpSpPr>
        <p:grpSpPr>
          <a:xfrm>
            <a:off x="2023088" y="3160312"/>
            <a:ext cx="3865161" cy="555776"/>
            <a:chOff x="1464077" y="4787708"/>
            <a:chExt cx="3865161" cy="555776"/>
          </a:xfrm>
        </p:grpSpPr>
        <p:sp>
          <p:nvSpPr>
            <p:cNvPr id="7" name="テキスト ボックス 6"/>
            <p:cNvSpPr txBox="1"/>
            <p:nvPr/>
          </p:nvSpPr>
          <p:spPr>
            <a:xfrm>
              <a:off x="1464077" y="4871268"/>
              <a:ext cx="3865161" cy="369332"/>
            </a:xfrm>
            <a:prstGeom prst="rect">
              <a:avLst/>
            </a:prstGeom>
            <a:noFill/>
          </p:spPr>
          <p:txBody>
            <a:bodyPr wrap="none" rtlCol="0">
              <a:spAutoFit/>
            </a:bodyPr>
            <a:lstStyle/>
            <a:p>
              <a:r>
                <a:rPr lang="en-US" altLang="ja-JP" dirty="0" smtClean="0">
                  <a:latin typeface="ヒラギノ角ゴ ProN W3"/>
                  <a:ea typeface="ヒラギノ角ゴ ProN W3"/>
                  <a:cs typeface="ヒラギノ角ゴ ProN W3"/>
                </a:rPr>
                <a:t>https:</a:t>
              </a:r>
              <a:r>
                <a:rPr lang="en-US" altLang="ja-JP" dirty="0">
                  <a:latin typeface="ヒラギノ角ゴ ProN W3"/>
                  <a:ea typeface="ヒラギノ角ゴ ProN W3"/>
                  <a:cs typeface="ヒラギノ角ゴ ProN W3"/>
                </a:rPr>
                <a:t>//</a:t>
              </a:r>
              <a:r>
                <a:rPr lang="en-US" altLang="ja-JP" dirty="0" err="1" smtClean="0">
                  <a:latin typeface="ヒラギノ角ゴ ProN W3"/>
                  <a:ea typeface="ヒラギノ角ゴ ProN W3"/>
                  <a:cs typeface="ヒラギノ角ゴ ProN W3"/>
                </a:rPr>
                <a:t>webmail.dc.tohoku.ac.jp</a:t>
              </a:r>
              <a:r>
                <a:rPr lang="en-US" altLang="ja-JP" dirty="0" smtClean="0">
                  <a:latin typeface="ヒラギノ角ゴ ProN W3"/>
                  <a:ea typeface="ヒラギノ角ゴ ProN W3"/>
                  <a:cs typeface="ヒラギノ角ゴ ProN W3"/>
                </a:rPr>
                <a:t>/</a:t>
              </a:r>
              <a:endParaRPr kumimoji="1" lang="ja-JP" altLang="en-US" dirty="0">
                <a:latin typeface="ヒラギノ角ゴ ProN W3"/>
                <a:ea typeface="ヒラギノ角ゴ ProN W3"/>
                <a:cs typeface="ヒラギノ角ゴ ProN W3"/>
              </a:endParaRPr>
            </a:p>
          </p:txBody>
        </p:sp>
        <p:sp>
          <p:nvSpPr>
            <p:cNvPr id="9" name="正方形/長方形 8"/>
            <p:cNvSpPr/>
            <p:nvPr/>
          </p:nvSpPr>
          <p:spPr>
            <a:xfrm>
              <a:off x="1468821" y="4787708"/>
              <a:ext cx="3860417" cy="55577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2023088" y="3887586"/>
            <a:ext cx="5211426" cy="400110"/>
          </a:xfrm>
          <a:prstGeom prst="rect">
            <a:avLst/>
          </a:prstGeom>
          <a:noFill/>
        </p:spPr>
        <p:txBody>
          <a:bodyPr wrap="none" rtlCol="0">
            <a:spAutoFit/>
          </a:bodyPr>
          <a:lstStyle/>
          <a:p>
            <a:r>
              <a:rPr lang="ja-JP" altLang="en-US" sz="2000" dirty="0" smtClean="0">
                <a:solidFill>
                  <a:srgbClr val="000000"/>
                </a:solidFill>
                <a:latin typeface="ヒラギノ角ゴ ProN W3"/>
                <a:ea typeface="ヒラギノ角ゴ ProN W3"/>
                <a:cs typeface="ヒラギノ角ゴ ProN W3"/>
              </a:rPr>
              <a:t>東北大</a:t>
            </a:r>
            <a:r>
              <a:rPr lang="en-US" altLang="ja-JP" sz="2000" dirty="0" smtClean="0">
                <a:solidFill>
                  <a:srgbClr val="000000"/>
                </a:solidFill>
                <a:latin typeface="ヒラギノ角ゴ ProN W3"/>
                <a:ea typeface="ヒラギノ角ゴ ProN W3"/>
                <a:cs typeface="ヒラギノ角ゴ ProN W3"/>
              </a:rPr>
              <a:t>ID + </a:t>
            </a:r>
            <a:r>
              <a:rPr lang="ja-JP" altLang="en-US" sz="2000" dirty="0" smtClean="0">
                <a:solidFill>
                  <a:srgbClr val="000000"/>
                </a:solidFill>
                <a:latin typeface="ヒラギノ角ゴ ProN W3"/>
                <a:ea typeface="ヒラギノ角ゴ ProN W3"/>
                <a:cs typeface="ヒラギノ角ゴ ProN W3"/>
              </a:rPr>
              <a:t>東北大</a:t>
            </a:r>
            <a:r>
              <a:rPr lang="en-US" altLang="ja-JP" sz="2000" dirty="0" smtClean="0">
                <a:solidFill>
                  <a:srgbClr val="000000"/>
                </a:solidFill>
                <a:latin typeface="ヒラギノ角ゴ ProN W3"/>
                <a:ea typeface="ヒラギノ角ゴ ProN W3"/>
                <a:cs typeface="ヒラギノ角ゴ ProN W3"/>
              </a:rPr>
              <a:t>ID </a:t>
            </a:r>
            <a:r>
              <a:rPr lang="ja-JP" altLang="en-US" sz="2000" dirty="0" smtClean="0">
                <a:solidFill>
                  <a:srgbClr val="000000"/>
                </a:solidFill>
                <a:latin typeface="ヒラギノ角ゴ ProN W3"/>
                <a:ea typeface="ヒラギノ角ゴ ProN W3"/>
                <a:cs typeface="ヒラギノ角ゴ ProN W3"/>
              </a:rPr>
              <a:t>パスワードでログイン</a:t>
            </a:r>
            <a:endParaRPr lang="en-US" altLang="ja-JP" sz="2000" dirty="0">
              <a:solidFill>
                <a:srgbClr val="000000"/>
              </a:solidFill>
              <a:latin typeface="ヒラギノ角ゴ ProN W3"/>
              <a:ea typeface="ヒラギノ角ゴ ProN W3"/>
              <a:cs typeface="ヒラギノ角ゴ ProN W3"/>
            </a:endParaRPr>
          </a:p>
        </p:txBody>
      </p:sp>
    </p:spTree>
    <p:extLst>
      <p:ext uri="{BB962C8B-B14F-4D97-AF65-F5344CB8AC3E}">
        <p14:creationId xmlns:p14="http://schemas.microsoft.com/office/powerpoint/2010/main" val="282055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19672" y="478413"/>
            <a:ext cx="6976590" cy="646331"/>
          </a:xfrm>
          <a:prstGeom prst="rect">
            <a:avLst/>
          </a:prstGeom>
          <a:noFill/>
        </p:spPr>
        <p:txBody>
          <a:bodyPr wrap="none" rtlCol="0">
            <a:spAutoFit/>
          </a:bodyPr>
          <a:lstStyle/>
          <a:p>
            <a:r>
              <a:rPr lang="en-US" altLang="en-US" sz="3600" dirty="0" smtClean="0">
                <a:solidFill>
                  <a:srgbClr val="000000"/>
                </a:solidFill>
                <a:latin typeface="ヒラギノ角ゴ Std W8"/>
                <a:ea typeface="ヒラギノ角ゴ Std W8"/>
                <a:cs typeface="ヒラギノ角ゴ Std W8"/>
              </a:rPr>
              <a:t>メールアドレス</a:t>
            </a:r>
            <a:r>
              <a:rPr kumimoji="1" lang="ja-JP" altLang="en-US" sz="3600" dirty="0" smtClean="0">
                <a:solidFill>
                  <a:srgbClr val="000000"/>
                </a:solidFill>
                <a:latin typeface="ヒラギノ角ゴ Std W8"/>
                <a:ea typeface="ヒラギノ角ゴ Std W8"/>
                <a:cs typeface="ヒラギノ角ゴ Std W8"/>
              </a:rPr>
              <a:t>による送受信の制限</a:t>
            </a:r>
            <a:endParaRPr kumimoji="1" lang="ja-JP" altLang="en-US" sz="3600" dirty="0">
              <a:solidFill>
                <a:srgbClr val="000000"/>
              </a:solidFill>
              <a:latin typeface="ヒラギノ角ゴ Std W8"/>
              <a:ea typeface="ヒラギノ角ゴ Std W8"/>
              <a:cs typeface="ヒラギノ角ゴ Std W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901667687"/>
              </p:ext>
            </p:extLst>
          </p:nvPr>
        </p:nvGraphicFramePr>
        <p:xfrm>
          <a:off x="432992" y="1623810"/>
          <a:ext cx="8229600" cy="2974920"/>
        </p:xfrm>
        <a:graphic>
          <a:graphicData uri="http://schemas.openxmlformats.org/drawingml/2006/table">
            <a:tbl>
              <a:tblPr bandRow="1">
                <a:tableStyleId>{073A0DAA-6AF3-43AB-8588-CEC1D06C72B9}</a:tableStyleId>
              </a:tblPr>
              <a:tblGrid>
                <a:gridCol w="2609879"/>
                <a:gridCol w="2764691"/>
                <a:gridCol w="2855030"/>
              </a:tblGrid>
              <a:tr h="793080">
                <a:tc>
                  <a:txBody>
                    <a:bodyPr/>
                    <a:lstStyle/>
                    <a:p>
                      <a:pPr algn="ctr"/>
                      <a:endParaRPr kumimoji="1" lang="ja-JP" altLang="en-US" sz="2000" b="0" i="0" dirty="0">
                        <a:latin typeface="ヒラギノ角ゴ ProN W3"/>
                        <a:ea typeface="ヒラギノ角ゴ ProN W3"/>
                        <a:cs typeface="ヒラギノ角ゴ ProN W3"/>
                      </a:endParaRPr>
                    </a:p>
                  </a:txBody>
                  <a:tcPr/>
                </a:tc>
                <a:tc>
                  <a:txBody>
                    <a:bodyPr/>
                    <a:lstStyle/>
                    <a:p>
                      <a:pPr algn="ctr"/>
                      <a:r>
                        <a:rPr kumimoji="1" lang="ja-JP" altLang="en-US" sz="2400" b="0" i="0" dirty="0" smtClean="0">
                          <a:latin typeface="ヒラギノ角ゴ ProN W3"/>
                          <a:ea typeface="ヒラギノ角ゴ ProN W3"/>
                          <a:cs typeface="ヒラギノ角ゴ ProN W3"/>
                        </a:rPr>
                        <a:t>送信</a:t>
                      </a:r>
                      <a:endParaRPr kumimoji="1" lang="ja-JP" altLang="en-US" sz="2400" b="0" i="0" dirty="0">
                        <a:latin typeface="ヒラギノ角ゴ ProN W3"/>
                        <a:ea typeface="ヒラギノ角ゴ ProN W3"/>
                        <a:cs typeface="ヒラギノ角ゴ ProN W3"/>
                      </a:endParaRPr>
                    </a:p>
                  </a:txBody>
                  <a:tcPr anchor="ctr"/>
                </a:tc>
                <a:tc>
                  <a:txBody>
                    <a:bodyPr/>
                    <a:lstStyle/>
                    <a:p>
                      <a:pPr algn="ctr"/>
                      <a:r>
                        <a:rPr kumimoji="1" lang="ja-JP" altLang="en-US" sz="2400" b="0" i="0" dirty="0" smtClean="0">
                          <a:latin typeface="ヒラギノ角ゴ ProN W3"/>
                          <a:ea typeface="ヒラギノ角ゴ ProN W3"/>
                          <a:cs typeface="ヒラギノ角ゴ ProN W3"/>
                        </a:rPr>
                        <a:t>受信</a:t>
                      </a:r>
                      <a:endParaRPr kumimoji="1" lang="ja-JP" altLang="en-US" sz="2400" b="0" i="0" dirty="0">
                        <a:latin typeface="ヒラギノ角ゴ ProN W3"/>
                        <a:ea typeface="ヒラギノ角ゴ ProN W3"/>
                        <a:cs typeface="ヒラギノ角ゴ ProN W3"/>
                      </a:endParaRPr>
                    </a:p>
                  </a:txBody>
                  <a:tcPr anchor="ctr"/>
                </a:tc>
              </a:tr>
              <a:tr h="1090920">
                <a:tc>
                  <a:txBody>
                    <a:bodyPr/>
                    <a:lstStyle/>
                    <a:p>
                      <a:pPr algn="ctr"/>
                      <a:r>
                        <a:rPr kumimoji="1" lang="ja-JP" altLang="en-US" sz="2000" b="0" i="0" dirty="0" smtClean="0">
                          <a:latin typeface="ヒラギノ角ゴ ProN W3"/>
                          <a:ea typeface="ヒラギノ角ゴ ProN W3"/>
                          <a:cs typeface="ヒラギノ角ゴ ProN W3"/>
                        </a:rPr>
                        <a:t>学籍番号アドレス</a:t>
                      </a:r>
                      <a:endParaRPr kumimoji="1" lang="ja-JP" altLang="en-US" sz="2000" b="0" i="0" dirty="0">
                        <a:latin typeface="ヒラギノ角ゴ ProN W3"/>
                        <a:ea typeface="ヒラギノ角ゴ ProN W3"/>
                        <a:cs typeface="ヒラギノ角ゴ ProN W3"/>
                      </a:endParaRPr>
                    </a:p>
                  </a:txBody>
                  <a:tcPr anchor="ctr"/>
                </a:tc>
                <a:tc>
                  <a:txBody>
                    <a:bodyPr/>
                    <a:lstStyle/>
                    <a:p>
                      <a:pPr algn="ctr"/>
                      <a:r>
                        <a:rPr kumimoji="1" lang="ja-JP" altLang="en-US" sz="2000" b="0" i="0" dirty="0" smtClean="0">
                          <a:latin typeface="ヒラギノ角ゴ ProN W3"/>
                          <a:ea typeface="ヒラギノ角ゴ ProN W3"/>
                          <a:cs typeface="ヒラギノ角ゴ ProN W3"/>
                        </a:rPr>
                        <a:t>学内アドレス宛</a:t>
                      </a:r>
                      <a:r>
                        <a:rPr kumimoji="1" lang="en-US" altLang="ja-JP" sz="2000" b="0" i="0" dirty="0" smtClean="0">
                          <a:latin typeface="ヒラギノ角ゴ ProN W3"/>
                          <a:ea typeface="ヒラギノ角ゴ ProN W3"/>
                          <a:cs typeface="ヒラギノ角ゴ ProN W3"/>
                        </a:rPr>
                        <a:t>: </a:t>
                      </a:r>
                      <a:r>
                        <a:rPr kumimoji="1" lang="ja-JP" altLang="en-US" sz="2000" b="0" i="0" dirty="0" smtClean="0">
                          <a:latin typeface="ヒラギノ角ゴ ProN W3"/>
                          <a:ea typeface="ヒラギノ角ゴ ProN W3"/>
                          <a:cs typeface="ヒラギノ角ゴ ProN W3"/>
                        </a:rPr>
                        <a:t>可</a:t>
                      </a:r>
                      <a:endParaRPr kumimoji="1" lang="en-US" altLang="ja-JP" sz="2000" b="0" i="0" dirty="0" smtClean="0">
                        <a:latin typeface="ヒラギノ角ゴ ProN W3"/>
                        <a:ea typeface="ヒラギノ角ゴ ProN W3"/>
                        <a:cs typeface="ヒラギノ角ゴ ProN W3"/>
                      </a:endParaRPr>
                    </a:p>
                    <a:p>
                      <a:pPr algn="ctr"/>
                      <a:endParaRPr kumimoji="1" lang="en-US" altLang="ja-JP" sz="1000" b="0" i="0" dirty="0" smtClean="0">
                        <a:latin typeface="ヒラギノ角ゴ ProN W3"/>
                        <a:ea typeface="ヒラギノ角ゴ ProN W3"/>
                        <a:cs typeface="ヒラギノ角ゴ ProN W3"/>
                      </a:endParaRPr>
                    </a:p>
                    <a:p>
                      <a:pPr algn="ctr"/>
                      <a:r>
                        <a:rPr kumimoji="1" lang="ja-JP" altLang="en-US" sz="2000" b="0" i="0" dirty="0" smtClean="0">
                          <a:solidFill>
                            <a:srgbClr val="FF0000"/>
                          </a:solidFill>
                          <a:latin typeface="ヒラギノ角ゴ ProN W3"/>
                          <a:ea typeface="ヒラギノ角ゴ ProN W3"/>
                          <a:cs typeface="ヒラギノ角ゴ ProN W3"/>
                        </a:rPr>
                        <a:t>学外アドレス宛</a:t>
                      </a:r>
                      <a:r>
                        <a:rPr kumimoji="1" lang="en-US" altLang="ja-JP" sz="2000" b="0" i="0" dirty="0" smtClean="0">
                          <a:solidFill>
                            <a:srgbClr val="FF0000"/>
                          </a:solidFill>
                          <a:latin typeface="ヒラギノ角ゴ ProN W3"/>
                          <a:ea typeface="ヒラギノ角ゴ ProN W3"/>
                          <a:cs typeface="ヒラギノ角ゴ ProN W3"/>
                        </a:rPr>
                        <a:t>: </a:t>
                      </a:r>
                      <a:r>
                        <a:rPr kumimoji="1" lang="ja-JP" altLang="en-US" sz="2000" b="0" i="0" dirty="0" smtClean="0">
                          <a:solidFill>
                            <a:srgbClr val="FF0000"/>
                          </a:solidFill>
                          <a:latin typeface="ヒラギノ角ゴ ProN W3"/>
                          <a:ea typeface="ヒラギノ角ゴ ProN W3"/>
                          <a:cs typeface="ヒラギノ角ゴ ProN W3"/>
                        </a:rPr>
                        <a:t>不可</a:t>
                      </a:r>
                      <a:endParaRPr kumimoji="1" lang="ja-JP" altLang="en-US" sz="2000" b="0" i="0" dirty="0">
                        <a:solidFill>
                          <a:srgbClr val="FF0000"/>
                        </a:solidFill>
                        <a:latin typeface="ヒラギノ角ゴ ProN W3"/>
                        <a:ea typeface="ヒラギノ角ゴ ProN W3"/>
                        <a:cs typeface="ヒラギノ角ゴ ProN W3"/>
                      </a:endParaRPr>
                    </a:p>
                  </a:txBody>
                  <a:tcPr anchor="ctr"/>
                </a:tc>
                <a:tc>
                  <a:txBody>
                    <a:bodyPr/>
                    <a:lstStyle/>
                    <a:p>
                      <a:pPr algn="ctr"/>
                      <a:r>
                        <a:rPr kumimoji="1" lang="ja-JP" altLang="en-US" sz="2000" b="0" i="0" dirty="0" smtClean="0">
                          <a:latin typeface="ヒラギノ角ゴ ProN W3"/>
                          <a:ea typeface="ヒラギノ角ゴ ProN W3"/>
                          <a:cs typeface="ヒラギノ角ゴ ProN W3"/>
                        </a:rPr>
                        <a:t>学内アドレスから</a:t>
                      </a:r>
                      <a:r>
                        <a:rPr kumimoji="1" lang="en-US" altLang="ja-JP" sz="2000" b="0" i="0" dirty="0" smtClean="0">
                          <a:latin typeface="ヒラギノ角ゴ ProN W3"/>
                          <a:ea typeface="ヒラギノ角ゴ ProN W3"/>
                          <a:cs typeface="ヒラギノ角ゴ ProN W3"/>
                        </a:rPr>
                        <a:t>: </a:t>
                      </a:r>
                      <a:r>
                        <a:rPr kumimoji="1" lang="ja-JP" altLang="en-US" sz="2000" b="0" i="0" dirty="0" smtClean="0">
                          <a:latin typeface="ヒラギノ角ゴ ProN W3"/>
                          <a:ea typeface="ヒラギノ角ゴ ProN W3"/>
                          <a:cs typeface="ヒラギノ角ゴ ProN W3"/>
                        </a:rPr>
                        <a:t>可</a:t>
                      </a:r>
                      <a:endParaRPr kumimoji="1" lang="en-US" altLang="ja-JP" sz="2000" b="0" i="0" dirty="0" smtClean="0">
                        <a:latin typeface="ヒラギノ角ゴ ProN W3"/>
                        <a:ea typeface="ヒラギノ角ゴ ProN W3"/>
                        <a:cs typeface="ヒラギノ角ゴ ProN W3"/>
                      </a:endParaRPr>
                    </a:p>
                    <a:p>
                      <a:pPr algn="ctr"/>
                      <a:endParaRPr kumimoji="1" lang="en-US" altLang="ja-JP" sz="1000" b="0" i="0" dirty="0" smtClean="0">
                        <a:latin typeface="ヒラギノ角ゴ ProN W3"/>
                        <a:ea typeface="ヒラギノ角ゴ ProN W3"/>
                        <a:cs typeface="ヒラギノ角ゴ ProN W3"/>
                      </a:endParaRPr>
                    </a:p>
                    <a:p>
                      <a:pPr algn="ctr"/>
                      <a:r>
                        <a:rPr kumimoji="1" lang="ja-JP" altLang="en-US" sz="2000" b="0" i="0" dirty="0" smtClean="0">
                          <a:solidFill>
                            <a:srgbClr val="FF0000"/>
                          </a:solidFill>
                          <a:latin typeface="ヒラギノ角ゴ ProN W3"/>
                          <a:ea typeface="ヒラギノ角ゴ ProN W3"/>
                          <a:cs typeface="ヒラギノ角ゴ ProN W3"/>
                        </a:rPr>
                        <a:t>学外アドレスから</a:t>
                      </a:r>
                      <a:r>
                        <a:rPr kumimoji="1" lang="en-US" altLang="ja-JP" sz="2000" b="0" i="0" dirty="0" smtClean="0">
                          <a:solidFill>
                            <a:srgbClr val="FF0000"/>
                          </a:solidFill>
                          <a:latin typeface="ヒラギノ角ゴ ProN W3"/>
                          <a:ea typeface="ヒラギノ角ゴ ProN W3"/>
                          <a:cs typeface="ヒラギノ角ゴ ProN W3"/>
                        </a:rPr>
                        <a:t>: </a:t>
                      </a:r>
                      <a:r>
                        <a:rPr kumimoji="1" lang="ja-JP" altLang="en-US" sz="2000" b="0" i="0" dirty="0" smtClean="0">
                          <a:solidFill>
                            <a:srgbClr val="FF0000"/>
                          </a:solidFill>
                          <a:latin typeface="ヒラギノ角ゴ ProN W3"/>
                          <a:ea typeface="ヒラギノ角ゴ ProN W3"/>
                          <a:cs typeface="ヒラギノ角ゴ ProN W3"/>
                        </a:rPr>
                        <a:t>不可</a:t>
                      </a:r>
                    </a:p>
                  </a:txBody>
                  <a:tcPr anchor="ctr"/>
                </a:tc>
              </a:tr>
              <a:tr h="1090920">
                <a:tc>
                  <a:txBody>
                    <a:bodyPr/>
                    <a:lstStyle/>
                    <a:p>
                      <a:pPr algn="ctr"/>
                      <a:r>
                        <a:rPr kumimoji="1" lang="ja-JP" altLang="en-US" sz="2000" b="0" i="0" dirty="0" smtClean="0">
                          <a:latin typeface="ヒラギノ角ゴ ProN W3"/>
                          <a:ea typeface="ヒラギノ角ゴ ProN W3"/>
                          <a:cs typeface="ヒラギノ角ゴ ProN W3"/>
                        </a:rPr>
                        <a:t>全学メールアドレス</a:t>
                      </a:r>
                      <a:endParaRPr kumimoji="1" lang="en-US" altLang="ja-JP" sz="2000" b="0" i="0" dirty="0" smtClean="0">
                        <a:latin typeface="ヒラギノ角ゴ ProN W3"/>
                        <a:ea typeface="ヒラギノ角ゴ ProN W3"/>
                        <a:cs typeface="ヒラギノ角ゴ ProN W3"/>
                      </a:endParaRPr>
                    </a:p>
                    <a:p>
                      <a:pPr algn="ctr"/>
                      <a:r>
                        <a:rPr kumimoji="1" lang="ja-JP" altLang="en-US" sz="2000" b="0" i="0" dirty="0" smtClean="0">
                          <a:latin typeface="ヒラギノ角ゴ ProN W3"/>
                          <a:ea typeface="ヒラギノ角ゴ ProN W3"/>
                          <a:cs typeface="ヒラギノ角ゴ ProN W3"/>
                        </a:rPr>
                        <a:t>サブ</a:t>
                      </a:r>
                      <a:r>
                        <a:rPr kumimoji="1" lang="en-US" altLang="ja-JP" sz="2000" b="0" i="0" dirty="0" smtClean="0">
                          <a:latin typeface="ヒラギノ角ゴ ProN W3"/>
                          <a:ea typeface="ヒラギノ角ゴ ProN W3"/>
                          <a:cs typeface="ヒラギノ角ゴ ProN W3"/>
                        </a:rPr>
                        <a:t>ID</a:t>
                      </a:r>
                      <a:r>
                        <a:rPr kumimoji="1" lang="ja-JP" altLang="en-US" sz="2000" b="0" i="0" dirty="0" smtClean="0">
                          <a:latin typeface="ヒラギノ角ゴ ProN W3"/>
                          <a:ea typeface="ヒラギノ角ゴ ProN W3"/>
                          <a:cs typeface="ヒラギノ角ゴ ProN W3"/>
                        </a:rPr>
                        <a:t>アドレス</a:t>
                      </a:r>
                      <a:endParaRPr kumimoji="1" lang="ja-JP" altLang="en-US" sz="2000" b="0" i="0" dirty="0">
                        <a:latin typeface="ヒラギノ角ゴ ProN W3"/>
                        <a:ea typeface="ヒラギノ角ゴ ProN W3"/>
                        <a:cs typeface="ヒラギノ角ゴ ProN W3"/>
                      </a:endParaRPr>
                    </a:p>
                  </a:txBody>
                  <a:tcPr anchor="ctr"/>
                </a:tc>
                <a:tc>
                  <a:txBody>
                    <a:bodyPr/>
                    <a:lstStyle/>
                    <a:p>
                      <a:pPr algn="ctr"/>
                      <a:r>
                        <a:rPr kumimoji="1" lang="ja-JP" altLang="en-US" sz="2000" b="0" i="0" dirty="0" smtClean="0">
                          <a:latin typeface="ヒラギノ角ゴ ProN W3"/>
                          <a:ea typeface="ヒラギノ角ゴ ProN W3"/>
                          <a:cs typeface="ヒラギノ角ゴ ProN W3"/>
                        </a:rPr>
                        <a:t>すべて可</a:t>
                      </a:r>
                      <a:endParaRPr kumimoji="1" lang="ja-JP" altLang="en-US" sz="2000" b="0" i="0" dirty="0">
                        <a:latin typeface="ヒラギノ角ゴ ProN W3"/>
                        <a:ea typeface="ヒラギノ角ゴ ProN W3"/>
                        <a:cs typeface="ヒラギノ角ゴ ProN W3"/>
                      </a:endParaRPr>
                    </a:p>
                  </a:txBody>
                  <a:tcPr anchor="ctr"/>
                </a:tc>
                <a:tc>
                  <a:txBody>
                    <a:bodyPr/>
                    <a:lstStyle/>
                    <a:p>
                      <a:pPr algn="ctr"/>
                      <a:r>
                        <a:rPr kumimoji="1" lang="ja-JP" altLang="en-US" sz="2000" b="0" i="0" dirty="0" smtClean="0">
                          <a:latin typeface="ヒラギノ角ゴ ProN W3"/>
                          <a:ea typeface="ヒラギノ角ゴ ProN W3"/>
                          <a:cs typeface="ヒラギノ角ゴ ProN W3"/>
                        </a:rPr>
                        <a:t>すべて可</a:t>
                      </a:r>
                      <a:endParaRPr kumimoji="1" lang="ja-JP" altLang="en-US" sz="2000" b="0" i="0" dirty="0">
                        <a:latin typeface="ヒラギノ角ゴ ProN W3"/>
                        <a:ea typeface="ヒラギノ角ゴ ProN W3"/>
                        <a:cs typeface="ヒラギノ角ゴ ProN W3"/>
                      </a:endParaRPr>
                    </a:p>
                  </a:txBody>
                  <a:tcPr anchor="ctr"/>
                </a:tc>
              </a:tr>
            </a:tbl>
          </a:graphicData>
        </a:graphic>
      </p:graphicFrame>
      <p:sp>
        <p:nvSpPr>
          <p:cNvPr id="9" name="テキスト ボックス 8"/>
          <p:cNvSpPr txBox="1"/>
          <p:nvPr/>
        </p:nvSpPr>
        <p:spPr>
          <a:xfrm>
            <a:off x="463755" y="4797152"/>
            <a:ext cx="8157361" cy="1631216"/>
          </a:xfrm>
          <a:prstGeom prst="rect">
            <a:avLst/>
          </a:prstGeom>
          <a:noFill/>
        </p:spPr>
        <p:txBody>
          <a:bodyPr wrap="none" rtlCol="0">
            <a:spAutoFit/>
          </a:bodyPr>
          <a:lstStyle/>
          <a:p>
            <a:pPr marL="342900" indent="-342900">
              <a:buFont typeface="Wingdings" charset="2"/>
              <a:buChar char="Ø"/>
            </a:pPr>
            <a:r>
              <a:rPr lang="ja-JP" altLang="en-US" sz="2000" dirty="0" smtClean="0">
                <a:latin typeface="ヒラギノ角ゴ ProN W3"/>
                <a:ea typeface="ヒラギノ角ゴ ProN W3"/>
                <a:cs typeface="ヒラギノ角ゴ ProN W3"/>
              </a:rPr>
              <a:t>学籍番号アドレスは</a:t>
            </a:r>
            <a:r>
              <a:rPr lang="en-US" altLang="ja-JP" sz="2000" dirty="0" smtClean="0">
                <a:latin typeface="ヒラギノ角ゴ ProN W3"/>
                <a:ea typeface="ヒラギノ角ゴ ProN W3"/>
                <a:cs typeface="ヒラギノ角ゴ ProN W3"/>
              </a:rPr>
              <a:t>, </a:t>
            </a:r>
            <a:r>
              <a:rPr lang="ja-JP" altLang="en-US" sz="2000" dirty="0" smtClean="0">
                <a:latin typeface="ヒラギノ角ゴ ProN W3"/>
                <a:ea typeface="ヒラギノ角ゴ ProN W3"/>
                <a:cs typeface="ヒラギノ角ゴ ProN W3"/>
              </a:rPr>
              <a:t>教職員または大学からの連絡手段としての</a:t>
            </a:r>
            <a:endParaRPr lang="en-US" altLang="ja-JP" sz="2000" dirty="0" smtClean="0">
              <a:latin typeface="ヒラギノ角ゴ ProN W3"/>
              <a:ea typeface="ヒラギノ角ゴ ProN W3"/>
              <a:cs typeface="ヒラギノ角ゴ ProN W3"/>
            </a:endParaRPr>
          </a:p>
          <a:p>
            <a:r>
              <a:rPr lang="en-US" altLang="en-US" sz="2000" dirty="0">
                <a:latin typeface="ヒラギノ角ゴ ProN W3"/>
                <a:ea typeface="ヒラギノ角ゴ ProN W3"/>
                <a:cs typeface="ヒラギノ角ゴ ProN W3"/>
              </a:rPr>
              <a:t> </a:t>
            </a:r>
            <a:r>
              <a:rPr lang="en-US" altLang="en-US" sz="2000" dirty="0" smtClean="0">
                <a:latin typeface="ヒラギノ角ゴ ProN W3"/>
                <a:ea typeface="ヒラギノ角ゴ ProN W3"/>
                <a:cs typeface="ヒラギノ角ゴ ProN W3"/>
              </a:rPr>
              <a:t>   </a:t>
            </a:r>
            <a:r>
              <a:rPr lang="ja-JP" altLang="en-US" sz="2000" dirty="0" smtClean="0">
                <a:latin typeface="ヒラギノ角ゴ ProN W3"/>
                <a:ea typeface="ヒラギノ角ゴ ProN W3"/>
                <a:cs typeface="ヒラギノ角ゴ ProN W3"/>
              </a:rPr>
              <a:t>使用を想定</a:t>
            </a:r>
            <a:r>
              <a:rPr lang="en-US" altLang="ja-JP" sz="2000" dirty="0" smtClean="0">
                <a:latin typeface="ヒラギノ角ゴ ProN W3"/>
                <a:ea typeface="ヒラギノ角ゴ ProN W3"/>
                <a:cs typeface="ヒラギノ角ゴ ProN W3"/>
              </a:rPr>
              <a:t>. </a:t>
            </a:r>
            <a:r>
              <a:rPr lang="ja-JP" altLang="en-US" sz="2000" dirty="0" smtClean="0">
                <a:solidFill>
                  <a:srgbClr val="FF0000"/>
                </a:solidFill>
                <a:latin typeface="ヒラギノ角ゴ ProN W3"/>
                <a:ea typeface="ヒラギノ角ゴ ProN W3"/>
                <a:cs typeface="ヒラギノ角ゴ ProN W3"/>
              </a:rPr>
              <a:t>事実上の学内で完結する送受信のための専用アドレス</a:t>
            </a:r>
            <a:r>
              <a:rPr lang="en-US" altLang="ja-JP" sz="2000" dirty="0" smtClean="0">
                <a:solidFill>
                  <a:srgbClr val="FF0000"/>
                </a:solidFill>
                <a:latin typeface="ヒラギノ角ゴ ProN W3"/>
                <a:ea typeface="ヒラギノ角ゴ ProN W3"/>
                <a:cs typeface="ヒラギノ角ゴ ProN W3"/>
              </a:rPr>
              <a:t>.</a:t>
            </a:r>
            <a:endParaRPr lang="en-US" altLang="en-US" sz="2000" dirty="0" smtClean="0">
              <a:solidFill>
                <a:srgbClr val="FF0000"/>
              </a:solidFill>
              <a:latin typeface="ヒラギノ角ゴ ProN W3"/>
              <a:ea typeface="ヒラギノ角ゴ ProN W3"/>
              <a:cs typeface="ヒラギノ角ゴ ProN W3"/>
            </a:endParaRPr>
          </a:p>
          <a:p>
            <a:endParaRPr lang="en-US" altLang="en-US" sz="1000" dirty="0" smtClean="0">
              <a:latin typeface="ヒラギノ角ゴ ProN W3"/>
              <a:ea typeface="ヒラギノ角ゴ ProN W3"/>
              <a:cs typeface="ヒラギノ角ゴ ProN W3"/>
            </a:endParaRPr>
          </a:p>
          <a:p>
            <a:pPr marL="342900" indent="-342900">
              <a:buFont typeface="Wingdings" charset="2"/>
              <a:buChar char="Ø"/>
            </a:pPr>
            <a:r>
              <a:rPr lang="ja-JP" altLang="en-US" sz="2000" dirty="0" smtClean="0">
                <a:latin typeface="ヒラギノ角ゴ ProN W3"/>
                <a:ea typeface="ヒラギノ角ゴ ProN W3"/>
                <a:cs typeface="ヒラギノ角ゴ ProN W3"/>
              </a:rPr>
              <a:t>メールソフトの設定や</a:t>
            </a:r>
            <a:r>
              <a:rPr lang="en-US" altLang="en-US" sz="2000" dirty="0" smtClean="0">
                <a:latin typeface="ヒラギノ角ゴ ProN W3"/>
                <a:ea typeface="ヒラギノ角ゴ ProN W3"/>
                <a:cs typeface="ヒラギノ角ゴ ProN W3"/>
              </a:rPr>
              <a:t>学外</a:t>
            </a:r>
            <a:r>
              <a:rPr lang="ja-JP" altLang="en-US" sz="2000" dirty="0" smtClean="0">
                <a:latin typeface="ヒラギノ角ゴ ProN W3"/>
                <a:ea typeface="ヒラギノ角ゴ ProN W3"/>
                <a:cs typeface="ヒラギノ角ゴ ProN W3"/>
              </a:rPr>
              <a:t>のサイトへのアドレス登録には</a:t>
            </a:r>
            <a:r>
              <a:rPr lang="en-US" altLang="ja-JP" sz="2000" dirty="0" smtClean="0">
                <a:latin typeface="ヒラギノ角ゴ ProN W3"/>
                <a:ea typeface="ヒラギノ角ゴ ProN W3"/>
                <a:cs typeface="ヒラギノ角ゴ ProN W3"/>
              </a:rPr>
              <a:t>, </a:t>
            </a:r>
          </a:p>
          <a:p>
            <a:r>
              <a:rPr lang="en-US" altLang="ja-JP" sz="2000" dirty="0">
                <a:solidFill>
                  <a:srgbClr val="FF0000"/>
                </a:solidFill>
                <a:latin typeface="ヒラギノ角ゴ ProN W3"/>
                <a:ea typeface="ヒラギノ角ゴ ProN W3"/>
                <a:cs typeface="ヒラギノ角ゴ ProN W3"/>
              </a:rPr>
              <a:t> </a:t>
            </a:r>
            <a:r>
              <a:rPr lang="en-US" altLang="ja-JP" sz="2000" dirty="0" smtClean="0">
                <a:solidFill>
                  <a:srgbClr val="FF0000"/>
                </a:solidFill>
                <a:latin typeface="ヒラギノ角ゴ ProN W3"/>
                <a:ea typeface="ヒラギノ角ゴ ProN W3"/>
                <a:cs typeface="ヒラギノ角ゴ ProN W3"/>
              </a:rPr>
              <a:t>   </a:t>
            </a:r>
            <a:r>
              <a:rPr lang="ja-JP" altLang="en-US" sz="2000" dirty="0" smtClean="0">
                <a:solidFill>
                  <a:srgbClr val="FF0000"/>
                </a:solidFill>
                <a:latin typeface="ヒラギノ角ゴ ProN W3"/>
                <a:ea typeface="ヒラギノ角ゴ ProN W3"/>
                <a:cs typeface="ヒラギノ角ゴ ProN W3"/>
              </a:rPr>
              <a:t>全学メールアドレス</a:t>
            </a:r>
            <a:r>
              <a:rPr lang="ja-JP" altLang="en-US" sz="2000" dirty="0" smtClean="0">
                <a:latin typeface="ヒラギノ角ゴ ProN W3"/>
                <a:ea typeface="ヒラギノ角ゴ ProN W3"/>
                <a:cs typeface="ヒラギノ角ゴ ProN W3"/>
              </a:rPr>
              <a:t>を推奨</a:t>
            </a:r>
            <a:r>
              <a:rPr lang="en-US" altLang="ja-JP" sz="2000" dirty="0" smtClean="0">
                <a:latin typeface="ヒラギノ角ゴ ProN W3"/>
                <a:ea typeface="ヒラギノ角ゴ ProN W3"/>
                <a:cs typeface="ヒラギノ角ゴ ProN W3"/>
              </a:rPr>
              <a:t>. </a:t>
            </a:r>
          </a:p>
          <a:p>
            <a:endParaRPr lang="en-US" altLang="ja-JP" sz="1000" dirty="0">
              <a:latin typeface="ヒラギノ角ゴ ProN W3"/>
              <a:ea typeface="ヒラギノ角ゴ ProN W3"/>
              <a:cs typeface="ヒラギノ角ゴ ProN W3"/>
            </a:endParaRPr>
          </a:p>
        </p:txBody>
      </p:sp>
    </p:spTree>
    <p:extLst>
      <p:ext uri="{BB962C8B-B14F-4D97-AF65-F5344CB8AC3E}">
        <p14:creationId xmlns:p14="http://schemas.microsoft.com/office/powerpoint/2010/main" val="258452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47228" y="796595"/>
            <a:ext cx="5897512" cy="523220"/>
          </a:xfrm>
          <a:prstGeom prst="rect">
            <a:avLst/>
          </a:prstGeom>
          <a:noFill/>
        </p:spPr>
        <p:txBody>
          <a:bodyPr wrap="none" rtlCol="0">
            <a:spAutoFit/>
          </a:bodyPr>
          <a:lstStyle/>
          <a:p>
            <a:r>
              <a:rPr lang="en-US" altLang="en-US" sz="2800" dirty="0" smtClean="0">
                <a:latin typeface="ヒラギノ角ゴ Std W8"/>
                <a:ea typeface="ヒラギノ角ゴ Std W8"/>
                <a:cs typeface="ヒラギノ角ゴ Std W8"/>
              </a:rPr>
              <a:t>メールアドレス</a:t>
            </a:r>
            <a:r>
              <a:rPr kumimoji="1" lang="ja-JP" altLang="en-US" sz="2800" dirty="0" smtClean="0">
                <a:latin typeface="ヒラギノ角ゴ Std W8"/>
                <a:ea typeface="ヒラギノ角ゴ Std W8"/>
                <a:cs typeface="ヒラギノ角ゴ Std W8"/>
              </a:rPr>
              <a:t>による送受信の制限</a:t>
            </a:r>
            <a:endParaRPr kumimoji="1" lang="ja-JP" altLang="en-US" sz="2800" dirty="0">
              <a:latin typeface="ヒラギノ角ゴ Std W8"/>
              <a:ea typeface="ヒラギノ角ゴ Std W8"/>
              <a:cs typeface="ヒラギノ角ゴ Std W8"/>
            </a:endParaRPr>
          </a:p>
        </p:txBody>
      </p:sp>
      <p:sp>
        <p:nvSpPr>
          <p:cNvPr id="9" name="テキスト ボックス 8"/>
          <p:cNvSpPr txBox="1"/>
          <p:nvPr/>
        </p:nvSpPr>
        <p:spPr>
          <a:xfrm>
            <a:off x="611560" y="3284984"/>
            <a:ext cx="7968848" cy="1323439"/>
          </a:xfrm>
          <a:prstGeom prst="rect">
            <a:avLst/>
          </a:prstGeom>
          <a:noFill/>
        </p:spPr>
        <p:txBody>
          <a:bodyPr wrap="none" rtlCol="0">
            <a:spAutoFit/>
          </a:bodyPr>
          <a:lstStyle/>
          <a:p>
            <a:pPr marL="342900" indent="-342900">
              <a:buFont typeface="Wingdings" charset="2"/>
              <a:buChar char="ü"/>
            </a:pPr>
            <a:r>
              <a:rPr lang="ja-JP" altLang="en-US" sz="2000" dirty="0" smtClean="0">
                <a:latin typeface="ヒラギノ角ゴ ProN W3"/>
                <a:ea typeface="ヒラギノ角ゴ ProN W3"/>
                <a:cs typeface="ヒラギノ角ゴ ProN W3"/>
              </a:rPr>
              <a:t>学生に連絡用メールアドレスを提示するときは</a:t>
            </a:r>
            <a:r>
              <a:rPr lang="en-US" altLang="ja-JP" sz="2000" dirty="0" smtClean="0">
                <a:latin typeface="ヒラギノ角ゴ ProN W3"/>
                <a:ea typeface="ヒラギノ角ゴ ProN W3"/>
                <a:cs typeface="ヒラギノ角ゴ ProN W3"/>
              </a:rPr>
              <a:t>, </a:t>
            </a:r>
            <a:r>
              <a:rPr lang="ja-JP" altLang="en-US" sz="2000" dirty="0" smtClean="0">
                <a:solidFill>
                  <a:srgbClr val="FF0000"/>
                </a:solidFill>
                <a:latin typeface="ヒラギノ角ゴ ProN W3"/>
                <a:ea typeface="ヒラギノ角ゴ ProN W3"/>
                <a:cs typeface="ヒラギノ角ゴ ProN W3"/>
              </a:rPr>
              <a:t>学内のアドレス</a:t>
            </a:r>
            <a:r>
              <a:rPr lang="ja-JP" altLang="en-US" sz="2000" dirty="0" smtClean="0">
                <a:latin typeface="ヒラギノ角ゴ ProN W3"/>
                <a:ea typeface="ヒラギノ角ゴ ProN W3"/>
                <a:cs typeface="ヒラギノ角ゴ ProN W3"/>
              </a:rPr>
              <a:t>を指定</a:t>
            </a:r>
            <a:endParaRPr lang="en-US" altLang="ja-JP" sz="1000" dirty="0" smtClean="0">
              <a:latin typeface="ヒラギノ角ゴ ProN W3"/>
              <a:ea typeface="ヒラギノ角ゴ ProN W3"/>
              <a:cs typeface="ヒラギノ角ゴ ProN W3"/>
            </a:endParaRPr>
          </a:p>
          <a:p>
            <a:pPr marL="800100" lvl="1" indent="-342900">
              <a:buFont typeface="Wingdings" charset="2"/>
              <a:buChar char="Ø"/>
            </a:pPr>
            <a:r>
              <a:rPr lang="ja-JP" altLang="en-US" sz="2000" dirty="0" smtClean="0">
                <a:latin typeface="ヒラギノ角ゴ ProN W3"/>
                <a:ea typeface="ヒラギノ角ゴ ProN W3"/>
                <a:cs typeface="ヒラギノ角ゴ ProN W3"/>
              </a:rPr>
              <a:t>学外のアドレスを指定すると</a:t>
            </a:r>
            <a:r>
              <a:rPr lang="en-US" altLang="ja-JP" sz="2000" dirty="0" smtClean="0">
                <a:latin typeface="ヒラギノ角ゴ ProN W3"/>
                <a:ea typeface="ヒラギノ角ゴ ProN W3"/>
                <a:cs typeface="ヒラギノ角ゴ ProN W3"/>
              </a:rPr>
              <a:t>, </a:t>
            </a:r>
            <a:r>
              <a:rPr lang="ja-JP" altLang="en-US" sz="2000" dirty="0" smtClean="0">
                <a:latin typeface="ヒラギノ角ゴ ProN W3"/>
                <a:ea typeface="ヒラギノ角ゴ ProN W3"/>
                <a:cs typeface="ヒラギノ角ゴ ProN W3"/>
              </a:rPr>
              <a:t>学生が学籍番号アドレスから</a:t>
            </a:r>
            <a:endParaRPr lang="en-US" altLang="ja-JP" sz="2000" dirty="0" smtClean="0">
              <a:latin typeface="ヒラギノ角ゴ ProN W3"/>
              <a:ea typeface="ヒラギノ角ゴ ProN W3"/>
              <a:cs typeface="ヒラギノ角ゴ ProN W3"/>
            </a:endParaRPr>
          </a:p>
          <a:p>
            <a:pPr lvl="1"/>
            <a:r>
              <a:rPr lang="en-US" altLang="en-US" sz="2000" dirty="0">
                <a:latin typeface="ヒラギノ角ゴ ProN W3"/>
                <a:ea typeface="ヒラギノ角ゴ ProN W3"/>
                <a:cs typeface="ヒラギノ角ゴ ProN W3"/>
              </a:rPr>
              <a:t> </a:t>
            </a:r>
            <a:r>
              <a:rPr lang="en-US" altLang="en-US" sz="2000" dirty="0" smtClean="0">
                <a:latin typeface="ヒラギノ角ゴ ProN W3"/>
                <a:ea typeface="ヒラギノ角ゴ ProN W3"/>
                <a:cs typeface="ヒラギノ角ゴ ProN W3"/>
              </a:rPr>
              <a:t>   </a:t>
            </a:r>
            <a:r>
              <a:rPr lang="ja-JP" altLang="en-US" sz="2000" dirty="0" smtClean="0">
                <a:latin typeface="ヒラギノ角ゴ ProN W3"/>
                <a:ea typeface="ヒラギノ角ゴ ProN W3"/>
                <a:cs typeface="ヒラギノ角ゴ ProN W3"/>
              </a:rPr>
              <a:t>送信できません</a:t>
            </a:r>
            <a:r>
              <a:rPr lang="en-US" altLang="ja-JP" sz="2000" dirty="0" smtClean="0">
                <a:latin typeface="ヒラギノ角ゴ ProN W3"/>
                <a:ea typeface="ヒラギノ角ゴ ProN W3"/>
                <a:cs typeface="ヒラギノ角ゴ ProN W3"/>
              </a:rPr>
              <a:t>.</a:t>
            </a:r>
            <a:endParaRPr lang="en-US" altLang="en-US" sz="2000" dirty="0" smtClean="0">
              <a:latin typeface="ヒラギノ角ゴ ProN W3"/>
              <a:ea typeface="ヒラギノ角ゴ ProN W3"/>
              <a:cs typeface="ヒラギノ角ゴ ProN W3"/>
            </a:endParaRPr>
          </a:p>
          <a:p>
            <a:endParaRPr lang="en-US" altLang="en-US" sz="1000" dirty="0" smtClean="0">
              <a:latin typeface="ヒラギノ角ゴ ProN W3"/>
              <a:ea typeface="ヒラギノ角ゴ ProN W3"/>
              <a:cs typeface="ヒラギノ角ゴ ProN W3"/>
            </a:endParaRPr>
          </a:p>
          <a:p>
            <a:endParaRPr lang="en-US" altLang="ja-JP" sz="1000" dirty="0">
              <a:latin typeface="ヒラギノ角ゴ ProN W3"/>
              <a:ea typeface="ヒラギノ角ゴ ProN W3"/>
              <a:cs typeface="ヒラギノ角ゴ ProN W3"/>
            </a:endParaRPr>
          </a:p>
        </p:txBody>
      </p:sp>
      <p:sp>
        <p:nvSpPr>
          <p:cNvPr id="7" name="テキスト ボックス 6"/>
          <p:cNvSpPr txBox="1"/>
          <p:nvPr/>
        </p:nvSpPr>
        <p:spPr>
          <a:xfrm>
            <a:off x="844848" y="1924877"/>
            <a:ext cx="2420406" cy="400110"/>
          </a:xfrm>
          <a:prstGeom prst="rect">
            <a:avLst/>
          </a:prstGeom>
          <a:noFill/>
        </p:spPr>
        <p:txBody>
          <a:bodyPr wrap="none" rtlCol="0">
            <a:spAutoFit/>
          </a:bodyPr>
          <a:lstStyle/>
          <a:p>
            <a:r>
              <a:rPr lang="en-US" altLang="en-US" sz="2000" dirty="0" smtClean="0">
                <a:solidFill>
                  <a:srgbClr val="000000"/>
                </a:solidFill>
                <a:latin typeface="ヒラギノ角ゴ ProN W3"/>
                <a:ea typeface="ヒラギノ角ゴ ProN W3"/>
                <a:cs typeface="ヒラギノ角ゴ ProN W3"/>
              </a:rPr>
              <a:t>注意すべきケース1:</a:t>
            </a:r>
            <a:endParaRPr lang="en-US" altLang="ja-JP" sz="2000" dirty="0">
              <a:solidFill>
                <a:srgbClr val="000000"/>
              </a:solidFill>
              <a:latin typeface="ヒラギノ角ゴ ProN W3"/>
              <a:ea typeface="ヒラギノ角ゴ ProN W3"/>
              <a:cs typeface="ヒラギノ角ゴ ProN W3"/>
            </a:endParaRPr>
          </a:p>
        </p:txBody>
      </p:sp>
      <p:sp>
        <p:nvSpPr>
          <p:cNvPr id="8" name="テキスト ボックス 7"/>
          <p:cNvSpPr txBox="1"/>
          <p:nvPr/>
        </p:nvSpPr>
        <p:spPr>
          <a:xfrm>
            <a:off x="3390250" y="1929026"/>
            <a:ext cx="4278094" cy="707886"/>
          </a:xfrm>
          <a:prstGeom prst="rect">
            <a:avLst/>
          </a:prstGeom>
          <a:noFill/>
        </p:spPr>
        <p:txBody>
          <a:bodyPr wrap="none" rtlCol="0">
            <a:spAutoFit/>
          </a:bodyPr>
          <a:lstStyle/>
          <a:p>
            <a:r>
              <a:rPr lang="ja-JP" altLang="en-US" sz="2000" dirty="0" smtClean="0">
                <a:solidFill>
                  <a:srgbClr val="000000"/>
                </a:solidFill>
                <a:latin typeface="ヒラギノ角ゴ ProN W3"/>
                <a:ea typeface="ヒラギノ角ゴ ProN W3"/>
                <a:cs typeface="ヒラギノ角ゴ ProN W3"/>
              </a:rPr>
              <a:t>授業などで学生との連絡にメールを</a:t>
            </a:r>
            <a:endParaRPr lang="en-US" altLang="ja-JP" sz="2000" dirty="0" smtClean="0">
              <a:solidFill>
                <a:srgbClr val="000000"/>
              </a:solidFill>
              <a:latin typeface="ヒラギノ角ゴ ProN W3"/>
              <a:ea typeface="ヒラギノ角ゴ ProN W3"/>
              <a:cs typeface="ヒラギノ角ゴ ProN W3"/>
            </a:endParaRPr>
          </a:p>
          <a:p>
            <a:r>
              <a:rPr lang="ja-JP" altLang="en-US" sz="2000" dirty="0" smtClean="0">
                <a:solidFill>
                  <a:srgbClr val="000000"/>
                </a:solidFill>
                <a:latin typeface="ヒラギノ角ゴ ProN W3"/>
                <a:ea typeface="ヒラギノ角ゴ ProN W3"/>
                <a:cs typeface="ヒラギノ角ゴ ProN W3"/>
              </a:rPr>
              <a:t>利用する場合</a:t>
            </a:r>
            <a:endParaRPr lang="en-US" altLang="ja-JP" sz="2000" dirty="0">
              <a:solidFill>
                <a:srgbClr val="000000"/>
              </a:solidFill>
              <a:latin typeface="ヒラギノ角ゴ ProN W3"/>
              <a:ea typeface="ヒラギノ角ゴ ProN W3"/>
              <a:cs typeface="ヒラギノ角ゴ ProN W3"/>
            </a:endParaRPr>
          </a:p>
        </p:txBody>
      </p:sp>
    </p:spTree>
    <p:extLst>
      <p:ext uri="{BB962C8B-B14F-4D97-AF65-F5344CB8AC3E}">
        <p14:creationId xmlns:p14="http://schemas.microsoft.com/office/powerpoint/2010/main" val="386814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24987" y="692696"/>
            <a:ext cx="5897512" cy="523220"/>
          </a:xfrm>
          <a:prstGeom prst="rect">
            <a:avLst/>
          </a:prstGeom>
          <a:noFill/>
        </p:spPr>
        <p:txBody>
          <a:bodyPr wrap="none" rtlCol="0">
            <a:spAutoFit/>
          </a:bodyPr>
          <a:lstStyle/>
          <a:p>
            <a:r>
              <a:rPr lang="en-US" altLang="en-US" sz="2800" dirty="0" smtClean="0">
                <a:latin typeface="ヒラギノ角ゴ Std W8"/>
                <a:ea typeface="ヒラギノ角ゴ Std W8"/>
                <a:cs typeface="ヒラギノ角ゴ Std W8"/>
              </a:rPr>
              <a:t>メールアドレス</a:t>
            </a:r>
            <a:r>
              <a:rPr kumimoji="1" lang="ja-JP" altLang="en-US" sz="2800" dirty="0" smtClean="0">
                <a:latin typeface="ヒラギノ角ゴ Std W8"/>
                <a:ea typeface="ヒラギノ角ゴ Std W8"/>
                <a:cs typeface="ヒラギノ角ゴ Std W8"/>
              </a:rPr>
              <a:t>による送受信の制限</a:t>
            </a:r>
            <a:endParaRPr kumimoji="1" lang="ja-JP" altLang="en-US" sz="2800" dirty="0">
              <a:latin typeface="ヒラギノ角ゴ Std W8"/>
              <a:ea typeface="ヒラギノ角ゴ Std W8"/>
              <a:cs typeface="ヒラギノ角ゴ Std W8"/>
            </a:endParaRPr>
          </a:p>
        </p:txBody>
      </p:sp>
      <p:sp>
        <p:nvSpPr>
          <p:cNvPr id="9" name="テキスト ボックス 8"/>
          <p:cNvSpPr txBox="1"/>
          <p:nvPr/>
        </p:nvSpPr>
        <p:spPr>
          <a:xfrm>
            <a:off x="1389844" y="5345921"/>
            <a:ext cx="5173211" cy="1323439"/>
          </a:xfrm>
          <a:prstGeom prst="rect">
            <a:avLst/>
          </a:prstGeom>
          <a:noFill/>
        </p:spPr>
        <p:txBody>
          <a:bodyPr wrap="none" rtlCol="0">
            <a:spAutoFit/>
          </a:bodyPr>
          <a:lstStyle/>
          <a:p>
            <a:pPr marL="342900" indent="-342900">
              <a:buFont typeface="Wingdings" charset="2"/>
              <a:buChar char="ü"/>
            </a:pPr>
            <a:r>
              <a:rPr lang="ja-JP" altLang="en-US" sz="2000" dirty="0" smtClean="0">
                <a:latin typeface="ヒラギノ角ゴ ProN W3"/>
                <a:ea typeface="ヒラギノ角ゴ ProN W3"/>
                <a:cs typeface="ヒラギノ角ゴ ProN W3"/>
              </a:rPr>
              <a:t>学籍番号アドレスからのメール受信は可</a:t>
            </a:r>
            <a:r>
              <a:rPr lang="en-US" altLang="ja-JP" sz="2000" dirty="0" smtClean="0">
                <a:latin typeface="ヒラギノ角ゴ ProN W3"/>
                <a:ea typeface="ヒラギノ角ゴ ProN W3"/>
                <a:cs typeface="ヒラギノ角ゴ ProN W3"/>
              </a:rPr>
              <a:t>.</a:t>
            </a:r>
          </a:p>
          <a:p>
            <a:endParaRPr lang="en-US" altLang="ja-JP" sz="1000" dirty="0" smtClean="0">
              <a:latin typeface="ヒラギノ角ゴ ProN W3"/>
              <a:ea typeface="ヒラギノ角ゴ ProN W3"/>
              <a:cs typeface="ヒラギノ角ゴ ProN W3"/>
            </a:endParaRPr>
          </a:p>
          <a:p>
            <a:pPr marL="342900" indent="-342900">
              <a:buFont typeface="Wingdings" charset="2"/>
              <a:buChar char="ü"/>
            </a:pPr>
            <a:r>
              <a:rPr lang="ja-JP" altLang="en-US" sz="2000" dirty="0" smtClean="0">
                <a:latin typeface="ヒラギノ角ゴ ProN W3"/>
                <a:ea typeface="ヒラギノ角ゴ ProN W3"/>
                <a:cs typeface="ヒラギノ角ゴ ProN W3"/>
              </a:rPr>
              <a:t>学籍番号アドレスへの返信は</a:t>
            </a:r>
            <a:r>
              <a:rPr lang="ja-JP" altLang="en-US" sz="2000" dirty="0" smtClean="0">
                <a:solidFill>
                  <a:srgbClr val="FF0000"/>
                </a:solidFill>
                <a:latin typeface="ヒラギノ角ゴ ProN W3"/>
                <a:ea typeface="ヒラギノ角ゴ ProN W3"/>
                <a:cs typeface="ヒラギノ角ゴ ProN W3"/>
              </a:rPr>
              <a:t>不可</a:t>
            </a:r>
            <a:r>
              <a:rPr lang="en-US" altLang="ja-JP" sz="2000" dirty="0" smtClean="0">
                <a:latin typeface="ヒラギノ角ゴ ProN W3"/>
                <a:ea typeface="ヒラギノ角ゴ ProN W3"/>
                <a:cs typeface="ヒラギノ角ゴ ProN W3"/>
              </a:rPr>
              <a:t>.</a:t>
            </a:r>
            <a:endParaRPr lang="en-US" altLang="en-US" sz="2000" dirty="0" smtClean="0">
              <a:latin typeface="ヒラギノ角ゴ ProN W3"/>
              <a:ea typeface="ヒラギノ角ゴ ProN W3"/>
              <a:cs typeface="ヒラギノ角ゴ ProN W3"/>
            </a:endParaRPr>
          </a:p>
          <a:p>
            <a:endParaRPr lang="en-US" altLang="en-US" sz="1000" dirty="0" smtClean="0">
              <a:latin typeface="ヒラギノ角ゴ ProN W3"/>
              <a:ea typeface="ヒラギノ角ゴ ProN W3"/>
              <a:cs typeface="ヒラギノ角ゴ ProN W3"/>
            </a:endParaRPr>
          </a:p>
          <a:p>
            <a:pPr marL="342900" indent="-342900">
              <a:buFont typeface="Wingdings" charset="2"/>
              <a:buChar char="Ø"/>
            </a:pPr>
            <a:r>
              <a:rPr lang="ja-JP" altLang="en-US" sz="2000" dirty="0" smtClean="0">
                <a:latin typeface="ヒラギノ角ゴ ProN W3"/>
                <a:ea typeface="ヒラギノ角ゴ ProN W3"/>
                <a:cs typeface="ヒラギノ角ゴ ProN W3"/>
              </a:rPr>
              <a:t>返信には学内アドレスをご利用ください</a:t>
            </a:r>
            <a:r>
              <a:rPr lang="en-US" altLang="ja-JP" sz="2000" dirty="0" smtClean="0">
                <a:latin typeface="ヒラギノ角ゴ ProN W3"/>
                <a:ea typeface="ヒラギノ角ゴ ProN W3"/>
                <a:cs typeface="ヒラギノ角ゴ ProN W3"/>
              </a:rPr>
              <a:t>. </a:t>
            </a:r>
          </a:p>
        </p:txBody>
      </p:sp>
      <p:sp>
        <p:nvSpPr>
          <p:cNvPr id="7" name="テキスト ボックス 6"/>
          <p:cNvSpPr txBox="1"/>
          <p:nvPr/>
        </p:nvSpPr>
        <p:spPr>
          <a:xfrm>
            <a:off x="751069" y="1677505"/>
            <a:ext cx="2420406" cy="400110"/>
          </a:xfrm>
          <a:prstGeom prst="rect">
            <a:avLst/>
          </a:prstGeom>
          <a:noFill/>
        </p:spPr>
        <p:txBody>
          <a:bodyPr wrap="none" rtlCol="0">
            <a:spAutoFit/>
          </a:bodyPr>
          <a:lstStyle/>
          <a:p>
            <a:r>
              <a:rPr lang="en-US" altLang="en-US" sz="2000" dirty="0" smtClean="0">
                <a:solidFill>
                  <a:srgbClr val="000000"/>
                </a:solidFill>
                <a:latin typeface="ヒラギノ角ゴ ProN W3"/>
                <a:ea typeface="ヒラギノ角ゴ ProN W3"/>
                <a:cs typeface="ヒラギノ角ゴ ProN W3"/>
              </a:rPr>
              <a:t>注意すべきケース2:</a:t>
            </a:r>
            <a:endParaRPr lang="en-US" altLang="ja-JP" sz="2000" dirty="0">
              <a:solidFill>
                <a:srgbClr val="000000"/>
              </a:solidFill>
              <a:latin typeface="ヒラギノ角ゴ ProN W3"/>
              <a:ea typeface="ヒラギノ角ゴ ProN W3"/>
              <a:cs typeface="ヒラギノ角ゴ ProN W3"/>
            </a:endParaRPr>
          </a:p>
        </p:txBody>
      </p:sp>
      <p:sp>
        <p:nvSpPr>
          <p:cNvPr id="8" name="テキスト ボックス 7"/>
          <p:cNvSpPr txBox="1"/>
          <p:nvPr/>
        </p:nvSpPr>
        <p:spPr>
          <a:xfrm>
            <a:off x="3296471" y="1681654"/>
            <a:ext cx="5044971" cy="707886"/>
          </a:xfrm>
          <a:prstGeom prst="rect">
            <a:avLst/>
          </a:prstGeom>
          <a:noFill/>
        </p:spPr>
        <p:txBody>
          <a:bodyPr wrap="none" rtlCol="0">
            <a:spAutoFit/>
          </a:bodyPr>
          <a:lstStyle/>
          <a:p>
            <a:r>
              <a:rPr lang="en-US" altLang="en-US" sz="2000" dirty="0" smtClean="0">
                <a:solidFill>
                  <a:srgbClr val="000000"/>
                </a:solidFill>
                <a:latin typeface="ヒラギノ角ゴ ProN W3"/>
                <a:ea typeface="ヒラギノ角ゴ ProN W3"/>
                <a:cs typeface="ヒラギノ角ゴ ProN W3"/>
              </a:rPr>
              <a:t>学内アドレス(</a:t>
            </a:r>
            <a:r>
              <a:rPr lang="ja-JP" altLang="en-US" sz="2000" dirty="0" smtClean="0">
                <a:solidFill>
                  <a:srgbClr val="000000"/>
                </a:solidFill>
                <a:latin typeface="ヒラギノ角ゴ ProN W3"/>
                <a:ea typeface="ヒラギノ角ゴ ProN W3"/>
                <a:cs typeface="ヒラギノ角ゴ ProN W3"/>
              </a:rPr>
              <a:t>研究室のアドレスなど</a:t>
            </a:r>
            <a:r>
              <a:rPr lang="en-US" altLang="ja-JP" sz="2000" dirty="0" smtClean="0">
                <a:solidFill>
                  <a:srgbClr val="000000"/>
                </a:solidFill>
                <a:latin typeface="ヒラギノ角ゴ ProN W3"/>
                <a:ea typeface="ヒラギノ角ゴ ProN W3"/>
                <a:cs typeface="ヒラギノ角ゴ ProN W3"/>
              </a:rPr>
              <a:t>)</a:t>
            </a:r>
            <a:r>
              <a:rPr lang="ja-JP" altLang="en-US" sz="2000" dirty="0" smtClean="0">
                <a:solidFill>
                  <a:srgbClr val="000000"/>
                </a:solidFill>
                <a:latin typeface="ヒラギノ角ゴ ProN W3"/>
                <a:ea typeface="ヒラギノ角ゴ ProN W3"/>
                <a:cs typeface="ヒラギノ角ゴ ProN W3"/>
              </a:rPr>
              <a:t>から</a:t>
            </a:r>
            <a:endParaRPr lang="en-US" altLang="ja-JP" sz="2000" dirty="0" smtClean="0">
              <a:solidFill>
                <a:srgbClr val="000000"/>
              </a:solidFill>
              <a:latin typeface="ヒラギノ角ゴ ProN W3"/>
              <a:ea typeface="ヒラギノ角ゴ ProN W3"/>
              <a:cs typeface="ヒラギノ角ゴ ProN W3"/>
            </a:endParaRPr>
          </a:p>
          <a:p>
            <a:r>
              <a:rPr lang="ja-JP" altLang="en-US" sz="2000" dirty="0" smtClean="0">
                <a:solidFill>
                  <a:srgbClr val="000000"/>
                </a:solidFill>
                <a:latin typeface="ヒラギノ角ゴ ProN W3"/>
                <a:ea typeface="ヒラギノ角ゴ ProN W3"/>
                <a:cs typeface="ヒラギノ角ゴ ProN W3"/>
              </a:rPr>
              <a:t>学外アドレスへ転送設定を行っている場合</a:t>
            </a:r>
            <a:endParaRPr lang="en-US" altLang="ja-JP" sz="2000" dirty="0">
              <a:solidFill>
                <a:srgbClr val="000000"/>
              </a:solidFill>
              <a:latin typeface="ヒラギノ角ゴ ProN W3"/>
              <a:ea typeface="ヒラギノ角ゴ ProN W3"/>
              <a:cs typeface="ヒラギノ角ゴ ProN W3"/>
            </a:endParaRPr>
          </a:p>
        </p:txBody>
      </p:sp>
      <p:pic>
        <p:nvPicPr>
          <p:cNvPr id="6" name="図 1" descr="illust42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0398" y="2949278"/>
            <a:ext cx="1121142" cy="104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3" descr="icon_1r_19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6450" y="2555220"/>
            <a:ext cx="968927" cy="9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4" descr="illust614.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2242" y="2977250"/>
            <a:ext cx="762001" cy="107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537863" y="4062154"/>
            <a:ext cx="2416451" cy="353943"/>
          </a:xfrm>
          <a:prstGeom prst="rect">
            <a:avLst/>
          </a:prstGeom>
        </p:spPr>
        <p:txBody>
          <a:bodyPr wrap="square">
            <a:spAutoFit/>
          </a:bodyPr>
          <a:lstStyle/>
          <a:p>
            <a:pPr algn="ctr" defTabSz="1043056" fontAlgn="auto">
              <a:lnSpc>
                <a:spcPct val="150000"/>
              </a:lnSpc>
              <a:spcBef>
                <a:spcPts val="0"/>
              </a:spcBef>
              <a:spcAft>
                <a:spcPts val="0"/>
              </a:spcAft>
              <a:defRPr/>
            </a:pPr>
            <a:r>
              <a:rPr lang="en-US" altLang="en-US" sz="1200" dirty="0">
                <a:solidFill>
                  <a:prstClr val="black"/>
                </a:solidFill>
                <a:latin typeface="ヒラギノ角ゴ ProN W3"/>
                <a:ea typeface="ヒラギノ角ゴ ProN W3"/>
                <a:cs typeface="ヒラギノ角ゴ ProN W3"/>
                <a:sym typeface="Wingdings"/>
              </a:rPr>
              <a:t>(</a:t>
            </a:r>
            <a:r>
              <a:rPr lang="en-US" altLang="en-US" sz="1200" dirty="0" smtClean="0">
                <a:solidFill>
                  <a:prstClr val="black"/>
                </a:solidFill>
                <a:latin typeface="ヒラギノ角ゴ ProN W3"/>
                <a:ea typeface="ヒラギノ角ゴ ProN W3"/>
                <a:cs typeface="ヒラギノ角ゴ ProN W3"/>
                <a:sym typeface="Wingdings"/>
              </a:rPr>
              <a:t>学籍番号</a:t>
            </a:r>
            <a:r>
              <a:rPr lang="en-US" altLang="en-US" sz="1200" dirty="0">
                <a:solidFill>
                  <a:prstClr val="black"/>
                </a:solidFill>
                <a:latin typeface="ヒラギノ角ゴ ProN W3"/>
                <a:ea typeface="ヒラギノ角ゴ ProN W3"/>
                <a:cs typeface="ヒラギノ角ゴ ProN W3"/>
                <a:sym typeface="Wingdings"/>
              </a:rPr>
              <a:t>)</a:t>
            </a:r>
            <a:r>
              <a:rPr lang="en-US" altLang="en-US" sz="1200" dirty="0" smtClean="0">
                <a:solidFill>
                  <a:prstClr val="black"/>
                </a:solidFill>
                <a:latin typeface="ヒラギノ角ゴ ProN W3"/>
                <a:ea typeface="ヒラギノ角ゴ ProN W3"/>
                <a:cs typeface="ヒラギノ角ゴ ProN W3"/>
                <a:sym typeface="Wingdings"/>
              </a:rPr>
              <a:t>@</a:t>
            </a:r>
            <a:r>
              <a:rPr lang="en-US" altLang="en-US" sz="1200" dirty="0" err="1">
                <a:solidFill>
                  <a:prstClr val="black"/>
                </a:solidFill>
                <a:latin typeface="ヒラギノ角ゴ ProN W3"/>
                <a:ea typeface="ヒラギノ角ゴ ProN W3"/>
                <a:cs typeface="ヒラギノ角ゴ ProN W3"/>
                <a:sym typeface="Wingdings"/>
              </a:rPr>
              <a:t>dc.tohoku.ac.jp</a:t>
            </a:r>
            <a:endParaRPr lang="en-US" altLang="ja-JP" sz="1200" dirty="0">
              <a:solidFill>
                <a:prstClr val="black"/>
              </a:solidFill>
              <a:latin typeface="ヒラギノ角ゴ ProN W3"/>
              <a:ea typeface="ヒラギノ角ゴ ProN W3"/>
              <a:cs typeface="ヒラギノ角ゴ ProN W3"/>
              <a:sym typeface="Wingdings"/>
            </a:endParaRPr>
          </a:p>
        </p:txBody>
      </p:sp>
      <p:sp>
        <p:nvSpPr>
          <p:cNvPr id="13" name="正方形/長方形 12"/>
          <p:cNvSpPr/>
          <p:nvPr/>
        </p:nvSpPr>
        <p:spPr>
          <a:xfrm>
            <a:off x="3501217" y="3514622"/>
            <a:ext cx="2065337" cy="630942"/>
          </a:xfrm>
          <a:prstGeom prst="rect">
            <a:avLst/>
          </a:prstGeom>
        </p:spPr>
        <p:txBody>
          <a:bodyPr wrap="square">
            <a:spAutoFit/>
          </a:bodyPr>
          <a:lstStyle/>
          <a:p>
            <a:pPr algn="ctr" defTabSz="1043056" fontAlgn="auto">
              <a:lnSpc>
                <a:spcPct val="150000"/>
              </a:lnSpc>
              <a:spcBef>
                <a:spcPts val="0"/>
              </a:spcBef>
              <a:spcAft>
                <a:spcPts val="0"/>
              </a:spcAft>
              <a:defRPr/>
            </a:pPr>
            <a:r>
              <a:rPr lang="en-US" altLang="en-US" sz="1200" dirty="0" err="1">
                <a:solidFill>
                  <a:prstClr val="black"/>
                </a:solidFill>
                <a:latin typeface="ヒラギノ角ゴ ProN W3"/>
                <a:ea typeface="ヒラギノ角ゴ ProN W3"/>
                <a:cs typeface="ヒラギノ角ゴ ProN W3"/>
                <a:sym typeface="Wingdings"/>
              </a:rPr>
              <a:t>aaa@bb.tohoku.ac.jp</a:t>
            </a:r>
            <a:endParaRPr lang="en-US" altLang="en-US" sz="1200" dirty="0">
              <a:solidFill>
                <a:prstClr val="black"/>
              </a:solidFill>
              <a:latin typeface="ヒラギノ角ゴ ProN W3"/>
              <a:ea typeface="ヒラギノ角ゴ ProN W3"/>
              <a:cs typeface="ヒラギノ角ゴ ProN W3"/>
              <a:sym typeface="Wingdings"/>
            </a:endParaRPr>
          </a:p>
          <a:p>
            <a:pPr algn="ctr" defTabSz="1043056" fontAlgn="auto">
              <a:lnSpc>
                <a:spcPct val="150000"/>
              </a:lnSpc>
              <a:spcBef>
                <a:spcPts val="0"/>
              </a:spcBef>
              <a:spcAft>
                <a:spcPts val="0"/>
              </a:spcAft>
              <a:defRPr/>
            </a:pPr>
            <a:r>
              <a:rPr lang="ja-JP" altLang="en-US" sz="1200" dirty="0">
                <a:solidFill>
                  <a:prstClr val="black"/>
                </a:solidFill>
                <a:latin typeface="ヒラギノ角ゴ ProN W3"/>
                <a:ea typeface="ヒラギノ角ゴ ProN W3"/>
                <a:cs typeface="ヒラギノ角ゴ ProN W3"/>
                <a:sym typeface="Wingdings"/>
              </a:rPr>
              <a:t>（研究室のアドレスなど）</a:t>
            </a:r>
            <a:endParaRPr lang="en-US" altLang="ja-JP" sz="1200" dirty="0">
              <a:solidFill>
                <a:prstClr val="black"/>
              </a:solidFill>
              <a:latin typeface="ヒラギノ角ゴ ProN W3"/>
              <a:ea typeface="ヒラギノ角ゴ ProN W3"/>
              <a:cs typeface="ヒラギノ角ゴ ProN W3"/>
              <a:sym typeface="Wingdings"/>
            </a:endParaRPr>
          </a:p>
        </p:txBody>
      </p:sp>
      <p:sp>
        <p:nvSpPr>
          <p:cNvPr id="14" name="正方形/長方形 13"/>
          <p:cNvSpPr/>
          <p:nvPr/>
        </p:nvSpPr>
        <p:spPr>
          <a:xfrm>
            <a:off x="6882308" y="4021034"/>
            <a:ext cx="1578124" cy="630942"/>
          </a:xfrm>
          <a:prstGeom prst="rect">
            <a:avLst/>
          </a:prstGeom>
        </p:spPr>
        <p:txBody>
          <a:bodyPr wrap="square">
            <a:spAutoFit/>
          </a:bodyPr>
          <a:lstStyle/>
          <a:p>
            <a:pPr algn="ctr" defTabSz="1043056" fontAlgn="auto">
              <a:lnSpc>
                <a:spcPct val="150000"/>
              </a:lnSpc>
              <a:spcBef>
                <a:spcPts val="0"/>
              </a:spcBef>
              <a:spcAft>
                <a:spcPts val="0"/>
              </a:spcAft>
              <a:defRPr/>
            </a:pPr>
            <a:r>
              <a:rPr lang="en-US" altLang="en-US" sz="1200" dirty="0" err="1">
                <a:solidFill>
                  <a:prstClr val="black"/>
                </a:solidFill>
                <a:latin typeface="ヒラギノ角ゴ ProN W3"/>
                <a:ea typeface="ヒラギノ角ゴ ProN W3"/>
                <a:cs typeface="ヒラギノ角ゴ ProN W3"/>
                <a:sym typeface="Wingdings"/>
              </a:rPr>
              <a:t>aaa</a:t>
            </a:r>
            <a:r>
              <a:rPr lang="en-US" altLang="en-US" sz="1200" dirty="0" err="1" smtClean="0">
                <a:solidFill>
                  <a:prstClr val="black"/>
                </a:solidFill>
                <a:latin typeface="ヒラギノ角ゴ ProN W3"/>
                <a:ea typeface="ヒラギノ角ゴ ProN W3"/>
                <a:cs typeface="ヒラギノ角ゴ ProN W3"/>
                <a:sym typeface="Wingdings"/>
              </a:rPr>
              <a:t>@example.com</a:t>
            </a:r>
            <a:endParaRPr lang="en-US" altLang="en-US" sz="1200" dirty="0">
              <a:solidFill>
                <a:prstClr val="black"/>
              </a:solidFill>
              <a:latin typeface="ヒラギノ角ゴ ProN W3"/>
              <a:ea typeface="ヒラギノ角ゴ ProN W3"/>
              <a:cs typeface="ヒラギノ角ゴ ProN W3"/>
              <a:sym typeface="Wingdings"/>
            </a:endParaRPr>
          </a:p>
          <a:p>
            <a:pPr algn="ctr" defTabSz="1043056" fontAlgn="auto">
              <a:lnSpc>
                <a:spcPct val="150000"/>
              </a:lnSpc>
              <a:spcBef>
                <a:spcPts val="0"/>
              </a:spcBef>
              <a:spcAft>
                <a:spcPts val="0"/>
              </a:spcAft>
              <a:defRPr/>
            </a:pPr>
            <a:r>
              <a:rPr lang="ja-JP" altLang="en-US" sz="1200" dirty="0">
                <a:solidFill>
                  <a:prstClr val="black"/>
                </a:solidFill>
                <a:latin typeface="ヒラギノ角ゴ ProN W3"/>
                <a:ea typeface="ヒラギノ角ゴ ProN W3"/>
                <a:cs typeface="ヒラギノ角ゴ ProN W3"/>
                <a:sym typeface="Wingdings"/>
              </a:rPr>
              <a:t>（学外アドレス）</a:t>
            </a:r>
            <a:endParaRPr lang="en-US" altLang="ja-JP" sz="1200" dirty="0">
              <a:solidFill>
                <a:prstClr val="black"/>
              </a:solidFill>
              <a:latin typeface="ヒラギノ角ゴ ProN W3"/>
              <a:ea typeface="ヒラギノ角ゴ ProN W3"/>
              <a:cs typeface="ヒラギノ角ゴ ProN W3"/>
              <a:sym typeface="Wingdings"/>
            </a:endParaRPr>
          </a:p>
        </p:txBody>
      </p:sp>
      <p:cxnSp>
        <p:nvCxnSpPr>
          <p:cNvPr id="15" name="直線矢印コネクタ 14"/>
          <p:cNvCxnSpPr/>
          <p:nvPr/>
        </p:nvCxnSpPr>
        <p:spPr>
          <a:xfrm>
            <a:off x="3589314" y="3160609"/>
            <a:ext cx="2014538" cy="0"/>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16" name="メモ 15"/>
          <p:cNvSpPr/>
          <p:nvPr/>
        </p:nvSpPr>
        <p:spPr>
          <a:xfrm>
            <a:off x="2852714" y="2889147"/>
            <a:ext cx="423863" cy="541337"/>
          </a:xfrm>
          <a:prstGeom prst="foldedCorner">
            <a:avLst/>
          </a:prstGeom>
          <a:ln w="9525" cmpd="sng"/>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1200" dirty="0">
                <a:latin typeface="ヒラギノ角ゴ ProN W3"/>
                <a:ea typeface="ヒラギノ角ゴ ProN W3"/>
                <a:cs typeface="ヒラギノ角ゴ ProN W3"/>
              </a:rPr>
              <a:t>......</a:t>
            </a:r>
          </a:p>
          <a:p>
            <a:pPr algn="ctr">
              <a:defRPr/>
            </a:pPr>
            <a:r>
              <a:rPr lang="en-US" altLang="ja-JP" sz="1200" dirty="0">
                <a:latin typeface="ヒラギノ角ゴ ProN W3"/>
                <a:ea typeface="ヒラギノ角ゴ ProN W3"/>
                <a:cs typeface="ヒラギノ角ゴ ProN W3"/>
              </a:rPr>
              <a:t>......</a:t>
            </a:r>
          </a:p>
          <a:p>
            <a:pPr algn="ctr">
              <a:defRPr/>
            </a:pPr>
            <a:r>
              <a:rPr lang="en-US" altLang="ja-JP" sz="1200" dirty="0">
                <a:latin typeface="ヒラギノ角ゴ ProN W3"/>
                <a:ea typeface="ヒラギノ角ゴ ProN W3"/>
                <a:cs typeface="ヒラギノ角ゴ ProN W3"/>
              </a:rPr>
              <a:t>......</a:t>
            </a:r>
            <a:endParaRPr lang="ja-JP" altLang="en-US" sz="1200" dirty="0">
              <a:latin typeface="ヒラギノ角ゴ ProN W3"/>
              <a:ea typeface="ヒラギノ角ゴ ProN W3"/>
              <a:cs typeface="ヒラギノ角ゴ ProN W3"/>
            </a:endParaRPr>
          </a:p>
        </p:txBody>
      </p:sp>
      <p:cxnSp>
        <p:nvCxnSpPr>
          <p:cNvPr id="17" name="直線矢印コネクタ 16"/>
          <p:cNvCxnSpPr/>
          <p:nvPr/>
        </p:nvCxnSpPr>
        <p:spPr>
          <a:xfrm flipH="1" flipV="1">
            <a:off x="3049354" y="4322267"/>
            <a:ext cx="2649538" cy="1587"/>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18" name="ドーナツ 17"/>
          <p:cNvSpPr/>
          <p:nvPr/>
        </p:nvSpPr>
        <p:spPr>
          <a:xfrm>
            <a:off x="5883252" y="2822472"/>
            <a:ext cx="508000" cy="508000"/>
          </a:xfrm>
          <a:prstGeom prst="donut">
            <a:avLst>
              <a:gd name="adj" fmla="val 833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chemeClr val="tx1"/>
              </a:solidFill>
              <a:latin typeface="ヒラギノ角ゴ ProN W3"/>
              <a:ea typeface="ヒラギノ角ゴ ProN W3"/>
              <a:cs typeface="ヒラギノ角ゴ ProN W3"/>
            </a:endParaRPr>
          </a:p>
        </p:txBody>
      </p:sp>
      <p:sp>
        <p:nvSpPr>
          <p:cNvPr id="19" name="正方形/長方形 18"/>
          <p:cNvSpPr/>
          <p:nvPr/>
        </p:nvSpPr>
        <p:spPr>
          <a:xfrm>
            <a:off x="5531589" y="3393972"/>
            <a:ext cx="1164983" cy="353943"/>
          </a:xfrm>
          <a:prstGeom prst="rect">
            <a:avLst/>
          </a:prstGeom>
        </p:spPr>
        <p:txBody>
          <a:bodyPr wrap="square">
            <a:spAutoFit/>
          </a:bodyPr>
          <a:lstStyle/>
          <a:p>
            <a:pPr algn="ctr" defTabSz="1043056" fontAlgn="auto">
              <a:lnSpc>
                <a:spcPct val="150000"/>
              </a:lnSpc>
              <a:spcBef>
                <a:spcPts val="0"/>
              </a:spcBef>
              <a:spcAft>
                <a:spcPts val="0"/>
              </a:spcAft>
              <a:defRPr/>
            </a:pPr>
            <a:r>
              <a:rPr lang="ja-JP" altLang="en-US" sz="1200" dirty="0">
                <a:solidFill>
                  <a:prstClr val="black"/>
                </a:solidFill>
                <a:latin typeface="ヒラギノ角ゴ ProN W3"/>
                <a:ea typeface="ヒラギノ角ゴ ProN W3"/>
                <a:cs typeface="ヒラギノ角ゴ ProN W3"/>
                <a:sym typeface="Wingdings"/>
              </a:rPr>
              <a:t>受信できます</a:t>
            </a:r>
            <a:endParaRPr lang="en-US" altLang="ja-JP" sz="1200" dirty="0">
              <a:solidFill>
                <a:prstClr val="black"/>
              </a:solidFill>
              <a:latin typeface="ヒラギノ角ゴ ProN W3"/>
              <a:ea typeface="ヒラギノ角ゴ ProN W3"/>
              <a:cs typeface="ヒラギノ角ゴ ProN W3"/>
              <a:sym typeface="Wingdings"/>
            </a:endParaRPr>
          </a:p>
        </p:txBody>
      </p:sp>
      <p:sp>
        <p:nvSpPr>
          <p:cNvPr id="20" name="乗算記号 19"/>
          <p:cNvSpPr/>
          <p:nvPr/>
        </p:nvSpPr>
        <p:spPr>
          <a:xfrm>
            <a:off x="4071914" y="3942152"/>
            <a:ext cx="762000" cy="752475"/>
          </a:xfrm>
          <a:prstGeom prst="mathMultiply">
            <a:avLst>
              <a:gd name="adj1" fmla="val 8373"/>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latin typeface="ヒラギノ角ゴ ProN W3"/>
              <a:ea typeface="ヒラギノ角ゴ ProN W3"/>
              <a:cs typeface="ヒラギノ角ゴ ProN W3"/>
            </a:endParaRPr>
          </a:p>
        </p:txBody>
      </p:sp>
      <p:sp>
        <p:nvSpPr>
          <p:cNvPr id="21" name="正方形/長方形 20"/>
          <p:cNvSpPr/>
          <p:nvPr/>
        </p:nvSpPr>
        <p:spPr>
          <a:xfrm>
            <a:off x="3181604" y="4376634"/>
            <a:ext cx="2508465" cy="630942"/>
          </a:xfrm>
          <a:prstGeom prst="rect">
            <a:avLst/>
          </a:prstGeom>
        </p:spPr>
        <p:txBody>
          <a:bodyPr wrap="square">
            <a:spAutoFit/>
          </a:bodyPr>
          <a:lstStyle/>
          <a:p>
            <a:pPr algn="ctr" defTabSz="1043056" fontAlgn="auto">
              <a:lnSpc>
                <a:spcPct val="150000"/>
              </a:lnSpc>
              <a:spcBef>
                <a:spcPts val="0"/>
              </a:spcBef>
              <a:spcAft>
                <a:spcPts val="0"/>
              </a:spcAft>
              <a:defRPr/>
            </a:pPr>
            <a:r>
              <a:rPr lang="en-US" altLang="ja-JP" sz="1200" dirty="0" err="1">
                <a:solidFill>
                  <a:prstClr val="black"/>
                </a:solidFill>
                <a:latin typeface="ヒラギノ角ゴ ProN W3"/>
                <a:ea typeface="ヒラギノ角ゴ ProN W3"/>
                <a:cs typeface="ヒラギノ角ゴ ProN W3"/>
                <a:sym typeface="Wingdings"/>
              </a:rPr>
              <a:t>aaa</a:t>
            </a:r>
            <a:r>
              <a:rPr lang="en-US" altLang="ja-JP" sz="1200" dirty="0" err="1" smtClean="0">
                <a:solidFill>
                  <a:prstClr val="black"/>
                </a:solidFill>
                <a:latin typeface="ヒラギノ角ゴ ProN W3"/>
                <a:ea typeface="ヒラギノ角ゴ ProN W3"/>
                <a:cs typeface="ヒラギノ角ゴ ProN W3"/>
                <a:sym typeface="Wingdings"/>
              </a:rPr>
              <a:t>@example.com</a:t>
            </a:r>
            <a:r>
              <a:rPr lang="ja-JP" altLang="en-US" sz="1200" dirty="0">
                <a:solidFill>
                  <a:prstClr val="black"/>
                </a:solidFill>
                <a:latin typeface="ヒラギノ角ゴ ProN W3"/>
                <a:ea typeface="ヒラギノ角ゴ ProN W3"/>
                <a:cs typeface="ヒラギノ角ゴ ProN W3"/>
                <a:sym typeface="Wingdings"/>
              </a:rPr>
              <a:t>から</a:t>
            </a:r>
            <a:endParaRPr lang="en-US" altLang="ja-JP" sz="1200" dirty="0">
              <a:solidFill>
                <a:prstClr val="black"/>
              </a:solidFill>
              <a:latin typeface="ヒラギノ角ゴ ProN W3"/>
              <a:ea typeface="ヒラギノ角ゴ ProN W3"/>
              <a:cs typeface="ヒラギノ角ゴ ProN W3"/>
              <a:sym typeface="Wingdings"/>
            </a:endParaRPr>
          </a:p>
          <a:p>
            <a:pPr algn="ctr" defTabSz="1043056" fontAlgn="auto">
              <a:lnSpc>
                <a:spcPct val="150000"/>
              </a:lnSpc>
              <a:spcBef>
                <a:spcPts val="0"/>
              </a:spcBef>
              <a:spcAft>
                <a:spcPts val="0"/>
              </a:spcAft>
              <a:defRPr/>
            </a:pPr>
            <a:r>
              <a:rPr lang="ja-JP" altLang="en-US" sz="1200" dirty="0">
                <a:solidFill>
                  <a:prstClr val="black"/>
                </a:solidFill>
                <a:latin typeface="ヒラギノ角ゴ ProN W3"/>
                <a:ea typeface="ヒラギノ角ゴ ProN W3"/>
                <a:cs typeface="ヒラギノ角ゴ ProN W3"/>
                <a:sym typeface="Wingdings"/>
              </a:rPr>
              <a:t>学籍番号アドレスへの返信</a:t>
            </a:r>
            <a:r>
              <a:rPr lang="ja-JP" altLang="en-US" sz="1200" dirty="0" smtClean="0">
                <a:solidFill>
                  <a:prstClr val="black"/>
                </a:solidFill>
                <a:latin typeface="ヒラギノ角ゴ ProN W3"/>
                <a:ea typeface="ヒラギノ角ゴ ProN W3"/>
                <a:cs typeface="ヒラギノ角ゴ ProN W3"/>
                <a:sym typeface="Wingdings"/>
              </a:rPr>
              <a:t>は</a:t>
            </a:r>
            <a:r>
              <a:rPr lang="en-US" altLang="en-US" sz="1200" dirty="0" smtClean="0">
                <a:solidFill>
                  <a:prstClr val="black"/>
                </a:solidFill>
                <a:latin typeface="ヒラギノ角ゴ ProN W3"/>
                <a:ea typeface="ヒラギノ角ゴ ProN W3"/>
                <a:cs typeface="ヒラギノ角ゴ ProN W3"/>
                <a:sym typeface="Wingdings"/>
              </a:rPr>
              <a:t>不可</a:t>
            </a:r>
            <a:endParaRPr lang="en-US" altLang="ja-JP" sz="1200" dirty="0">
              <a:solidFill>
                <a:prstClr val="black"/>
              </a:solidFill>
              <a:latin typeface="ヒラギノ角ゴ ProN W3"/>
              <a:ea typeface="ヒラギノ角ゴ ProN W3"/>
              <a:cs typeface="ヒラギノ角ゴ ProN W3"/>
              <a:sym typeface="Wingdings"/>
            </a:endParaRPr>
          </a:p>
        </p:txBody>
      </p:sp>
      <p:sp>
        <p:nvSpPr>
          <p:cNvPr id="22" name="メモ 21"/>
          <p:cNvSpPr/>
          <p:nvPr/>
        </p:nvSpPr>
        <p:spPr>
          <a:xfrm>
            <a:off x="5926114" y="3930547"/>
            <a:ext cx="423863" cy="541337"/>
          </a:xfrm>
          <a:prstGeom prst="foldedCorner">
            <a:avLst/>
          </a:prstGeom>
          <a:ln w="9525" cmpd="sng"/>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1200" dirty="0">
                <a:latin typeface="ヒラギノ角ゴ ProN W3"/>
                <a:ea typeface="ヒラギノ角ゴ ProN W3"/>
                <a:cs typeface="ヒラギノ角ゴ ProN W3"/>
              </a:rPr>
              <a:t>......</a:t>
            </a:r>
          </a:p>
          <a:p>
            <a:pPr algn="ctr">
              <a:defRPr/>
            </a:pPr>
            <a:r>
              <a:rPr lang="en-US" altLang="ja-JP" sz="1200" dirty="0">
                <a:latin typeface="ヒラギノ角ゴ ProN W3"/>
                <a:ea typeface="ヒラギノ角ゴ ProN W3"/>
                <a:cs typeface="ヒラギノ角ゴ ProN W3"/>
              </a:rPr>
              <a:t>......</a:t>
            </a:r>
          </a:p>
          <a:p>
            <a:pPr algn="ctr">
              <a:defRPr/>
            </a:pPr>
            <a:r>
              <a:rPr lang="en-US" altLang="ja-JP" sz="1200" dirty="0">
                <a:latin typeface="ヒラギノ角ゴ ProN W3"/>
                <a:ea typeface="ヒラギノ角ゴ ProN W3"/>
                <a:cs typeface="ヒラギノ角ゴ ProN W3"/>
              </a:rPr>
              <a:t>......</a:t>
            </a:r>
            <a:endParaRPr lang="ja-JP" altLang="en-US" sz="1200" dirty="0">
              <a:latin typeface="ヒラギノ角ゴ ProN W3"/>
              <a:ea typeface="ヒラギノ角ゴ ProN W3"/>
              <a:cs typeface="ヒラギノ角ゴ ProN W3"/>
            </a:endParaRPr>
          </a:p>
        </p:txBody>
      </p:sp>
    </p:spTree>
    <p:extLst>
      <p:ext uri="{BB962C8B-B14F-4D97-AF65-F5344CB8AC3E}">
        <p14:creationId xmlns:p14="http://schemas.microsoft.com/office/powerpoint/2010/main" val="83760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6673" y="388035"/>
            <a:ext cx="5897512" cy="523220"/>
          </a:xfrm>
          <a:prstGeom prst="rect">
            <a:avLst/>
          </a:prstGeom>
          <a:noFill/>
        </p:spPr>
        <p:txBody>
          <a:bodyPr wrap="none" rtlCol="0">
            <a:spAutoFit/>
          </a:bodyPr>
          <a:lstStyle/>
          <a:p>
            <a:r>
              <a:rPr lang="en-US" altLang="en-US" sz="2800" dirty="0" smtClean="0">
                <a:latin typeface="ヒラギノ角ゴ Std W8"/>
                <a:ea typeface="ヒラギノ角ゴ Std W8"/>
                <a:cs typeface="ヒラギノ角ゴ Std W8"/>
              </a:rPr>
              <a:t>メールアドレス</a:t>
            </a:r>
            <a:r>
              <a:rPr kumimoji="1" lang="ja-JP" altLang="en-US" sz="2800" dirty="0" smtClean="0">
                <a:latin typeface="ヒラギノ角ゴ Std W8"/>
                <a:ea typeface="ヒラギノ角ゴ Std W8"/>
                <a:cs typeface="ヒラギノ角ゴ Std W8"/>
              </a:rPr>
              <a:t>による送受信の制限</a:t>
            </a:r>
            <a:endParaRPr kumimoji="1" lang="ja-JP" altLang="en-US" sz="2800" dirty="0">
              <a:latin typeface="ヒラギノ角ゴ Std W8"/>
              <a:ea typeface="ヒラギノ角ゴ Std W8"/>
              <a:cs typeface="ヒラギノ角ゴ Std W8"/>
            </a:endParaRPr>
          </a:p>
        </p:txBody>
      </p:sp>
      <p:sp>
        <p:nvSpPr>
          <p:cNvPr id="7" name="テキスト ボックス 6"/>
          <p:cNvSpPr txBox="1"/>
          <p:nvPr/>
        </p:nvSpPr>
        <p:spPr>
          <a:xfrm>
            <a:off x="1566673" y="911255"/>
            <a:ext cx="2420406" cy="400110"/>
          </a:xfrm>
          <a:prstGeom prst="rect">
            <a:avLst/>
          </a:prstGeom>
          <a:noFill/>
        </p:spPr>
        <p:txBody>
          <a:bodyPr wrap="none" rtlCol="0">
            <a:spAutoFit/>
          </a:bodyPr>
          <a:lstStyle/>
          <a:p>
            <a:r>
              <a:rPr lang="en-US" altLang="en-US" sz="2000" dirty="0" smtClean="0">
                <a:solidFill>
                  <a:srgbClr val="000000"/>
                </a:solidFill>
                <a:latin typeface="ヒラギノ角ゴ ProN W3"/>
                <a:ea typeface="ヒラギノ角ゴ ProN W3"/>
                <a:cs typeface="ヒラギノ角ゴ ProN W3"/>
              </a:rPr>
              <a:t>注意すべきケース3:</a:t>
            </a:r>
            <a:endParaRPr lang="en-US" altLang="ja-JP" sz="2000" dirty="0">
              <a:solidFill>
                <a:srgbClr val="000000"/>
              </a:solidFill>
              <a:latin typeface="ヒラギノ角ゴ ProN W3"/>
              <a:ea typeface="ヒラギノ角ゴ ProN W3"/>
              <a:cs typeface="ヒラギノ角ゴ ProN W3"/>
            </a:endParaRPr>
          </a:p>
        </p:txBody>
      </p:sp>
      <p:sp>
        <p:nvSpPr>
          <p:cNvPr id="8" name="テキスト ボックス 7"/>
          <p:cNvSpPr txBox="1"/>
          <p:nvPr/>
        </p:nvSpPr>
        <p:spPr>
          <a:xfrm>
            <a:off x="1568480" y="1290454"/>
            <a:ext cx="4788490" cy="400110"/>
          </a:xfrm>
          <a:prstGeom prst="rect">
            <a:avLst/>
          </a:prstGeom>
          <a:noFill/>
        </p:spPr>
        <p:txBody>
          <a:bodyPr wrap="none" rtlCol="0">
            <a:spAutoFit/>
          </a:bodyPr>
          <a:lstStyle/>
          <a:p>
            <a:r>
              <a:rPr lang="en-US" altLang="en-US" sz="2000" dirty="0" smtClean="0">
                <a:solidFill>
                  <a:srgbClr val="000000"/>
                </a:solidFill>
                <a:latin typeface="ヒラギノ角ゴ ProN W3"/>
                <a:ea typeface="ヒラギノ角ゴ ProN W3"/>
                <a:cs typeface="ヒラギノ角ゴ ProN W3"/>
              </a:rPr>
              <a:t>複数のアドレスへ</a:t>
            </a:r>
            <a:r>
              <a:rPr lang="ja-JP" altLang="en-US" sz="2000" dirty="0" smtClean="0">
                <a:solidFill>
                  <a:srgbClr val="000000"/>
                </a:solidFill>
                <a:latin typeface="ヒラギノ角ゴ ProN W3"/>
                <a:ea typeface="ヒラギノ角ゴ ProN W3"/>
                <a:cs typeface="ヒラギノ角ゴ ProN W3"/>
              </a:rPr>
              <a:t>メールを送信する場合</a:t>
            </a:r>
            <a:endParaRPr lang="en-US" altLang="ja-JP" sz="2000" dirty="0" smtClean="0">
              <a:solidFill>
                <a:srgbClr val="000000"/>
              </a:solidFill>
              <a:latin typeface="ヒラギノ角ゴ ProN W3"/>
              <a:ea typeface="ヒラギノ角ゴ ProN W3"/>
              <a:cs typeface="ヒラギノ角ゴ ProN W3"/>
            </a:endParaRPr>
          </a:p>
        </p:txBody>
      </p:sp>
      <p:sp>
        <p:nvSpPr>
          <p:cNvPr id="46" name="テキスト ボックス 45"/>
          <p:cNvSpPr txBox="1"/>
          <p:nvPr/>
        </p:nvSpPr>
        <p:spPr>
          <a:xfrm>
            <a:off x="1145875" y="5336048"/>
            <a:ext cx="7890621" cy="1477328"/>
          </a:xfrm>
          <a:prstGeom prst="rect">
            <a:avLst/>
          </a:prstGeom>
          <a:noFill/>
        </p:spPr>
        <p:txBody>
          <a:bodyPr wrap="none" rtlCol="0">
            <a:spAutoFit/>
          </a:bodyPr>
          <a:lstStyle/>
          <a:p>
            <a:pPr marL="342900" indent="-342900">
              <a:buFont typeface="Wingdings" charset="2"/>
              <a:buChar char="ü"/>
            </a:pPr>
            <a:r>
              <a:rPr lang="ja-JP" altLang="en-US" sz="2000" dirty="0" smtClean="0">
                <a:latin typeface="ヒラギノ角ゴ ProN W3"/>
                <a:ea typeface="ヒラギノ角ゴ ProN W3"/>
                <a:cs typeface="ヒラギノ角ゴ ProN W3"/>
              </a:rPr>
              <a:t>送信先</a:t>
            </a:r>
            <a:r>
              <a:rPr lang="en-US" altLang="ja-JP" sz="2000" dirty="0" smtClean="0">
                <a:latin typeface="ヒラギノ角ゴ ProN W3"/>
                <a:ea typeface="ヒラギノ角ゴ ProN W3"/>
                <a:cs typeface="ヒラギノ角ゴ ProN W3"/>
              </a:rPr>
              <a:t>(Cc, Bcc</a:t>
            </a:r>
            <a:r>
              <a:rPr lang="ja-JP" altLang="en-US" sz="2000" dirty="0" smtClean="0">
                <a:latin typeface="ヒラギノ角ゴ ProN W3"/>
                <a:ea typeface="ヒラギノ角ゴ ProN W3"/>
                <a:cs typeface="ヒラギノ角ゴ ProN W3"/>
              </a:rPr>
              <a:t>を含む</a:t>
            </a:r>
            <a:r>
              <a:rPr lang="en-US" altLang="ja-JP" sz="2000" dirty="0" smtClean="0">
                <a:latin typeface="ヒラギノ角ゴ ProN W3"/>
                <a:ea typeface="ヒラギノ角ゴ ProN W3"/>
                <a:cs typeface="ヒラギノ角ゴ ProN W3"/>
              </a:rPr>
              <a:t>)</a:t>
            </a:r>
            <a:r>
              <a:rPr lang="ja-JP" altLang="en-US" sz="2000" dirty="0" smtClean="0">
                <a:latin typeface="ヒラギノ角ゴ ProN W3"/>
                <a:ea typeface="ヒラギノ角ゴ ProN W3"/>
                <a:cs typeface="ヒラギノ角ゴ ProN W3"/>
              </a:rPr>
              <a:t>に学籍番号アドレスと学外アドレスが</a:t>
            </a:r>
            <a:endParaRPr lang="en-US" altLang="ja-JP" sz="2000" dirty="0" smtClean="0">
              <a:latin typeface="ヒラギノ角ゴ ProN W3"/>
              <a:ea typeface="ヒラギノ角ゴ ProN W3"/>
              <a:cs typeface="ヒラギノ角ゴ ProN W3"/>
            </a:endParaRPr>
          </a:p>
          <a:p>
            <a:r>
              <a:rPr lang="en-US" altLang="ja-JP" sz="2000" dirty="0" smtClean="0">
                <a:latin typeface="ヒラギノ角ゴ ProN W3"/>
                <a:ea typeface="ヒラギノ角ゴ ProN W3"/>
                <a:cs typeface="ヒラギノ角ゴ ProN W3"/>
              </a:rPr>
              <a:t>    </a:t>
            </a:r>
            <a:r>
              <a:rPr lang="ja-JP" altLang="en-US" sz="2000" dirty="0" smtClean="0">
                <a:latin typeface="ヒラギノ角ゴ ProN W3"/>
                <a:ea typeface="ヒラギノ角ゴ ProN W3"/>
                <a:cs typeface="ヒラギノ角ゴ ProN W3"/>
              </a:rPr>
              <a:t>混在すると</a:t>
            </a:r>
            <a:r>
              <a:rPr lang="en-US" altLang="ja-JP" sz="2000" dirty="0" smtClean="0">
                <a:latin typeface="ヒラギノ角ゴ ProN W3"/>
                <a:ea typeface="ヒラギノ角ゴ ProN W3"/>
                <a:cs typeface="ヒラギノ角ゴ ProN W3"/>
              </a:rPr>
              <a:t>, </a:t>
            </a:r>
            <a:r>
              <a:rPr lang="ja-JP" altLang="en-US" sz="2000" dirty="0" smtClean="0">
                <a:latin typeface="ヒラギノ角ゴ ProN W3"/>
                <a:ea typeface="ヒラギノ角ゴ ProN W3"/>
                <a:cs typeface="ヒラギノ角ゴ ProN W3"/>
              </a:rPr>
              <a:t>一部のアドレスにメールが届かない場合があります</a:t>
            </a:r>
            <a:r>
              <a:rPr lang="en-US" altLang="ja-JP" sz="2000" dirty="0" smtClean="0">
                <a:latin typeface="ヒラギノ角ゴ ProN W3"/>
                <a:ea typeface="ヒラギノ角ゴ ProN W3"/>
                <a:cs typeface="ヒラギノ角ゴ ProN W3"/>
              </a:rPr>
              <a:t>.</a:t>
            </a:r>
          </a:p>
          <a:p>
            <a:endParaRPr lang="en-US" altLang="ja-JP" sz="1000" dirty="0" smtClean="0">
              <a:latin typeface="ヒラギノ角ゴ ProN W3"/>
              <a:ea typeface="ヒラギノ角ゴ ProN W3"/>
              <a:cs typeface="ヒラギノ角ゴ ProN W3"/>
            </a:endParaRPr>
          </a:p>
          <a:p>
            <a:pPr marL="342900" indent="-342900">
              <a:buFont typeface="Wingdings" charset="2"/>
              <a:buChar char="ü"/>
            </a:pPr>
            <a:r>
              <a:rPr lang="ja-JP" altLang="en-US" sz="2000" dirty="0" smtClean="0">
                <a:latin typeface="ヒラギノ角ゴ ProN W3"/>
                <a:ea typeface="ヒラギノ角ゴ ProN W3"/>
                <a:cs typeface="ヒラギノ角ゴ ProN W3"/>
              </a:rPr>
              <a:t>このような場合は</a:t>
            </a:r>
            <a:r>
              <a:rPr lang="en-US" altLang="ja-JP" sz="2000" dirty="0" smtClean="0">
                <a:latin typeface="ヒラギノ角ゴ ProN W3"/>
                <a:ea typeface="ヒラギノ角ゴ ProN W3"/>
                <a:cs typeface="ヒラギノ角ゴ ProN W3"/>
              </a:rPr>
              <a:t>, </a:t>
            </a:r>
            <a:r>
              <a:rPr lang="ja-JP" altLang="en-US" sz="2000" dirty="0" smtClean="0">
                <a:latin typeface="ヒラギノ角ゴ ProN W3"/>
                <a:ea typeface="ヒラギノ角ゴ ProN W3"/>
                <a:cs typeface="ヒラギノ角ゴ ProN W3"/>
              </a:rPr>
              <a:t>学籍番号アドレスと学外アドレスが</a:t>
            </a:r>
            <a:endParaRPr lang="en-US" altLang="ja-JP" sz="2000" dirty="0" smtClean="0">
              <a:latin typeface="ヒラギノ角ゴ ProN W3"/>
              <a:ea typeface="ヒラギノ角ゴ ProN W3"/>
              <a:cs typeface="ヒラギノ角ゴ ProN W3"/>
            </a:endParaRPr>
          </a:p>
          <a:p>
            <a:r>
              <a:rPr lang="en-US" altLang="ja-JP" sz="2000" dirty="0">
                <a:latin typeface="ヒラギノ角ゴ ProN W3"/>
                <a:ea typeface="ヒラギノ角ゴ ProN W3"/>
                <a:cs typeface="ヒラギノ角ゴ ProN W3"/>
              </a:rPr>
              <a:t> </a:t>
            </a:r>
            <a:r>
              <a:rPr lang="en-US" altLang="ja-JP" sz="2000" dirty="0" smtClean="0">
                <a:latin typeface="ヒラギノ角ゴ ProN W3"/>
                <a:ea typeface="ヒラギノ角ゴ ProN W3"/>
                <a:cs typeface="ヒラギノ角ゴ ProN W3"/>
              </a:rPr>
              <a:t>   </a:t>
            </a:r>
            <a:r>
              <a:rPr lang="ja-JP" altLang="en-US" sz="2000" dirty="0" smtClean="0">
                <a:latin typeface="ヒラギノ角ゴ ProN W3"/>
                <a:ea typeface="ヒラギノ角ゴ ProN W3"/>
                <a:cs typeface="ヒラギノ角ゴ ProN W3"/>
              </a:rPr>
              <a:t>混在しないよう</a:t>
            </a:r>
            <a:r>
              <a:rPr lang="en-US" altLang="ja-JP" sz="2000" dirty="0" smtClean="0">
                <a:latin typeface="ヒラギノ角ゴ ProN W3"/>
                <a:ea typeface="ヒラギノ角ゴ ProN W3"/>
                <a:cs typeface="ヒラギノ角ゴ ProN W3"/>
              </a:rPr>
              <a:t>, </a:t>
            </a:r>
            <a:r>
              <a:rPr lang="ja-JP" altLang="en-US" sz="2000" dirty="0" smtClean="0">
                <a:latin typeface="ヒラギノ角ゴ ProN W3"/>
                <a:ea typeface="ヒラギノ角ゴ ProN W3"/>
                <a:cs typeface="ヒラギノ角ゴ ProN W3"/>
              </a:rPr>
              <a:t>別々にメールを送信してください</a:t>
            </a:r>
            <a:r>
              <a:rPr lang="en-US" altLang="ja-JP" sz="2000" dirty="0" smtClean="0">
                <a:latin typeface="ヒラギノ角ゴ ProN W3"/>
                <a:ea typeface="ヒラギノ角ゴ ProN W3"/>
                <a:cs typeface="ヒラギノ角ゴ ProN W3"/>
              </a:rPr>
              <a:t>.</a:t>
            </a:r>
            <a:endParaRPr lang="en-US" altLang="en-US" sz="2000" dirty="0" smtClean="0">
              <a:latin typeface="ヒラギノ角ゴ ProN W3"/>
              <a:ea typeface="ヒラギノ角ゴ ProN W3"/>
              <a:cs typeface="ヒラギノ角ゴ ProN W3"/>
            </a:endParaRPr>
          </a:p>
        </p:txBody>
      </p:sp>
      <p:pic>
        <p:nvPicPr>
          <p:cNvPr id="47" name="図 30" descr="illust614.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6976" y="2930741"/>
            <a:ext cx="4699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31" descr="illust42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6013" y="1323616"/>
            <a:ext cx="7080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7" descr="illust144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701" y="4251541"/>
            <a:ext cx="51117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正方形/長方形 49"/>
          <p:cNvSpPr/>
          <p:nvPr/>
        </p:nvSpPr>
        <p:spPr>
          <a:xfrm>
            <a:off x="1897401" y="3607016"/>
            <a:ext cx="1412875" cy="1004887"/>
          </a:xfrm>
          <a:prstGeom prst="rect">
            <a:avLst/>
          </a:prstGeom>
        </p:spPr>
        <p:txBody>
          <a:bodyPr>
            <a:spAutoFit/>
          </a:bodyPr>
          <a:lstStyle/>
          <a:p>
            <a:pPr algn="ctr" defTabSz="1043056" fontAlgn="auto">
              <a:lnSpc>
                <a:spcPct val="150000"/>
              </a:lnSpc>
              <a:spcBef>
                <a:spcPts val="0"/>
              </a:spcBef>
              <a:spcAft>
                <a:spcPts val="0"/>
              </a:spcAft>
              <a:defRPr/>
            </a:pPr>
            <a:r>
              <a:rPr lang="en-US" altLang="en-US" sz="800" dirty="0" err="1">
                <a:solidFill>
                  <a:prstClr val="black"/>
                </a:solidFill>
                <a:latin typeface="HG丸ｺﾞｼｯｸM-PRO" pitchFamily="50" charset="-128"/>
                <a:ea typeface="HG丸ｺﾞｼｯｸM-PRO" pitchFamily="50" charset="-128"/>
                <a:cs typeface="+mn-cs"/>
                <a:sym typeface="Wingdings"/>
              </a:rPr>
              <a:t>aaa@bb.tohoku.ac.jp</a:t>
            </a:r>
            <a:endParaRPr lang="en-US" altLang="en-US" sz="800" dirty="0">
              <a:solidFill>
                <a:prstClr val="black"/>
              </a:solidFill>
              <a:latin typeface="HG丸ｺﾞｼｯｸM-PRO" pitchFamily="50" charset="-128"/>
              <a:ea typeface="HG丸ｺﾞｼｯｸM-PRO" pitchFamily="50" charset="-128"/>
              <a:cs typeface="+mn-cs"/>
              <a:sym typeface="Wingdings"/>
            </a:endParaRPr>
          </a:p>
          <a:p>
            <a:pPr algn="ctr" defTabSz="1043056" fontAlgn="auto">
              <a:lnSpc>
                <a:spcPct val="150000"/>
              </a:lnSpc>
              <a:spcBef>
                <a:spcPts val="0"/>
              </a:spcBef>
              <a:spcAft>
                <a:spcPts val="0"/>
              </a:spcAft>
              <a:defRPr/>
            </a:pPr>
            <a:r>
              <a:rPr lang="ja-JP" altLang="en-US" sz="800" dirty="0">
                <a:solidFill>
                  <a:prstClr val="black"/>
                </a:solidFill>
                <a:latin typeface="HG丸ｺﾞｼｯｸM-PRO" pitchFamily="50" charset="-128"/>
                <a:ea typeface="HG丸ｺﾞｼｯｸM-PRO" pitchFamily="50" charset="-128"/>
                <a:cs typeface="+mn-cs"/>
                <a:sym typeface="Wingdings"/>
              </a:rPr>
              <a:t>（研究室のアドレスなど）</a:t>
            </a:r>
            <a:endParaRPr lang="en-US" altLang="ja-JP" sz="800" dirty="0">
              <a:solidFill>
                <a:prstClr val="black"/>
              </a:solidFill>
              <a:latin typeface="HG丸ｺﾞｼｯｸM-PRO" pitchFamily="50" charset="-128"/>
              <a:ea typeface="HG丸ｺﾞｼｯｸM-PRO" pitchFamily="50" charset="-128"/>
              <a:cs typeface="+mn-cs"/>
              <a:sym typeface="Wingdings"/>
            </a:endParaRPr>
          </a:p>
          <a:p>
            <a:pPr algn="ctr" defTabSz="1043056" fontAlgn="auto">
              <a:lnSpc>
                <a:spcPct val="150000"/>
              </a:lnSpc>
              <a:spcBef>
                <a:spcPts val="0"/>
              </a:spcBef>
              <a:spcAft>
                <a:spcPts val="0"/>
              </a:spcAft>
              <a:defRPr/>
            </a:pPr>
            <a:r>
              <a:rPr lang="ja-JP" altLang="en-US" sz="800" dirty="0">
                <a:solidFill>
                  <a:prstClr val="black"/>
                </a:solidFill>
                <a:latin typeface="HG丸ｺﾞｼｯｸM-PRO" pitchFamily="50" charset="-128"/>
                <a:ea typeface="HG丸ｺﾞｼｯｸM-PRO" pitchFamily="50" charset="-128"/>
                <a:cs typeface="+mn-cs"/>
                <a:sym typeface="Wingdings"/>
              </a:rPr>
              <a:t>または</a:t>
            </a:r>
            <a:endParaRPr lang="en-US" altLang="ja-JP" sz="800" dirty="0">
              <a:solidFill>
                <a:prstClr val="black"/>
              </a:solidFill>
              <a:latin typeface="HG丸ｺﾞｼｯｸM-PRO" pitchFamily="50" charset="-128"/>
              <a:ea typeface="HG丸ｺﾞｼｯｸM-PRO" pitchFamily="50" charset="-128"/>
              <a:cs typeface="+mn-cs"/>
              <a:sym typeface="Wingdings"/>
            </a:endParaRPr>
          </a:p>
          <a:p>
            <a:pPr algn="ctr" defTabSz="1043056" fontAlgn="auto">
              <a:lnSpc>
                <a:spcPct val="150000"/>
              </a:lnSpc>
              <a:spcBef>
                <a:spcPts val="0"/>
              </a:spcBef>
              <a:spcAft>
                <a:spcPts val="0"/>
              </a:spcAft>
              <a:defRPr/>
            </a:pPr>
            <a:r>
              <a:rPr lang="en-US" altLang="ja-JP" sz="800" dirty="0" err="1">
                <a:solidFill>
                  <a:prstClr val="black"/>
                </a:solidFill>
                <a:latin typeface="HG丸ｺﾞｼｯｸM-PRO" pitchFamily="50" charset="-128"/>
                <a:ea typeface="HG丸ｺﾞｼｯｸM-PRO" pitchFamily="50" charset="-128"/>
                <a:cs typeface="+mn-cs"/>
                <a:sym typeface="Wingdings"/>
              </a:rPr>
              <a:t>aaa</a:t>
            </a:r>
            <a:r>
              <a:rPr lang="en-US" altLang="ja-JP" sz="800" dirty="0" err="1" smtClean="0">
                <a:solidFill>
                  <a:prstClr val="black"/>
                </a:solidFill>
                <a:latin typeface="HG丸ｺﾞｼｯｸM-PRO" pitchFamily="50" charset="-128"/>
                <a:ea typeface="HG丸ｺﾞｼｯｸM-PRO" pitchFamily="50" charset="-128"/>
                <a:cs typeface="+mn-cs"/>
                <a:sym typeface="Wingdings"/>
              </a:rPr>
              <a:t>@</a:t>
            </a:r>
            <a:r>
              <a:rPr lang="en-US" altLang="ja-JP" sz="800" dirty="0" err="1" smtClean="0">
                <a:solidFill>
                  <a:prstClr val="black"/>
                </a:solidFill>
                <a:latin typeface="HG丸ｺﾞｼｯｸM-PRO" pitchFamily="50" charset="-128"/>
                <a:ea typeface="HG丸ｺﾞｼｯｸM-PRO" pitchFamily="50" charset="-128"/>
                <a:sym typeface="Wingdings"/>
              </a:rPr>
              <a:t>example</a:t>
            </a:r>
            <a:r>
              <a:rPr lang="en-US" altLang="ja-JP" sz="800" dirty="0" err="1" smtClean="0">
                <a:solidFill>
                  <a:prstClr val="black"/>
                </a:solidFill>
                <a:latin typeface="HG丸ｺﾞｼｯｸM-PRO" pitchFamily="50" charset="-128"/>
                <a:ea typeface="HG丸ｺﾞｼｯｸM-PRO" pitchFamily="50" charset="-128"/>
                <a:cs typeface="+mn-cs"/>
                <a:sym typeface="Wingdings"/>
              </a:rPr>
              <a:t>.com</a:t>
            </a:r>
            <a:endParaRPr lang="en-US" altLang="ja-JP" sz="800" dirty="0">
              <a:solidFill>
                <a:prstClr val="black"/>
              </a:solidFill>
              <a:latin typeface="HG丸ｺﾞｼｯｸM-PRO" pitchFamily="50" charset="-128"/>
              <a:ea typeface="HG丸ｺﾞｼｯｸM-PRO" pitchFamily="50" charset="-128"/>
              <a:cs typeface="+mn-cs"/>
              <a:sym typeface="Wingdings"/>
            </a:endParaRPr>
          </a:p>
          <a:p>
            <a:pPr algn="ctr" defTabSz="1043056" fontAlgn="auto">
              <a:lnSpc>
                <a:spcPct val="150000"/>
              </a:lnSpc>
              <a:spcBef>
                <a:spcPts val="0"/>
              </a:spcBef>
              <a:spcAft>
                <a:spcPts val="0"/>
              </a:spcAft>
              <a:defRPr/>
            </a:pPr>
            <a:r>
              <a:rPr lang="ja-JP" altLang="en-US" sz="800" dirty="0">
                <a:solidFill>
                  <a:prstClr val="black"/>
                </a:solidFill>
                <a:latin typeface="HG丸ｺﾞｼｯｸM-PRO" pitchFamily="50" charset="-128"/>
                <a:ea typeface="HG丸ｺﾞｼｯｸM-PRO" pitchFamily="50" charset="-128"/>
                <a:cs typeface="+mn-cs"/>
                <a:sym typeface="Wingdings"/>
              </a:rPr>
              <a:t>（学外アドレス）</a:t>
            </a:r>
            <a:endParaRPr lang="en-US" altLang="ja-JP" sz="800" dirty="0">
              <a:solidFill>
                <a:prstClr val="black"/>
              </a:solidFill>
              <a:latin typeface="HG丸ｺﾞｼｯｸM-PRO" pitchFamily="50" charset="-128"/>
              <a:ea typeface="HG丸ｺﾞｼｯｸM-PRO" pitchFamily="50" charset="-128"/>
              <a:cs typeface="+mn-cs"/>
              <a:sym typeface="Wingdings"/>
            </a:endParaRPr>
          </a:p>
        </p:txBody>
      </p:sp>
      <p:sp>
        <p:nvSpPr>
          <p:cNvPr id="51" name="正方形/長方形 50"/>
          <p:cNvSpPr/>
          <p:nvPr/>
        </p:nvSpPr>
        <p:spPr>
          <a:xfrm>
            <a:off x="5664538" y="1957028"/>
            <a:ext cx="1651000" cy="266700"/>
          </a:xfrm>
          <a:prstGeom prst="rect">
            <a:avLst/>
          </a:prstGeom>
        </p:spPr>
        <p:txBody>
          <a:bodyPr>
            <a:spAutoFit/>
          </a:bodyPr>
          <a:lstStyle/>
          <a:p>
            <a:pPr defTabSz="1043056" fontAlgn="auto">
              <a:lnSpc>
                <a:spcPct val="150000"/>
              </a:lnSpc>
              <a:spcBef>
                <a:spcPts val="0"/>
              </a:spcBef>
              <a:spcAft>
                <a:spcPts val="0"/>
              </a:spcAft>
              <a:defRPr/>
            </a:pPr>
            <a:r>
              <a:rPr lang="en-US" altLang="en-US" sz="800" dirty="0">
                <a:solidFill>
                  <a:prstClr val="black"/>
                </a:solidFill>
                <a:latin typeface="HG丸ｺﾞｼｯｸM-PRO" pitchFamily="50" charset="-128"/>
                <a:ea typeface="HG丸ｺﾞｼｯｸM-PRO" pitchFamily="50" charset="-128"/>
                <a:sym typeface="Wingdings"/>
              </a:rPr>
              <a:t>(</a:t>
            </a:r>
            <a:r>
              <a:rPr lang="en-US" altLang="en-US" sz="800" dirty="0" smtClean="0">
                <a:solidFill>
                  <a:prstClr val="black"/>
                </a:solidFill>
                <a:latin typeface="HG丸ｺﾞｼｯｸM-PRO" pitchFamily="50" charset="-128"/>
                <a:ea typeface="HG丸ｺﾞｼｯｸM-PRO" pitchFamily="50" charset="-128"/>
                <a:cs typeface="+mn-cs"/>
                <a:sym typeface="Wingdings"/>
              </a:rPr>
              <a:t>学籍番号</a:t>
            </a:r>
            <a:r>
              <a:rPr lang="en-US" altLang="en-US" sz="800" dirty="0">
                <a:solidFill>
                  <a:prstClr val="black"/>
                </a:solidFill>
                <a:latin typeface="HG丸ｺﾞｼｯｸM-PRO" pitchFamily="50" charset="-128"/>
                <a:ea typeface="HG丸ｺﾞｼｯｸM-PRO" pitchFamily="50" charset="-128"/>
                <a:sym typeface="Wingdings"/>
              </a:rPr>
              <a:t>)</a:t>
            </a:r>
            <a:r>
              <a:rPr lang="en-US" altLang="en-US" sz="800" dirty="0" smtClean="0">
                <a:solidFill>
                  <a:prstClr val="black"/>
                </a:solidFill>
                <a:latin typeface="HG丸ｺﾞｼｯｸM-PRO" pitchFamily="50" charset="-128"/>
                <a:ea typeface="HG丸ｺﾞｼｯｸM-PRO" pitchFamily="50" charset="-128"/>
                <a:cs typeface="+mn-cs"/>
                <a:sym typeface="Wingdings"/>
              </a:rPr>
              <a:t>@</a:t>
            </a:r>
            <a:r>
              <a:rPr lang="en-US" altLang="en-US" sz="800" dirty="0" err="1">
                <a:solidFill>
                  <a:prstClr val="black"/>
                </a:solidFill>
                <a:latin typeface="HG丸ｺﾞｼｯｸM-PRO" pitchFamily="50" charset="-128"/>
                <a:ea typeface="HG丸ｺﾞｼｯｸM-PRO" pitchFamily="50" charset="-128"/>
                <a:cs typeface="+mn-cs"/>
                <a:sym typeface="Wingdings"/>
              </a:rPr>
              <a:t>dc.tohoku.ac.jp</a:t>
            </a:r>
            <a:endParaRPr lang="en-US" altLang="ja-JP" sz="800" dirty="0">
              <a:solidFill>
                <a:prstClr val="black"/>
              </a:solidFill>
              <a:latin typeface="HG丸ｺﾞｼｯｸM-PRO" pitchFamily="50" charset="-128"/>
              <a:ea typeface="HG丸ｺﾞｼｯｸM-PRO" pitchFamily="50" charset="-128"/>
              <a:cs typeface="+mn-cs"/>
              <a:sym typeface="Wingdings"/>
            </a:endParaRPr>
          </a:p>
        </p:txBody>
      </p:sp>
      <p:sp>
        <p:nvSpPr>
          <p:cNvPr id="52" name="正方形/長方形 51"/>
          <p:cNvSpPr/>
          <p:nvPr/>
        </p:nvSpPr>
        <p:spPr>
          <a:xfrm>
            <a:off x="7077413" y="4892891"/>
            <a:ext cx="1135063" cy="450850"/>
          </a:xfrm>
          <a:prstGeom prst="rect">
            <a:avLst/>
          </a:prstGeom>
        </p:spPr>
        <p:txBody>
          <a:bodyPr>
            <a:spAutoFit/>
          </a:bodyPr>
          <a:lstStyle/>
          <a:p>
            <a:pPr algn="ctr" defTabSz="1043056" fontAlgn="auto">
              <a:lnSpc>
                <a:spcPct val="150000"/>
              </a:lnSpc>
              <a:spcBef>
                <a:spcPts val="0"/>
              </a:spcBef>
              <a:spcAft>
                <a:spcPts val="0"/>
              </a:spcAft>
              <a:defRPr/>
            </a:pPr>
            <a:r>
              <a:rPr lang="en-US" altLang="en-US" sz="800" dirty="0">
                <a:solidFill>
                  <a:prstClr val="black"/>
                </a:solidFill>
                <a:latin typeface="HG丸ｺﾞｼｯｸM-PRO" pitchFamily="50" charset="-128"/>
                <a:ea typeface="HG丸ｺﾞｼｯｸM-PRO" pitchFamily="50" charset="-128"/>
                <a:cs typeface="+mn-cs"/>
                <a:sym typeface="Wingdings"/>
              </a:rPr>
              <a:t>fff</a:t>
            </a:r>
            <a:r>
              <a:rPr lang="en-US" altLang="en-US" sz="800" dirty="0" smtClean="0">
                <a:solidFill>
                  <a:prstClr val="black"/>
                </a:solidFill>
                <a:latin typeface="HG丸ｺﾞｼｯｸM-PRO" pitchFamily="50" charset="-128"/>
                <a:ea typeface="HG丸ｺﾞｼｯｸM-PRO" pitchFamily="50" charset="-128"/>
                <a:cs typeface="+mn-cs"/>
                <a:sym typeface="Wingdings"/>
              </a:rPr>
              <a:t>@</a:t>
            </a:r>
            <a:r>
              <a:rPr lang="en-US" altLang="en-US" sz="800" dirty="0" smtClean="0">
                <a:solidFill>
                  <a:prstClr val="black"/>
                </a:solidFill>
                <a:latin typeface="HG丸ｺﾞｼｯｸM-PRO" pitchFamily="50" charset="-128"/>
                <a:ea typeface="HG丸ｺﾞｼｯｸM-PRO" pitchFamily="50" charset="-128"/>
                <a:sym typeface="Wingdings"/>
              </a:rPr>
              <a:t>example2</a:t>
            </a:r>
            <a:r>
              <a:rPr lang="en-US" altLang="en-US" sz="800" dirty="0" smtClean="0">
                <a:solidFill>
                  <a:prstClr val="black"/>
                </a:solidFill>
                <a:latin typeface="HG丸ｺﾞｼｯｸM-PRO" pitchFamily="50" charset="-128"/>
                <a:ea typeface="HG丸ｺﾞｼｯｸM-PRO" pitchFamily="50" charset="-128"/>
                <a:cs typeface="+mn-cs"/>
                <a:sym typeface="Wingdings"/>
              </a:rPr>
              <a:t>.com</a:t>
            </a:r>
            <a:endParaRPr lang="en-US" altLang="en-US" sz="800" dirty="0">
              <a:solidFill>
                <a:prstClr val="black"/>
              </a:solidFill>
              <a:latin typeface="HG丸ｺﾞｼｯｸM-PRO" pitchFamily="50" charset="-128"/>
              <a:ea typeface="HG丸ｺﾞｼｯｸM-PRO" pitchFamily="50" charset="-128"/>
              <a:cs typeface="+mn-cs"/>
              <a:sym typeface="Wingdings"/>
            </a:endParaRPr>
          </a:p>
          <a:p>
            <a:pPr algn="ctr" defTabSz="1043056" fontAlgn="auto">
              <a:lnSpc>
                <a:spcPct val="150000"/>
              </a:lnSpc>
              <a:spcBef>
                <a:spcPts val="0"/>
              </a:spcBef>
              <a:spcAft>
                <a:spcPts val="0"/>
              </a:spcAft>
              <a:defRPr/>
            </a:pPr>
            <a:r>
              <a:rPr lang="en-US" altLang="ja-JP" sz="800" dirty="0">
                <a:solidFill>
                  <a:prstClr val="black"/>
                </a:solidFill>
                <a:latin typeface="HG丸ｺﾞｼｯｸM-PRO" pitchFamily="50" charset="-128"/>
                <a:ea typeface="HG丸ｺﾞｼｯｸM-PRO" pitchFamily="50" charset="-128"/>
                <a:cs typeface="+mn-cs"/>
                <a:sym typeface="Wingdings"/>
              </a:rPr>
              <a:t> </a:t>
            </a:r>
            <a:r>
              <a:rPr lang="ja-JP" altLang="en-US" sz="800" dirty="0">
                <a:solidFill>
                  <a:prstClr val="black"/>
                </a:solidFill>
                <a:latin typeface="HG丸ｺﾞｼｯｸM-PRO" pitchFamily="50" charset="-128"/>
                <a:ea typeface="HG丸ｺﾞｼｯｸM-PRO" pitchFamily="50" charset="-128"/>
                <a:cs typeface="+mn-cs"/>
                <a:sym typeface="Wingdings"/>
              </a:rPr>
              <a:t>（学外アドレス）</a:t>
            </a:r>
            <a:endParaRPr lang="en-US" altLang="ja-JP" sz="800" dirty="0">
              <a:solidFill>
                <a:prstClr val="black"/>
              </a:solidFill>
              <a:latin typeface="HG丸ｺﾞｼｯｸM-PRO" pitchFamily="50" charset="-128"/>
              <a:ea typeface="HG丸ｺﾞｼｯｸM-PRO" pitchFamily="50" charset="-128"/>
              <a:cs typeface="+mn-cs"/>
              <a:sym typeface="Wingdings"/>
            </a:endParaRPr>
          </a:p>
        </p:txBody>
      </p:sp>
      <p:cxnSp>
        <p:nvCxnSpPr>
          <p:cNvPr id="53" name="直線矢印コネクタ 52"/>
          <p:cNvCxnSpPr/>
          <p:nvPr/>
        </p:nvCxnSpPr>
        <p:spPr>
          <a:xfrm flipV="1">
            <a:off x="3523001" y="1762341"/>
            <a:ext cx="2370137" cy="889000"/>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p:nvPr/>
        </p:nvCxnSpPr>
        <p:spPr>
          <a:xfrm flipV="1">
            <a:off x="3538876" y="2584666"/>
            <a:ext cx="3530600" cy="447675"/>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55" name="乗算記号 54"/>
          <p:cNvSpPr/>
          <p:nvPr/>
        </p:nvSpPr>
        <p:spPr>
          <a:xfrm>
            <a:off x="4080213" y="1788261"/>
            <a:ext cx="914400" cy="914400"/>
          </a:xfrm>
          <a:prstGeom prst="mathMultiply">
            <a:avLst>
              <a:gd name="adj1" fmla="val 5002"/>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p>
        </p:txBody>
      </p:sp>
      <p:sp>
        <p:nvSpPr>
          <p:cNvPr id="56" name="正方形/長方形 55"/>
          <p:cNvSpPr/>
          <p:nvPr/>
        </p:nvSpPr>
        <p:spPr>
          <a:xfrm>
            <a:off x="3935751" y="2378291"/>
            <a:ext cx="1220787" cy="331787"/>
          </a:xfrm>
          <a:prstGeom prst="rect">
            <a:avLst/>
          </a:prstGeom>
        </p:spPr>
        <p:txBody>
          <a:bodyPr>
            <a:spAutoFit/>
          </a:bodyPr>
          <a:lstStyle/>
          <a:p>
            <a:pPr algn="ctr" defTabSz="1043056" fontAlgn="auto">
              <a:lnSpc>
                <a:spcPct val="150000"/>
              </a:lnSpc>
              <a:spcBef>
                <a:spcPts val="0"/>
              </a:spcBef>
              <a:spcAft>
                <a:spcPts val="0"/>
              </a:spcAft>
              <a:defRPr/>
            </a:pPr>
            <a:r>
              <a:rPr lang="ja-JP" altLang="en-US" sz="1100" dirty="0">
                <a:solidFill>
                  <a:prstClr val="black"/>
                </a:solidFill>
                <a:latin typeface="HG丸ｺﾞｼｯｸM-PRO" pitchFamily="50" charset="-128"/>
                <a:ea typeface="HG丸ｺﾞｼｯｸM-PRO" pitchFamily="50" charset="-128"/>
                <a:cs typeface="+mn-cs"/>
                <a:sym typeface="Wingdings"/>
              </a:rPr>
              <a:t>届きません</a:t>
            </a:r>
            <a:endParaRPr lang="en-US" altLang="ja-JP" sz="1100" dirty="0">
              <a:solidFill>
                <a:prstClr val="black"/>
              </a:solidFill>
              <a:latin typeface="HG丸ｺﾞｼｯｸM-PRO" pitchFamily="50" charset="-128"/>
              <a:ea typeface="HG丸ｺﾞｼｯｸM-PRO" pitchFamily="50" charset="-128"/>
              <a:cs typeface="+mn-cs"/>
              <a:sym typeface="Wingdings"/>
            </a:endParaRPr>
          </a:p>
        </p:txBody>
      </p:sp>
      <p:sp>
        <p:nvSpPr>
          <p:cNvPr id="57" name="正方形/長方形 56"/>
          <p:cNvSpPr/>
          <p:nvPr/>
        </p:nvSpPr>
        <p:spPr>
          <a:xfrm>
            <a:off x="4172288" y="3792753"/>
            <a:ext cx="1009650" cy="331788"/>
          </a:xfrm>
          <a:prstGeom prst="rect">
            <a:avLst/>
          </a:prstGeom>
        </p:spPr>
        <p:txBody>
          <a:bodyPr>
            <a:spAutoFit/>
          </a:bodyPr>
          <a:lstStyle/>
          <a:p>
            <a:pPr algn="ctr" defTabSz="1043056" fontAlgn="auto">
              <a:lnSpc>
                <a:spcPct val="150000"/>
              </a:lnSpc>
              <a:spcBef>
                <a:spcPts val="0"/>
              </a:spcBef>
              <a:spcAft>
                <a:spcPts val="0"/>
              </a:spcAft>
              <a:defRPr/>
            </a:pPr>
            <a:r>
              <a:rPr lang="ja-JP" altLang="en-US" sz="1100" dirty="0">
                <a:solidFill>
                  <a:prstClr val="black"/>
                </a:solidFill>
                <a:latin typeface="HG丸ｺﾞｼｯｸM-PRO" pitchFamily="50" charset="-128"/>
                <a:ea typeface="HG丸ｺﾞｼｯｸM-PRO" pitchFamily="50" charset="-128"/>
                <a:cs typeface="+mn-cs"/>
                <a:sym typeface="Wingdings"/>
              </a:rPr>
              <a:t>届きます</a:t>
            </a:r>
            <a:endParaRPr lang="en-US" altLang="ja-JP" sz="1100" dirty="0">
              <a:solidFill>
                <a:prstClr val="black"/>
              </a:solidFill>
              <a:latin typeface="HG丸ｺﾞｼｯｸM-PRO" pitchFamily="50" charset="-128"/>
              <a:ea typeface="HG丸ｺﾞｼｯｸM-PRO" pitchFamily="50" charset="-128"/>
              <a:cs typeface="+mn-cs"/>
              <a:sym typeface="Wingdings"/>
            </a:endParaRPr>
          </a:p>
        </p:txBody>
      </p:sp>
      <p:sp>
        <p:nvSpPr>
          <p:cNvPr id="58" name="メモ 57"/>
          <p:cNvSpPr/>
          <p:nvPr/>
        </p:nvSpPr>
        <p:spPr>
          <a:xfrm>
            <a:off x="2946738" y="3016466"/>
            <a:ext cx="423863" cy="541337"/>
          </a:xfrm>
          <a:prstGeom prst="foldedCorner">
            <a:avLst/>
          </a:prstGeom>
          <a:ln w="9525" cmpd="sng"/>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1200" dirty="0">
                <a:latin typeface="HG丸ｺﾞｼｯｸM-PRO"/>
                <a:ea typeface="HG丸ｺﾞｼｯｸM-PRO"/>
                <a:cs typeface="HG丸ｺﾞｼｯｸM-PRO"/>
              </a:rPr>
              <a:t>......</a:t>
            </a:r>
          </a:p>
          <a:p>
            <a:pPr algn="ctr">
              <a:defRPr/>
            </a:pPr>
            <a:r>
              <a:rPr lang="en-US" altLang="ja-JP" sz="1200" dirty="0">
                <a:latin typeface="HG丸ｺﾞｼｯｸM-PRO"/>
                <a:ea typeface="HG丸ｺﾞｼｯｸM-PRO"/>
                <a:cs typeface="HG丸ｺﾞｼｯｸM-PRO"/>
              </a:rPr>
              <a:t>......</a:t>
            </a:r>
          </a:p>
          <a:p>
            <a:pPr algn="ctr">
              <a:defRPr/>
            </a:pPr>
            <a:r>
              <a:rPr lang="en-US" altLang="ja-JP" sz="1200" dirty="0">
                <a:latin typeface="HG丸ｺﾞｼｯｸM-PRO"/>
                <a:ea typeface="HG丸ｺﾞｼｯｸM-PRO"/>
                <a:cs typeface="HG丸ｺﾞｼｯｸM-PRO"/>
              </a:rPr>
              <a:t>......</a:t>
            </a:r>
            <a:endParaRPr lang="ja-JP" altLang="en-US" sz="1200" dirty="0">
              <a:latin typeface="HG丸ｺﾞｼｯｸM-PRO"/>
              <a:ea typeface="HG丸ｺﾞｼｯｸM-PRO"/>
              <a:cs typeface="HG丸ｺﾞｼｯｸM-PRO"/>
            </a:endParaRPr>
          </a:p>
        </p:txBody>
      </p:sp>
      <p:sp>
        <p:nvSpPr>
          <p:cNvPr id="59" name="正方形/長方形 58"/>
          <p:cNvSpPr/>
          <p:nvPr/>
        </p:nvSpPr>
        <p:spPr>
          <a:xfrm>
            <a:off x="6696413" y="2716428"/>
            <a:ext cx="1897063" cy="636588"/>
          </a:xfrm>
          <a:prstGeom prst="rect">
            <a:avLst/>
          </a:prstGeom>
        </p:spPr>
        <p:txBody>
          <a:bodyPr>
            <a:spAutoFit/>
          </a:bodyPr>
          <a:lstStyle/>
          <a:p>
            <a:pPr algn="ctr" defTabSz="1043056" fontAlgn="auto">
              <a:lnSpc>
                <a:spcPct val="150000"/>
              </a:lnSpc>
              <a:spcBef>
                <a:spcPts val="0"/>
              </a:spcBef>
              <a:spcAft>
                <a:spcPts val="0"/>
              </a:spcAft>
              <a:defRPr/>
            </a:pPr>
            <a:r>
              <a:rPr lang="en-US" altLang="ja-JP" sz="800" dirty="0">
                <a:solidFill>
                  <a:prstClr val="black"/>
                </a:solidFill>
                <a:latin typeface="HG丸ｺﾞｼｯｸM-PRO" pitchFamily="50" charset="-128"/>
                <a:ea typeface="HG丸ｺﾞｼｯｸM-PRO" pitchFamily="50" charset="-128"/>
                <a:sym typeface="Wingdings"/>
              </a:rPr>
              <a:t>(</a:t>
            </a:r>
            <a:r>
              <a:rPr lang="en-US" altLang="ja-JP" sz="800" dirty="0" smtClean="0">
                <a:solidFill>
                  <a:prstClr val="black"/>
                </a:solidFill>
                <a:latin typeface="HG丸ｺﾞｼｯｸM-PRO" pitchFamily="50" charset="-128"/>
                <a:ea typeface="HG丸ｺﾞｼｯｸM-PRO" pitchFamily="50" charset="-128"/>
                <a:cs typeface="+mn-cs"/>
                <a:sym typeface="Wingdings"/>
              </a:rPr>
              <a:t>Name</a:t>
            </a:r>
            <a:r>
              <a:rPr lang="en-US" altLang="ja-JP" sz="800" dirty="0">
                <a:solidFill>
                  <a:prstClr val="black"/>
                </a:solidFill>
                <a:latin typeface="HG丸ｺﾞｼｯｸM-PRO" pitchFamily="50" charset="-128"/>
                <a:ea typeface="HG丸ｺﾞｼｯｸM-PRO" pitchFamily="50" charset="-128"/>
                <a:sym typeface="Wingdings"/>
              </a:rPr>
              <a:t>)</a:t>
            </a:r>
            <a:r>
              <a:rPr lang="en-US" altLang="en-US" sz="800" dirty="0" smtClean="0">
                <a:solidFill>
                  <a:prstClr val="black"/>
                </a:solidFill>
                <a:latin typeface="HG丸ｺﾞｼｯｸM-PRO" pitchFamily="50" charset="-128"/>
                <a:ea typeface="HG丸ｺﾞｼｯｸM-PRO" pitchFamily="50" charset="-128"/>
                <a:cs typeface="+mn-cs"/>
                <a:sym typeface="Wingdings"/>
              </a:rPr>
              <a:t>@</a:t>
            </a:r>
            <a:r>
              <a:rPr lang="en-US" altLang="en-US" sz="800" dirty="0" err="1">
                <a:solidFill>
                  <a:prstClr val="black"/>
                </a:solidFill>
                <a:latin typeface="HG丸ｺﾞｼｯｸM-PRO" pitchFamily="50" charset="-128"/>
                <a:ea typeface="HG丸ｺﾞｼｯｸM-PRO" pitchFamily="50" charset="-128"/>
                <a:cs typeface="+mn-cs"/>
                <a:sym typeface="Wingdings"/>
              </a:rPr>
              <a:t>dc.tohoku.ac.jp</a:t>
            </a:r>
            <a:r>
              <a:rPr lang="en-US" altLang="en-US" sz="800" dirty="0">
                <a:solidFill>
                  <a:prstClr val="black"/>
                </a:solidFill>
                <a:latin typeface="HG丸ｺﾞｼｯｸM-PRO" pitchFamily="50" charset="-128"/>
                <a:ea typeface="HG丸ｺﾞｼｯｸM-PRO" pitchFamily="50" charset="-128"/>
                <a:cs typeface="+mn-cs"/>
                <a:sym typeface="Wingdings"/>
              </a:rPr>
              <a:t>,</a:t>
            </a:r>
          </a:p>
          <a:p>
            <a:pPr algn="ctr" defTabSz="1043056" fontAlgn="auto">
              <a:lnSpc>
                <a:spcPct val="150000"/>
              </a:lnSpc>
              <a:spcBef>
                <a:spcPts val="0"/>
              </a:spcBef>
              <a:spcAft>
                <a:spcPts val="0"/>
              </a:spcAft>
              <a:defRPr/>
            </a:pPr>
            <a:r>
              <a:rPr lang="ja-JP" altLang="en-US" sz="800" dirty="0">
                <a:solidFill>
                  <a:prstClr val="black"/>
                </a:solidFill>
                <a:latin typeface="HG丸ｺﾞｼｯｸM-PRO" pitchFamily="50" charset="-128"/>
                <a:ea typeface="HG丸ｺﾞｼｯｸM-PRO" pitchFamily="50" charset="-128"/>
                <a:cs typeface="+mn-cs"/>
                <a:sym typeface="Wingdings"/>
              </a:rPr>
              <a:t>または</a:t>
            </a:r>
            <a:endParaRPr lang="en-US" altLang="ja-JP" sz="800" dirty="0">
              <a:solidFill>
                <a:prstClr val="black"/>
              </a:solidFill>
              <a:latin typeface="HG丸ｺﾞｼｯｸM-PRO" pitchFamily="50" charset="-128"/>
              <a:ea typeface="HG丸ｺﾞｼｯｸM-PRO" pitchFamily="50" charset="-128"/>
              <a:cs typeface="+mn-cs"/>
              <a:sym typeface="Wingdings"/>
            </a:endParaRPr>
          </a:p>
          <a:p>
            <a:pPr algn="ctr" defTabSz="1043056" fontAlgn="auto">
              <a:lnSpc>
                <a:spcPct val="150000"/>
              </a:lnSpc>
              <a:spcBef>
                <a:spcPts val="0"/>
              </a:spcBef>
              <a:spcAft>
                <a:spcPts val="0"/>
              </a:spcAft>
              <a:defRPr/>
            </a:pPr>
            <a:r>
              <a:rPr lang="en-US" altLang="ja-JP" sz="800" dirty="0">
                <a:solidFill>
                  <a:prstClr val="black"/>
                </a:solidFill>
                <a:latin typeface="HG丸ｺﾞｼｯｸM-PRO" pitchFamily="50" charset="-128"/>
                <a:ea typeface="HG丸ｺﾞｼｯｸM-PRO" pitchFamily="50" charset="-128"/>
                <a:sym typeface="Wingdings"/>
              </a:rPr>
              <a:t>(</a:t>
            </a:r>
            <a:r>
              <a:rPr lang="ja-JP" altLang="en-US" sz="800" dirty="0" smtClean="0">
                <a:solidFill>
                  <a:prstClr val="black"/>
                </a:solidFill>
                <a:latin typeface="HG丸ｺﾞｼｯｸM-PRO" pitchFamily="50" charset="-128"/>
                <a:ea typeface="HG丸ｺﾞｼｯｸM-PRO" pitchFamily="50" charset="-128"/>
                <a:cs typeface="+mn-cs"/>
                <a:sym typeface="Wingdings"/>
              </a:rPr>
              <a:t>サブ</a:t>
            </a:r>
            <a:r>
              <a:rPr lang="en-US" altLang="ja-JP" sz="800" dirty="0" smtClean="0">
                <a:solidFill>
                  <a:prstClr val="black"/>
                </a:solidFill>
                <a:latin typeface="HG丸ｺﾞｼｯｸM-PRO" pitchFamily="50" charset="-128"/>
                <a:ea typeface="HG丸ｺﾞｼｯｸM-PRO" pitchFamily="50" charset="-128"/>
                <a:cs typeface="+mn-cs"/>
                <a:sym typeface="Wingdings"/>
              </a:rPr>
              <a:t>ID</a:t>
            </a:r>
            <a:r>
              <a:rPr lang="en-US" altLang="ja-JP" sz="800" dirty="0">
                <a:solidFill>
                  <a:prstClr val="black"/>
                </a:solidFill>
                <a:latin typeface="HG丸ｺﾞｼｯｸM-PRO" pitchFamily="50" charset="-128"/>
                <a:ea typeface="HG丸ｺﾞｼｯｸM-PRO" pitchFamily="50" charset="-128"/>
                <a:sym typeface="Wingdings"/>
              </a:rPr>
              <a:t>)</a:t>
            </a:r>
            <a:r>
              <a:rPr lang="en-US" altLang="ja-JP" sz="800" dirty="0" smtClean="0">
                <a:solidFill>
                  <a:prstClr val="black"/>
                </a:solidFill>
                <a:latin typeface="HG丸ｺﾞｼｯｸM-PRO" pitchFamily="50" charset="-128"/>
                <a:ea typeface="HG丸ｺﾞｼｯｸM-PRO" pitchFamily="50" charset="-128"/>
                <a:cs typeface="+mn-cs"/>
                <a:sym typeface="Wingdings"/>
              </a:rPr>
              <a:t>@</a:t>
            </a:r>
            <a:r>
              <a:rPr lang="en-US" altLang="ja-JP" sz="800" dirty="0" err="1">
                <a:solidFill>
                  <a:prstClr val="black"/>
                </a:solidFill>
                <a:latin typeface="HG丸ｺﾞｼｯｸM-PRO" pitchFamily="50" charset="-128"/>
                <a:ea typeface="HG丸ｺﾞｼｯｸM-PRO" pitchFamily="50" charset="-128"/>
                <a:cs typeface="+mn-cs"/>
                <a:sym typeface="Wingdings"/>
              </a:rPr>
              <a:t>dc.tohoku.ac.jp</a:t>
            </a:r>
            <a:endParaRPr lang="en-US" altLang="ja-JP" sz="800" dirty="0">
              <a:solidFill>
                <a:prstClr val="black"/>
              </a:solidFill>
              <a:latin typeface="HG丸ｺﾞｼｯｸM-PRO" pitchFamily="50" charset="-128"/>
              <a:ea typeface="HG丸ｺﾞｼｯｸM-PRO" pitchFamily="50" charset="-128"/>
              <a:cs typeface="+mn-cs"/>
              <a:sym typeface="Wingdings"/>
            </a:endParaRPr>
          </a:p>
        </p:txBody>
      </p:sp>
      <p:sp>
        <p:nvSpPr>
          <p:cNvPr id="60" name="正方形/長方形 59"/>
          <p:cNvSpPr/>
          <p:nvPr/>
        </p:nvSpPr>
        <p:spPr>
          <a:xfrm>
            <a:off x="6001088" y="3978491"/>
            <a:ext cx="1441450" cy="450850"/>
          </a:xfrm>
          <a:prstGeom prst="rect">
            <a:avLst/>
          </a:prstGeom>
        </p:spPr>
        <p:txBody>
          <a:bodyPr>
            <a:spAutoFit/>
          </a:bodyPr>
          <a:lstStyle/>
          <a:p>
            <a:pPr algn="ctr" defTabSz="1043056" fontAlgn="auto">
              <a:lnSpc>
                <a:spcPct val="150000"/>
              </a:lnSpc>
              <a:spcBef>
                <a:spcPts val="0"/>
              </a:spcBef>
              <a:spcAft>
                <a:spcPts val="0"/>
              </a:spcAft>
              <a:defRPr/>
            </a:pPr>
            <a:r>
              <a:rPr lang="en-US" altLang="en-US" sz="800" dirty="0" err="1">
                <a:solidFill>
                  <a:prstClr val="black"/>
                </a:solidFill>
                <a:latin typeface="HG丸ｺﾞｼｯｸM-PRO" pitchFamily="50" charset="-128"/>
                <a:ea typeface="HG丸ｺﾞｼｯｸM-PRO" pitchFamily="50" charset="-128"/>
                <a:cs typeface="+mn-cs"/>
                <a:sym typeface="Wingdings"/>
              </a:rPr>
              <a:t>ddd@ee.tohoku.ac.jp</a:t>
            </a:r>
            <a:endParaRPr lang="en-US" altLang="en-US" sz="800" dirty="0">
              <a:solidFill>
                <a:prstClr val="black"/>
              </a:solidFill>
              <a:latin typeface="HG丸ｺﾞｼｯｸM-PRO" pitchFamily="50" charset="-128"/>
              <a:ea typeface="HG丸ｺﾞｼｯｸM-PRO" pitchFamily="50" charset="-128"/>
              <a:cs typeface="+mn-cs"/>
              <a:sym typeface="Wingdings"/>
            </a:endParaRPr>
          </a:p>
          <a:p>
            <a:pPr algn="ctr" defTabSz="1043056" fontAlgn="auto">
              <a:lnSpc>
                <a:spcPct val="150000"/>
              </a:lnSpc>
              <a:spcBef>
                <a:spcPts val="0"/>
              </a:spcBef>
              <a:spcAft>
                <a:spcPts val="0"/>
              </a:spcAft>
              <a:defRPr/>
            </a:pPr>
            <a:r>
              <a:rPr lang="ja-JP" altLang="en-US" sz="800" dirty="0">
                <a:solidFill>
                  <a:prstClr val="black"/>
                </a:solidFill>
                <a:latin typeface="HG丸ｺﾞｼｯｸM-PRO" pitchFamily="50" charset="-128"/>
                <a:ea typeface="HG丸ｺﾞｼｯｸM-PRO" pitchFamily="50" charset="-128"/>
                <a:cs typeface="+mn-cs"/>
                <a:sym typeface="Wingdings"/>
              </a:rPr>
              <a:t>（その他の学内アドレス）</a:t>
            </a:r>
            <a:endParaRPr lang="en-US" altLang="ja-JP" sz="800" dirty="0">
              <a:solidFill>
                <a:prstClr val="black"/>
              </a:solidFill>
              <a:latin typeface="HG丸ｺﾞｼｯｸM-PRO" pitchFamily="50" charset="-128"/>
              <a:ea typeface="HG丸ｺﾞｼｯｸM-PRO" pitchFamily="50" charset="-128"/>
              <a:cs typeface="+mn-cs"/>
              <a:sym typeface="Wingdings"/>
            </a:endParaRPr>
          </a:p>
        </p:txBody>
      </p:sp>
      <p:pic>
        <p:nvPicPr>
          <p:cNvPr id="61" name="図 5" descr="illust201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9826" y="2041741"/>
            <a:ext cx="49371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図 30" descr="illust614.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2576" y="3362541"/>
            <a:ext cx="4699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 name="直線矢印コネクタ 62"/>
          <p:cNvCxnSpPr/>
          <p:nvPr/>
        </p:nvCxnSpPr>
        <p:spPr>
          <a:xfrm>
            <a:off x="3530938" y="4073741"/>
            <a:ext cx="3581400" cy="720725"/>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p:nvPr/>
        </p:nvCxnSpPr>
        <p:spPr>
          <a:xfrm>
            <a:off x="3530938" y="3514941"/>
            <a:ext cx="2717800" cy="169862"/>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65" name="乗算記号 64"/>
          <p:cNvSpPr/>
          <p:nvPr/>
        </p:nvSpPr>
        <p:spPr>
          <a:xfrm>
            <a:off x="5385138" y="2303678"/>
            <a:ext cx="914400" cy="914400"/>
          </a:xfrm>
          <a:prstGeom prst="mathMultiply">
            <a:avLst>
              <a:gd name="adj1" fmla="val 5002"/>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p>
        </p:txBody>
      </p:sp>
      <p:sp>
        <p:nvSpPr>
          <p:cNvPr id="66" name="ドーナツ 65"/>
          <p:cNvSpPr/>
          <p:nvPr/>
        </p:nvSpPr>
        <p:spPr>
          <a:xfrm>
            <a:off x="4377076" y="3286341"/>
            <a:ext cx="576262" cy="584200"/>
          </a:xfrm>
          <a:prstGeom prst="donut">
            <a:avLst>
              <a:gd name="adj" fmla="val 833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7" name="ドーナツ 66"/>
          <p:cNvSpPr/>
          <p:nvPr/>
        </p:nvSpPr>
        <p:spPr>
          <a:xfrm>
            <a:off x="5266076" y="4184866"/>
            <a:ext cx="576262" cy="584200"/>
          </a:xfrm>
          <a:prstGeom prst="donut">
            <a:avLst>
              <a:gd name="adj" fmla="val 833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chemeClr val="tx1"/>
              </a:solidFill>
            </a:endParaRPr>
          </a:p>
        </p:txBody>
      </p:sp>
      <p:sp>
        <p:nvSpPr>
          <p:cNvPr id="68" name="正方形/長方形 67"/>
          <p:cNvSpPr/>
          <p:nvPr/>
        </p:nvSpPr>
        <p:spPr>
          <a:xfrm>
            <a:off x="5239088" y="2929153"/>
            <a:ext cx="1220788" cy="331788"/>
          </a:xfrm>
          <a:prstGeom prst="rect">
            <a:avLst/>
          </a:prstGeom>
        </p:spPr>
        <p:txBody>
          <a:bodyPr>
            <a:spAutoFit/>
          </a:bodyPr>
          <a:lstStyle/>
          <a:p>
            <a:pPr algn="ctr" defTabSz="1043056" fontAlgn="auto">
              <a:lnSpc>
                <a:spcPct val="150000"/>
              </a:lnSpc>
              <a:spcBef>
                <a:spcPts val="0"/>
              </a:spcBef>
              <a:spcAft>
                <a:spcPts val="0"/>
              </a:spcAft>
              <a:defRPr/>
            </a:pPr>
            <a:r>
              <a:rPr lang="ja-JP" altLang="en-US" sz="1100" dirty="0">
                <a:solidFill>
                  <a:prstClr val="black"/>
                </a:solidFill>
                <a:latin typeface="HG丸ｺﾞｼｯｸM-PRO" pitchFamily="50" charset="-128"/>
                <a:ea typeface="HG丸ｺﾞｼｯｸM-PRO" pitchFamily="50" charset="-128"/>
                <a:cs typeface="+mn-cs"/>
                <a:sym typeface="Wingdings"/>
              </a:rPr>
              <a:t>届きません</a:t>
            </a:r>
            <a:endParaRPr lang="en-US" altLang="ja-JP" sz="1100" dirty="0">
              <a:solidFill>
                <a:prstClr val="black"/>
              </a:solidFill>
              <a:latin typeface="HG丸ｺﾞｼｯｸM-PRO" pitchFamily="50" charset="-128"/>
              <a:ea typeface="HG丸ｺﾞｼｯｸM-PRO" pitchFamily="50" charset="-128"/>
              <a:cs typeface="+mn-cs"/>
              <a:sym typeface="Wingdings"/>
            </a:endParaRPr>
          </a:p>
        </p:txBody>
      </p:sp>
      <p:sp>
        <p:nvSpPr>
          <p:cNvPr id="69" name="正方形/長方形 68"/>
          <p:cNvSpPr/>
          <p:nvPr/>
        </p:nvSpPr>
        <p:spPr>
          <a:xfrm>
            <a:off x="5035888" y="4740491"/>
            <a:ext cx="1009650" cy="331787"/>
          </a:xfrm>
          <a:prstGeom prst="rect">
            <a:avLst/>
          </a:prstGeom>
        </p:spPr>
        <p:txBody>
          <a:bodyPr>
            <a:spAutoFit/>
          </a:bodyPr>
          <a:lstStyle/>
          <a:p>
            <a:pPr algn="ctr" defTabSz="1043056" fontAlgn="auto">
              <a:lnSpc>
                <a:spcPct val="150000"/>
              </a:lnSpc>
              <a:spcBef>
                <a:spcPts val="0"/>
              </a:spcBef>
              <a:spcAft>
                <a:spcPts val="0"/>
              </a:spcAft>
              <a:defRPr/>
            </a:pPr>
            <a:r>
              <a:rPr lang="ja-JP" altLang="en-US" sz="1100" dirty="0">
                <a:solidFill>
                  <a:prstClr val="black"/>
                </a:solidFill>
                <a:latin typeface="HG丸ｺﾞｼｯｸM-PRO" pitchFamily="50" charset="-128"/>
                <a:ea typeface="HG丸ｺﾞｼｯｸM-PRO" pitchFamily="50" charset="-128"/>
                <a:cs typeface="+mn-cs"/>
                <a:sym typeface="Wingdings"/>
              </a:rPr>
              <a:t>届きます</a:t>
            </a:r>
            <a:endParaRPr lang="en-US" altLang="ja-JP" sz="1100" dirty="0">
              <a:solidFill>
                <a:prstClr val="black"/>
              </a:solidFill>
              <a:latin typeface="HG丸ｺﾞｼｯｸM-PRO" pitchFamily="50" charset="-128"/>
              <a:ea typeface="HG丸ｺﾞｼｯｸM-PRO" pitchFamily="50" charset="-128"/>
              <a:cs typeface="+mn-cs"/>
              <a:sym typeface="Wingdings"/>
            </a:endParaRPr>
          </a:p>
        </p:txBody>
      </p:sp>
    </p:spTree>
    <p:extLst>
      <p:ext uri="{BB962C8B-B14F-4D97-AF65-F5344CB8AC3E}">
        <p14:creationId xmlns:p14="http://schemas.microsoft.com/office/powerpoint/2010/main" val="415893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a:latin typeface="ヒラギノ角ゴ Std W8"/>
                <a:ea typeface="ヒラギノ角ゴ Std W8"/>
                <a:cs typeface="ヒラギノ角ゴ Std W8"/>
              </a:rPr>
              <a:t>メールボックスに</a:t>
            </a:r>
            <a:r>
              <a:rPr lang="ja-JP" altLang="en-US" sz="4400" dirty="0" smtClean="0">
                <a:latin typeface="ヒラギノ角ゴ Std W8"/>
                <a:ea typeface="ヒラギノ角ゴ Std W8"/>
                <a:cs typeface="ヒラギノ角ゴ Std W8"/>
              </a:rPr>
              <a:t>ついて</a:t>
            </a:r>
            <a:endParaRPr kumimoji="1" lang="ja-JP" altLang="en-US" dirty="0"/>
          </a:p>
        </p:txBody>
      </p:sp>
      <p:sp>
        <p:nvSpPr>
          <p:cNvPr id="5" name="コンテンツ プレースホルダー 4"/>
          <p:cNvSpPr txBox="1">
            <a:spLocks noGrp="1"/>
          </p:cNvSpPr>
          <p:nvPr>
            <p:ph idx="1"/>
          </p:nvPr>
        </p:nvSpPr>
        <p:spPr>
          <a:prstGeom prst="rect">
            <a:avLst/>
          </a:prstGeom>
          <a:noFill/>
        </p:spPr>
        <p:txBody>
          <a:bodyPr wrap="none" rtlCol="0">
            <a:spAutoFit/>
          </a:bodyPr>
          <a:lstStyle/>
          <a:p>
            <a:pPr marL="342900" indent="-342900">
              <a:buFont typeface="Arial"/>
              <a:buChar char="•"/>
            </a:pPr>
            <a:r>
              <a:rPr lang="ja-JP" altLang="en-US" sz="2000" dirty="0" smtClean="0">
                <a:solidFill>
                  <a:srgbClr val="000000"/>
                </a:solidFill>
                <a:latin typeface="ヒラギノ角ゴ ProN W3"/>
                <a:ea typeface="ヒラギノ角ゴ ProN W3"/>
                <a:cs typeface="ヒラギノ角ゴ ProN W3"/>
              </a:rPr>
              <a:t>メールボックスの容量</a:t>
            </a:r>
            <a:r>
              <a:rPr lang="en-US" altLang="ja-JP" sz="2000" dirty="0" smtClean="0">
                <a:solidFill>
                  <a:srgbClr val="000000"/>
                </a:solidFill>
                <a:latin typeface="ヒラギノ角ゴ ProN W3"/>
                <a:ea typeface="ヒラギノ角ゴ ProN W3"/>
                <a:cs typeface="ヒラギノ角ゴ ProN W3"/>
              </a:rPr>
              <a:t>: 1</a:t>
            </a:r>
            <a:r>
              <a:rPr lang="ja-JP" altLang="en-US" sz="2000" dirty="0" smtClean="0">
                <a:solidFill>
                  <a:srgbClr val="000000"/>
                </a:solidFill>
                <a:latin typeface="ヒラギノ角ゴ ProN W3"/>
                <a:ea typeface="ヒラギノ角ゴ ProN W3"/>
                <a:cs typeface="ヒラギノ角ゴ ProN W3"/>
              </a:rPr>
              <a:t>人あたり</a:t>
            </a:r>
            <a:r>
              <a:rPr lang="en-US" altLang="ja-JP" sz="2000" dirty="0" smtClean="0">
                <a:solidFill>
                  <a:srgbClr val="FF0000"/>
                </a:solidFill>
                <a:latin typeface="ヒラギノ角ゴ ProN W3"/>
                <a:ea typeface="ヒラギノ角ゴ ProN W3"/>
                <a:cs typeface="ヒラギノ角ゴ ProN W3"/>
              </a:rPr>
              <a:t>1GB</a:t>
            </a:r>
            <a:endParaRPr lang="en-US" altLang="ja-JP" sz="2000" dirty="0">
              <a:solidFill>
                <a:srgbClr val="FF0000"/>
              </a:solidFill>
              <a:latin typeface="ヒラギノ角ゴ ProN W3"/>
              <a:ea typeface="ヒラギノ角ゴ ProN W3"/>
              <a:cs typeface="ヒラギノ角ゴ ProN W3"/>
            </a:endParaRP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ja-JP" altLang="en-US" sz="2000" dirty="0" smtClean="0">
                <a:solidFill>
                  <a:srgbClr val="000000"/>
                </a:solidFill>
                <a:latin typeface="ヒラギノ角ゴ ProN W3"/>
                <a:ea typeface="ヒラギノ角ゴ ProN W3"/>
                <a:cs typeface="ヒラギノ角ゴ ProN W3"/>
              </a:rPr>
              <a:t>容量が上限に近くなると</a:t>
            </a:r>
            <a:r>
              <a:rPr lang="en-US" altLang="ja-JP" sz="2000" dirty="0" smtClean="0">
                <a:solidFill>
                  <a:srgbClr val="000000"/>
                </a:solidFill>
                <a:latin typeface="ヒラギノ角ゴ ProN W3"/>
                <a:ea typeface="ヒラギノ角ゴ ProN W3"/>
                <a:cs typeface="ヒラギノ角ゴ ProN W3"/>
              </a:rPr>
              <a:t>, </a:t>
            </a:r>
            <a:r>
              <a:rPr lang="ja-JP" altLang="en-US" sz="2000" dirty="0" smtClean="0">
                <a:solidFill>
                  <a:srgbClr val="000000"/>
                </a:solidFill>
                <a:latin typeface="ヒラギノ角ゴ ProN W3"/>
                <a:ea typeface="ヒラギノ角ゴ ProN W3"/>
                <a:cs typeface="ヒラギノ角ゴ ProN W3"/>
              </a:rPr>
              <a:t>メールにて通知される</a:t>
            </a:r>
            <a:r>
              <a:rPr lang="en-US" altLang="ja-JP" sz="2000" dirty="0" smtClean="0">
                <a:solidFill>
                  <a:srgbClr val="000000"/>
                </a:solidFill>
                <a:latin typeface="ヒラギノ角ゴ ProN W3"/>
                <a:ea typeface="ヒラギノ角ゴ ProN W3"/>
                <a:cs typeface="ヒラギノ角ゴ ProN W3"/>
              </a:rPr>
              <a:t>.</a:t>
            </a:r>
          </a:p>
          <a:p>
            <a:endParaRPr lang="en-US" altLang="ja-JP" sz="1000" dirty="0" smtClean="0">
              <a:solidFill>
                <a:srgbClr val="000000"/>
              </a:solidFill>
              <a:latin typeface="ヒラギノ角ゴ ProN W3"/>
              <a:ea typeface="ヒラギノ角ゴ ProN W3"/>
              <a:cs typeface="ヒラギノ角ゴ ProN W3"/>
            </a:endParaRPr>
          </a:p>
          <a:p>
            <a:pPr marL="342900" indent="-342900">
              <a:buFont typeface="Arial"/>
              <a:buChar char="•"/>
            </a:pPr>
            <a:r>
              <a:rPr lang="ja-JP" altLang="en-US" sz="2000" dirty="0" smtClean="0">
                <a:solidFill>
                  <a:srgbClr val="000000"/>
                </a:solidFill>
                <a:latin typeface="ヒラギノ角ゴ ProN W3"/>
                <a:ea typeface="ヒラギノ角ゴ ProN W3"/>
                <a:cs typeface="ヒラギノ角ゴ ProN W3"/>
              </a:rPr>
              <a:t>サーバ側でのメール保存期間は</a:t>
            </a:r>
            <a:r>
              <a:rPr lang="en-US" altLang="ja-JP" sz="2000" dirty="0" smtClean="0">
                <a:solidFill>
                  <a:srgbClr val="FF0000"/>
                </a:solidFill>
                <a:latin typeface="ヒラギノ角ゴ ProN W3"/>
                <a:ea typeface="ヒラギノ角ゴ ProN W3"/>
                <a:cs typeface="ヒラギノ角ゴ ProN W3"/>
              </a:rPr>
              <a:t>1</a:t>
            </a:r>
            <a:r>
              <a:rPr lang="ja-JP" altLang="en-US" sz="2000" dirty="0" smtClean="0">
                <a:solidFill>
                  <a:srgbClr val="FF0000"/>
                </a:solidFill>
                <a:latin typeface="ヒラギノ角ゴ ProN W3"/>
                <a:ea typeface="ヒラギノ角ゴ ProN W3"/>
                <a:cs typeface="ヒラギノ角ゴ ProN W3"/>
              </a:rPr>
              <a:t>年間</a:t>
            </a:r>
            <a:r>
              <a:rPr lang="en-US" altLang="ja-JP" sz="2000" dirty="0" smtClean="0">
                <a:solidFill>
                  <a:srgbClr val="000000"/>
                </a:solidFill>
                <a:latin typeface="ヒラギノ角ゴ ProN W3"/>
                <a:ea typeface="ヒラギノ角ゴ ProN W3"/>
                <a:cs typeface="ヒラギノ角ゴ ProN W3"/>
              </a:rPr>
              <a:t>.</a:t>
            </a:r>
          </a:p>
          <a:p>
            <a:endParaRPr lang="en-US" altLang="ja-JP" sz="1000" dirty="0">
              <a:solidFill>
                <a:srgbClr val="000000"/>
              </a:solidFill>
              <a:latin typeface="ヒラギノ角ゴ ProN W3"/>
              <a:ea typeface="ヒラギノ角ゴ ProN W3"/>
              <a:cs typeface="ヒラギノ角ゴ ProN W3"/>
            </a:endParaRPr>
          </a:p>
          <a:p>
            <a:pPr marL="800100" lvl="1" indent="-342900">
              <a:buFont typeface="Wingdings" charset="2"/>
              <a:buChar char="ü"/>
            </a:pPr>
            <a:r>
              <a:rPr lang="en-US" altLang="ja-JP" sz="2000" dirty="0" smtClean="0">
                <a:solidFill>
                  <a:srgbClr val="000000"/>
                </a:solidFill>
                <a:latin typeface="ヒラギノ角ゴ ProN W3"/>
                <a:ea typeface="ヒラギノ角ゴ ProN W3"/>
                <a:cs typeface="ヒラギノ角ゴ ProN W3"/>
              </a:rPr>
              <a:t>Web</a:t>
            </a:r>
            <a:r>
              <a:rPr lang="ja-JP" altLang="en-US" sz="2000" dirty="0" smtClean="0">
                <a:solidFill>
                  <a:srgbClr val="000000"/>
                </a:solidFill>
                <a:latin typeface="ヒラギノ角ゴ ProN W3"/>
                <a:ea typeface="ヒラギノ角ゴ ProN W3"/>
                <a:cs typeface="ヒラギノ角ゴ ProN W3"/>
              </a:rPr>
              <a:t>メールや</a:t>
            </a:r>
            <a:r>
              <a:rPr lang="en-US" altLang="ja-JP" sz="2000" dirty="0" smtClean="0">
                <a:solidFill>
                  <a:srgbClr val="000000"/>
                </a:solidFill>
                <a:latin typeface="ヒラギノ角ゴ ProN W3"/>
                <a:ea typeface="ヒラギノ角ゴ ProN W3"/>
                <a:cs typeface="ヒラギノ角ゴ ProN W3"/>
              </a:rPr>
              <a:t>IMAP</a:t>
            </a:r>
            <a:r>
              <a:rPr lang="ja-JP" altLang="en-US" sz="2000" dirty="0" smtClean="0">
                <a:solidFill>
                  <a:srgbClr val="000000"/>
                </a:solidFill>
                <a:latin typeface="ヒラギノ角ゴ ProN W3"/>
                <a:ea typeface="ヒラギノ角ゴ ProN W3"/>
                <a:cs typeface="ヒラギノ角ゴ ProN W3"/>
              </a:rPr>
              <a:t>での利用の際には注意が必要</a:t>
            </a:r>
            <a:r>
              <a:rPr lang="en-US" altLang="ja-JP" sz="2000" dirty="0" smtClean="0">
                <a:solidFill>
                  <a:srgbClr val="000000"/>
                </a:solidFill>
                <a:latin typeface="ヒラギノ角ゴ ProN W3"/>
                <a:ea typeface="ヒラギノ角ゴ ProN W3"/>
                <a:cs typeface="ヒラギノ角ゴ ProN W3"/>
              </a:rPr>
              <a:t>.</a:t>
            </a:r>
            <a:endParaRPr lang="en-US" altLang="ja-JP" sz="2000" dirty="0">
              <a:solidFill>
                <a:srgbClr val="000000"/>
              </a:solidFill>
              <a:latin typeface="ヒラギノ角ゴ ProN W3"/>
              <a:ea typeface="ヒラギノ角ゴ ProN W3"/>
              <a:cs typeface="ヒラギノ角ゴ ProN W3"/>
            </a:endParaRPr>
          </a:p>
        </p:txBody>
      </p:sp>
      <p:sp>
        <p:nvSpPr>
          <p:cNvPr id="4" name="スライド番号プレースホルダー 3"/>
          <p:cNvSpPr>
            <a:spLocks noGrp="1"/>
          </p:cNvSpPr>
          <p:nvPr>
            <p:ph type="sldNum" sz="quarter" idx="12"/>
          </p:nvPr>
        </p:nvSpPr>
        <p:spPr/>
        <p:txBody>
          <a:bodyPr/>
          <a:lstStyle/>
          <a:p>
            <a:fld id="{6B0E5356-E009-450B-A2F0-BDE61DB59198}" type="slidenum">
              <a:rPr lang="en-US" altLang="ja-JP" smtClean="0"/>
              <a:pPr/>
              <a:t>46</a:t>
            </a:fld>
            <a:endParaRPr lang="en-US" altLang="ja-JP"/>
          </a:p>
        </p:txBody>
      </p:sp>
    </p:spTree>
    <p:extLst>
      <p:ext uri="{BB962C8B-B14F-4D97-AF65-F5344CB8AC3E}">
        <p14:creationId xmlns:p14="http://schemas.microsoft.com/office/powerpoint/2010/main" val="298378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現代の情報技術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　人間の智に迫り、それを超える可能性</a:t>
            </a:r>
            <a:endParaRPr kumimoji="1" lang="en-US" altLang="ja-JP" dirty="0" smtClean="0"/>
          </a:p>
          <a:p>
            <a:pPr lvl="1"/>
            <a:r>
              <a:rPr lang="en-US" altLang="ja-JP" dirty="0" smtClean="0"/>
              <a:t>2030</a:t>
            </a:r>
            <a:r>
              <a:rPr lang="ja-JP" altLang="en-US" dirty="0" smtClean="0"/>
              <a:t>年ころ、そうなるかもしれない</a:t>
            </a:r>
            <a:endParaRPr lang="en-US" altLang="ja-JP" dirty="0" smtClean="0"/>
          </a:p>
          <a:p>
            <a:r>
              <a:rPr kumimoji="1" lang="ja-JP" altLang="en-US" dirty="0"/>
              <a:t>　</a:t>
            </a:r>
            <a:r>
              <a:rPr kumimoji="1" lang="ja-JP" altLang="en-US" dirty="0" smtClean="0"/>
              <a:t>チェスで人間を凌駕：　</a:t>
            </a:r>
            <a:r>
              <a:rPr kumimoji="1" lang="en-US" altLang="ja-JP" dirty="0" smtClean="0"/>
              <a:t>1994</a:t>
            </a:r>
          </a:p>
          <a:p>
            <a:r>
              <a:rPr lang="ja-JP" altLang="en-US" dirty="0"/>
              <a:t>　</a:t>
            </a:r>
            <a:r>
              <a:rPr lang="ja-JP" altLang="en-US" dirty="0" smtClean="0"/>
              <a:t>テレビのクイズ番組で人間を凌駕：　</a:t>
            </a:r>
            <a:r>
              <a:rPr lang="en-US" altLang="ja-JP" dirty="0" smtClean="0"/>
              <a:t>2010</a:t>
            </a:r>
          </a:p>
          <a:p>
            <a:pPr lvl="1"/>
            <a:r>
              <a:rPr kumimoji="1" lang="ja-JP" altLang="en-US" dirty="0" smtClean="0"/>
              <a:t>　動画その１　　</a:t>
            </a:r>
            <a:r>
              <a:rPr kumimoji="1" lang="en-US" altLang="ja-JP" smtClean="0">
                <a:hlinkClick r:id="rId2"/>
              </a:rPr>
              <a:t>Jeopardy</a:t>
            </a:r>
            <a:endParaRPr kumimoji="1" lang="en-US" altLang="ja-JP" dirty="0" smtClean="0"/>
          </a:p>
          <a:p>
            <a:pPr lvl="1"/>
            <a:r>
              <a:rPr kumimoji="1" lang="ja-JP" altLang="en-US" dirty="0"/>
              <a:t>　</a:t>
            </a:r>
            <a:r>
              <a:rPr lang="ja-JP" altLang="en-US" dirty="0" smtClean="0"/>
              <a:t>動画</a:t>
            </a:r>
            <a:r>
              <a:rPr lang="ja-JP" altLang="en-US" dirty="0" smtClean="0"/>
              <a:t>その</a:t>
            </a:r>
            <a:r>
              <a:rPr lang="ja-JP" altLang="en-US" dirty="0"/>
              <a:t>２</a:t>
            </a:r>
            <a:r>
              <a:rPr kumimoji="1" lang="ja-JP" altLang="en-US" dirty="0" smtClean="0"/>
              <a:t>　　</a:t>
            </a:r>
            <a:r>
              <a:rPr kumimoji="1" lang="en-US" altLang="ja-JP" dirty="0" smtClean="0">
                <a:hlinkClick r:id="rId3"/>
              </a:rPr>
              <a:t>IBM</a:t>
            </a:r>
            <a:r>
              <a:rPr kumimoji="1" lang="ja-JP" altLang="en-US" dirty="0" smtClean="0">
                <a:hlinkClick r:id="rId3"/>
              </a:rPr>
              <a:t>　</a:t>
            </a:r>
            <a:r>
              <a:rPr kumimoji="1" lang="en-US" altLang="ja-JP" dirty="0" smtClean="0">
                <a:hlinkClick r:id="rId3"/>
              </a:rPr>
              <a:t>Watson</a:t>
            </a:r>
            <a:endParaRPr kumimoji="1" lang="en-US" altLang="ja-JP" dirty="0" smtClean="0"/>
          </a:p>
          <a:p>
            <a:r>
              <a:rPr kumimoji="1" lang="ja-JP" altLang="en-US" dirty="0" smtClean="0"/>
              <a:t>　将棋でも人間を凌駕しつつある</a:t>
            </a:r>
            <a:endParaRPr kumimoji="1" lang="en-US" altLang="ja-JP" dirty="0" smtClean="0"/>
          </a:p>
          <a:p>
            <a:r>
              <a:rPr lang="ja-JP" altLang="en-US" dirty="0"/>
              <a:t>　</a:t>
            </a:r>
            <a:r>
              <a:rPr lang="ja-JP" altLang="en-US" dirty="0" smtClean="0"/>
              <a:t>その基盤は、　データ＋科学＋計算＝情報</a:t>
            </a:r>
            <a:endParaRPr kumimoji="1" lang="ja-JP" altLang="en-US" dirty="0"/>
          </a:p>
        </p:txBody>
      </p:sp>
    </p:spTree>
    <p:extLst>
      <p:ext uri="{BB962C8B-B14F-4D97-AF65-F5344CB8AC3E}">
        <p14:creationId xmlns:p14="http://schemas.microsoft.com/office/powerpoint/2010/main" val="2317714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0" y="190500"/>
            <a:ext cx="7010400" cy="935038"/>
          </a:xfrm>
        </p:spPr>
        <p:txBody>
          <a:bodyPr/>
          <a:lstStyle/>
          <a:p>
            <a:r>
              <a:rPr lang="ja-JP" altLang="en-US" sz="3800"/>
              <a:t>コンピュータの歴史</a:t>
            </a:r>
          </a:p>
        </p:txBody>
      </p:sp>
      <p:sp>
        <p:nvSpPr>
          <p:cNvPr id="41987" name="Rectangle 3"/>
          <p:cNvSpPr>
            <a:spLocks noGrp="1" noChangeArrowheads="1"/>
          </p:cNvSpPr>
          <p:nvPr>
            <p:ph idx="1"/>
          </p:nvPr>
        </p:nvSpPr>
        <p:spPr>
          <a:xfrm>
            <a:off x="1714500" y="1341438"/>
            <a:ext cx="7105650" cy="5616575"/>
          </a:xfrm>
        </p:spPr>
        <p:txBody>
          <a:bodyPr/>
          <a:lstStyle/>
          <a:p>
            <a:pPr>
              <a:lnSpc>
                <a:spcPct val="90000"/>
              </a:lnSpc>
            </a:pPr>
            <a:r>
              <a:rPr lang="ja-JP" altLang="en-US" sz="2600"/>
              <a:t>コンピュータとは</a:t>
            </a:r>
          </a:p>
          <a:p>
            <a:pPr lvl="1">
              <a:lnSpc>
                <a:spcPct val="90000"/>
              </a:lnSpc>
            </a:pPr>
            <a:r>
              <a:rPr lang="ja-JP" altLang="en-US" sz="2400"/>
              <a:t>プログラムに従って演算を行う機械の総称</a:t>
            </a:r>
          </a:p>
          <a:p>
            <a:pPr lvl="1">
              <a:lnSpc>
                <a:spcPct val="90000"/>
              </a:lnSpc>
            </a:pPr>
            <a:r>
              <a:rPr lang="ja-JP" altLang="en-US" sz="2400"/>
              <a:t>スーパーコンピュータや汎用コンピュータ、サーバなどからパソコンやワープロ、あるいは電卓まで、非常に広い範囲のものを指す</a:t>
            </a:r>
          </a:p>
          <a:p>
            <a:pPr lvl="1">
              <a:lnSpc>
                <a:spcPct val="90000"/>
              </a:lnSpc>
            </a:pPr>
            <a:endParaRPr lang="ja-JP" altLang="en-US" sz="2400"/>
          </a:p>
          <a:p>
            <a:pPr lvl="1">
              <a:lnSpc>
                <a:spcPct val="90000"/>
              </a:lnSpc>
            </a:pPr>
            <a:endParaRPr lang="ja-JP" altLang="en-US" sz="2400"/>
          </a:p>
          <a:p>
            <a:pPr lvl="1">
              <a:lnSpc>
                <a:spcPct val="90000"/>
              </a:lnSpc>
            </a:pPr>
            <a:endParaRPr lang="ja-JP" altLang="en-US" sz="2400"/>
          </a:p>
          <a:p>
            <a:pPr lvl="1">
              <a:lnSpc>
                <a:spcPct val="90000"/>
              </a:lnSpc>
            </a:pPr>
            <a:endParaRPr lang="ja-JP" altLang="en-US" sz="2400"/>
          </a:p>
          <a:p>
            <a:pPr lvl="1">
              <a:lnSpc>
                <a:spcPct val="90000"/>
              </a:lnSpc>
            </a:pPr>
            <a:endParaRPr lang="ja-JP" altLang="en-US" sz="2400"/>
          </a:p>
          <a:p>
            <a:pPr lvl="1">
              <a:lnSpc>
                <a:spcPct val="90000"/>
              </a:lnSpc>
            </a:pPr>
            <a:endParaRPr lang="ja-JP" altLang="en-US" sz="2400"/>
          </a:p>
          <a:p>
            <a:pPr lvl="1">
              <a:lnSpc>
                <a:spcPct val="90000"/>
              </a:lnSpc>
            </a:pPr>
            <a:endParaRPr lang="ja-JP" altLang="en-US" sz="2400"/>
          </a:p>
          <a:p>
            <a:pPr>
              <a:lnSpc>
                <a:spcPct val="90000"/>
              </a:lnSpc>
            </a:pPr>
            <a:r>
              <a:rPr lang="ja-JP" altLang="en-US" sz="2600"/>
              <a:t>コンピュータの歴史</a:t>
            </a:r>
          </a:p>
        </p:txBody>
      </p:sp>
      <p:sp>
        <p:nvSpPr>
          <p:cNvPr id="7" name="スライド番号プレースホルダ 6"/>
          <p:cNvSpPr>
            <a:spLocks noGrp="1"/>
          </p:cNvSpPr>
          <p:nvPr>
            <p:ph type="sldNum" sz="quarter" idx="12"/>
          </p:nvPr>
        </p:nvSpPr>
        <p:spPr>
          <a:xfrm>
            <a:off x="0" y="6400800"/>
            <a:ext cx="1295400" cy="457200"/>
          </a:xfrm>
        </p:spPr>
        <p:txBody>
          <a:bodyPr/>
          <a:lstStyle/>
          <a:p>
            <a:fld id="{6B0E5356-E009-450B-A2F0-BDE61DB59198}" type="slidenum">
              <a:rPr lang="en-US" altLang="ja-JP" smtClean="0"/>
              <a:pPr/>
              <a:t>6</a:t>
            </a:fld>
            <a:endParaRPr lang="en-US" altLang="ja-JP" dirty="0"/>
          </a:p>
        </p:txBody>
      </p:sp>
      <p:pic>
        <p:nvPicPr>
          <p:cNvPr id="41988" name="Picture 4" descr="シャープ Mebius　PC-TX23H"/>
          <p:cNvPicPr>
            <a:picLocks noChangeAspect="1" noChangeArrowheads="1"/>
          </p:cNvPicPr>
          <p:nvPr/>
        </p:nvPicPr>
        <p:blipFill>
          <a:blip r:embed="rId3" cstate="print"/>
          <a:srcRect/>
          <a:stretch>
            <a:fillRect/>
          </a:stretch>
        </p:blipFill>
        <p:spPr bwMode="auto">
          <a:xfrm>
            <a:off x="6034088" y="3502025"/>
            <a:ext cx="2198687" cy="2381250"/>
          </a:xfrm>
          <a:prstGeom prst="rect">
            <a:avLst/>
          </a:prstGeom>
          <a:noFill/>
        </p:spPr>
      </p:pic>
      <p:pic>
        <p:nvPicPr>
          <p:cNvPr id="41989" name="Picture 5" descr="mau0-1a"/>
          <p:cNvPicPr>
            <a:picLocks noChangeAspect="1" noChangeArrowheads="1"/>
          </p:cNvPicPr>
          <p:nvPr/>
        </p:nvPicPr>
        <p:blipFill>
          <a:blip r:embed="rId4" cstate="print"/>
          <a:srcRect/>
          <a:stretch>
            <a:fillRect/>
          </a:stretch>
        </p:blipFill>
        <p:spPr bwMode="auto">
          <a:xfrm>
            <a:off x="2179638" y="3429000"/>
            <a:ext cx="2859087" cy="24352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84150" y="73025"/>
            <a:ext cx="8959850" cy="692150"/>
          </a:xfrm>
          <a:solidFill>
            <a:schemeClr val="bg1"/>
          </a:solidFill>
        </p:spPr>
        <p:txBody>
          <a:bodyPr/>
          <a:lstStyle/>
          <a:p>
            <a:r>
              <a:rPr lang="en-US" altLang="ja-JP" sz="2500"/>
              <a:t>ENIAC (Electronic Numerical Integrator and Computer)</a:t>
            </a:r>
          </a:p>
        </p:txBody>
      </p:sp>
      <p:sp>
        <p:nvSpPr>
          <p:cNvPr id="43011" name="Rectangle 3"/>
          <p:cNvSpPr>
            <a:spLocks noGrp="1" noChangeArrowheads="1"/>
          </p:cNvSpPr>
          <p:nvPr>
            <p:ph idx="1"/>
          </p:nvPr>
        </p:nvSpPr>
        <p:spPr>
          <a:xfrm>
            <a:off x="1647825" y="981075"/>
            <a:ext cx="7429500" cy="5616575"/>
          </a:xfrm>
        </p:spPr>
        <p:txBody>
          <a:bodyPr/>
          <a:lstStyle/>
          <a:p>
            <a:pPr>
              <a:lnSpc>
                <a:spcPct val="90000"/>
              </a:lnSpc>
            </a:pPr>
            <a:r>
              <a:rPr lang="en-US" altLang="ja-JP" sz="2100" dirty="0">
                <a:solidFill>
                  <a:srgbClr val="000000"/>
                </a:solidFill>
              </a:rPr>
              <a:t>1946</a:t>
            </a:r>
            <a:r>
              <a:rPr lang="ja-JP" altLang="en-US" sz="2100" dirty="0">
                <a:solidFill>
                  <a:srgbClr val="000000"/>
                </a:solidFill>
              </a:rPr>
              <a:t>年、ペンシルバニア大学のムーア校で、モークリー </a:t>
            </a:r>
            <a:r>
              <a:rPr lang="en-US" altLang="ja-JP" sz="2100" dirty="0">
                <a:solidFill>
                  <a:srgbClr val="000000"/>
                </a:solidFill>
              </a:rPr>
              <a:t>(John William </a:t>
            </a:r>
            <a:r>
              <a:rPr lang="en-US" altLang="ja-JP" sz="2100" dirty="0" err="1">
                <a:solidFill>
                  <a:srgbClr val="000000"/>
                </a:solidFill>
              </a:rPr>
              <a:t>Mauchly</a:t>
            </a:r>
            <a:r>
              <a:rPr lang="en-US" altLang="ja-JP" sz="2100" dirty="0">
                <a:solidFill>
                  <a:srgbClr val="000000"/>
                </a:solidFill>
              </a:rPr>
              <a:t>) </a:t>
            </a:r>
            <a:r>
              <a:rPr lang="ja-JP" altLang="en-US" sz="2100" dirty="0">
                <a:solidFill>
                  <a:srgbClr val="000000"/>
                </a:solidFill>
              </a:rPr>
              <a:t>と エッカート </a:t>
            </a:r>
            <a:r>
              <a:rPr lang="en-US" altLang="ja-JP" sz="2100" dirty="0">
                <a:solidFill>
                  <a:srgbClr val="000000"/>
                </a:solidFill>
              </a:rPr>
              <a:t>(John </a:t>
            </a:r>
            <a:r>
              <a:rPr lang="en-US" altLang="ja-JP" sz="2100" dirty="0" err="1">
                <a:solidFill>
                  <a:srgbClr val="000000"/>
                </a:solidFill>
              </a:rPr>
              <a:t>Presper</a:t>
            </a:r>
            <a:r>
              <a:rPr lang="en-US" altLang="ja-JP" sz="2100" dirty="0">
                <a:solidFill>
                  <a:srgbClr val="000000"/>
                </a:solidFill>
              </a:rPr>
              <a:t> Eckert) </a:t>
            </a:r>
            <a:r>
              <a:rPr lang="ja-JP" altLang="en-US" sz="2100" dirty="0">
                <a:solidFill>
                  <a:srgbClr val="000000"/>
                </a:solidFill>
              </a:rPr>
              <a:t>によって作られた</a:t>
            </a:r>
          </a:p>
          <a:p>
            <a:pPr>
              <a:lnSpc>
                <a:spcPct val="90000"/>
              </a:lnSpc>
            </a:pPr>
            <a:r>
              <a:rPr lang="ja-JP" altLang="en-US" sz="2100" dirty="0">
                <a:solidFill>
                  <a:srgbClr val="000000"/>
                </a:solidFill>
              </a:rPr>
              <a:t>最初の電子計算機とされている</a:t>
            </a:r>
          </a:p>
          <a:p>
            <a:pPr>
              <a:lnSpc>
                <a:spcPct val="90000"/>
              </a:lnSpc>
            </a:pPr>
            <a:endParaRPr lang="ja-JP" altLang="en-US" sz="2100" dirty="0"/>
          </a:p>
          <a:p>
            <a:pPr>
              <a:lnSpc>
                <a:spcPct val="90000"/>
              </a:lnSpc>
            </a:pPr>
            <a:endParaRPr lang="ja-JP" altLang="en-US" sz="2100" dirty="0">
              <a:solidFill>
                <a:srgbClr val="000000"/>
              </a:solidFill>
            </a:endParaRPr>
          </a:p>
          <a:p>
            <a:pPr>
              <a:lnSpc>
                <a:spcPct val="90000"/>
              </a:lnSpc>
            </a:pPr>
            <a:endParaRPr lang="ja-JP" altLang="en-US" sz="2100" dirty="0">
              <a:solidFill>
                <a:srgbClr val="000000"/>
              </a:solidFill>
            </a:endParaRPr>
          </a:p>
          <a:p>
            <a:pPr>
              <a:lnSpc>
                <a:spcPct val="90000"/>
              </a:lnSpc>
            </a:pPr>
            <a:endParaRPr lang="ja-JP" altLang="en-US" sz="2100" dirty="0">
              <a:solidFill>
                <a:srgbClr val="000000"/>
              </a:solidFill>
            </a:endParaRPr>
          </a:p>
          <a:p>
            <a:pPr>
              <a:lnSpc>
                <a:spcPct val="90000"/>
              </a:lnSpc>
            </a:pPr>
            <a:endParaRPr lang="ja-JP" altLang="en-US" sz="2100" dirty="0">
              <a:solidFill>
                <a:srgbClr val="000000"/>
              </a:solidFill>
            </a:endParaRPr>
          </a:p>
          <a:p>
            <a:pPr>
              <a:lnSpc>
                <a:spcPct val="90000"/>
              </a:lnSpc>
            </a:pPr>
            <a:endParaRPr lang="ja-JP" altLang="en-US" sz="2100" dirty="0">
              <a:solidFill>
                <a:srgbClr val="000000"/>
              </a:solidFill>
            </a:endParaRPr>
          </a:p>
          <a:p>
            <a:pPr>
              <a:lnSpc>
                <a:spcPct val="90000"/>
              </a:lnSpc>
            </a:pPr>
            <a:endParaRPr lang="ja-JP" altLang="en-US" sz="2100" dirty="0">
              <a:solidFill>
                <a:srgbClr val="000000"/>
              </a:solidFill>
            </a:endParaRPr>
          </a:p>
          <a:p>
            <a:pPr lvl="1">
              <a:lnSpc>
                <a:spcPct val="90000"/>
              </a:lnSpc>
            </a:pPr>
            <a:r>
              <a:rPr lang="en-US" altLang="ja-JP" sz="2000" dirty="0">
                <a:solidFill>
                  <a:srgbClr val="000000"/>
                </a:solidFill>
              </a:rPr>
              <a:t>ABC </a:t>
            </a:r>
          </a:p>
          <a:p>
            <a:pPr lvl="2">
              <a:lnSpc>
                <a:spcPct val="90000"/>
              </a:lnSpc>
            </a:pPr>
            <a:r>
              <a:rPr lang="en-US" altLang="ja-JP" sz="1800" dirty="0">
                <a:solidFill>
                  <a:srgbClr val="000000"/>
                </a:solidFill>
              </a:rPr>
              <a:t>1942 </a:t>
            </a:r>
            <a:r>
              <a:rPr lang="ja-JP" altLang="en-US" sz="1800" dirty="0">
                <a:solidFill>
                  <a:srgbClr val="000000"/>
                </a:solidFill>
              </a:rPr>
              <a:t>米国</a:t>
            </a:r>
          </a:p>
          <a:p>
            <a:pPr lvl="1">
              <a:lnSpc>
                <a:spcPct val="90000"/>
              </a:lnSpc>
            </a:pPr>
            <a:r>
              <a:rPr lang="en-US" altLang="ja-JP" sz="2000" dirty="0">
                <a:solidFill>
                  <a:srgbClr val="000000"/>
                </a:solidFill>
              </a:rPr>
              <a:t>Colossus </a:t>
            </a:r>
          </a:p>
          <a:p>
            <a:pPr lvl="2">
              <a:lnSpc>
                <a:spcPct val="90000"/>
              </a:lnSpc>
            </a:pPr>
            <a:r>
              <a:rPr lang="en-US" altLang="ja-JP" sz="1800" dirty="0">
                <a:solidFill>
                  <a:srgbClr val="000000"/>
                </a:solidFill>
              </a:rPr>
              <a:t>1943 </a:t>
            </a:r>
            <a:r>
              <a:rPr lang="ja-JP" altLang="en-US" sz="1800" dirty="0">
                <a:solidFill>
                  <a:srgbClr val="000000"/>
                </a:solidFill>
              </a:rPr>
              <a:t>英国 </a:t>
            </a:r>
          </a:p>
        </p:txBody>
      </p:sp>
      <p:sp>
        <p:nvSpPr>
          <p:cNvPr id="9" name="スライド番号プレースホルダ 8"/>
          <p:cNvSpPr>
            <a:spLocks noGrp="1"/>
          </p:cNvSpPr>
          <p:nvPr>
            <p:ph type="sldNum" sz="quarter" idx="12"/>
          </p:nvPr>
        </p:nvSpPr>
        <p:spPr>
          <a:xfrm>
            <a:off x="0" y="6400800"/>
            <a:ext cx="1295400" cy="457200"/>
          </a:xfrm>
        </p:spPr>
        <p:txBody>
          <a:bodyPr/>
          <a:lstStyle/>
          <a:p>
            <a:fld id="{6B0E5356-E009-450B-A2F0-BDE61DB59198}" type="slidenum">
              <a:rPr lang="en-US" altLang="ja-JP" smtClean="0"/>
              <a:pPr/>
              <a:t>7</a:t>
            </a:fld>
            <a:endParaRPr lang="en-US" altLang="ja-JP" dirty="0"/>
          </a:p>
        </p:txBody>
      </p:sp>
      <p:pic>
        <p:nvPicPr>
          <p:cNvPr id="43012" name="Picture 4" descr="mau0-1a"/>
          <p:cNvPicPr>
            <a:picLocks noChangeAspect="1" noChangeArrowheads="1"/>
          </p:cNvPicPr>
          <p:nvPr/>
        </p:nvPicPr>
        <p:blipFill>
          <a:blip r:embed="rId3" cstate="print"/>
          <a:srcRect/>
          <a:stretch>
            <a:fillRect/>
          </a:stretch>
        </p:blipFill>
        <p:spPr bwMode="auto">
          <a:xfrm>
            <a:off x="5170488" y="2924175"/>
            <a:ext cx="3854450" cy="3281363"/>
          </a:xfrm>
          <a:prstGeom prst="rect">
            <a:avLst/>
          </a:prstGeom>
          <a:noFill/>
        </p:spPr>
      </p:pic>
      <p:pic>
        <p:nvPicPr>
          <p:cNvPr id="43013" name="Picture 5" descr="maupor"/>
          <p:cNvPicPr>
            <a:picLocks noChangeAspect="1" noChangeArrowheads="1"/>
          </p:cNvPicPr>
          <p:nvPr/>
        </p:nvPicPr>
        <p:blipFill>
          <a:blip r:embed="rId4" cstate="print"/>
          <a:srcRect/>
          <a:stretch>
            <a:fillRect/>
          </a:stretch>
        </p:blipFill>
        <p:spPr bwMode="auto">
          <a:xfrm>
            <a:off x="96838" y="692150"/>
            <a:ext cx="1595437" cy="2663825"/>
          </a:xfrm>
          <a:prstGeom prst="rect">
            <a:avLst/>
          </a:prstGeom>
          <a:noFill/>
        </p:spPr>
      </p:pic>
      <p:sp>
        <p:nvSpPr>
          <p:cNvPr id="43014" name="Rectangle 6">
            <a:hlinkClick r:id="rId5"/>
          </p:cNvPr>
          <p:cNvSpPr>
            <a:spLocks noChangeArrowheads="1"/>
          </p:cNvSpPr>
          <p:nvPr/>
        </p:nvSpPr>
        <p:spPr bwMode="auto">
          <a:xfrm>
            <a:off x="3563938" y="6491288"/>
            <a:ext cx="5505450" cy="366712"/>
          </a:xfrm>
          <a:prstGeom prst="rect">
            <a:avLst/>
          </a:prstGeom>
          <a:noFill/>
          <a:ln w="9525">
            <a:noFill/>
            <a:miter lim="800000"/>
            <a:headEnd/>
            <a:tailEnd/>
          </a:ln>
          <a:effectLst/>
        </p:spPr>
        <p:txBody>
          <a:bodyPr wrap="none">
            <a:spAutoFit/>
          </a:bodyPr>
          <a:lstStyle/>
          <a:p>
            <a:r>
              <a:rPr lang="en-US" altLang="ja-JP" sz="1800"/>
              <a:t>http://www.infonet.co.jp/ueyama/ip/history/eniac.html</a:t>
            </a:r>
          </a:p>
        </p:txBody>
      </p:sp>
      <p:sp>
        <p:nvSpPr>
          <p:cNvPr id="43015" name="Text Box 7"/>
          <p:cNvSpPr txBox="1">
            <a:spLocks noChangeArrowheads="1"/>
          </p:cNvSpPr>
          <p:nvPr/>
        </p:nvSpPr>
        <p:spPr bwMode="auto">
          <a:xfrm>
            <a:off x="1781175" y="2708275"/>
            <a:ext cx="3257550" cy="1978025"/>
          </a:xfrm>
          <a:prstGeom prst="rect">
            <a:avLst/>
          </a:prstGeom>
          <a:noFill/>
          <a:ln w="57150">
            <a:solidFill>
              <a:srgbClr val="800000"/>
            </a:solidFill>
            <a:miter lim="800000"/>
            <a:headEnd/>
            <a:tailEnd/>
          </a:ln>
          <a:effectLst/>
        </p:spPr>
        <p:txBody>
          <a:bodyPr>
            <a:spAutoFit/>
          </a:bodyPr>
          <a:lstStyle/>
          <a:p>
            <a:r>
              <a:rPr lang="ja-JP" altLang="en-US"/>
              <a:t>プログラムの格納方法で現在のコンピュータの仕組みとは異なっている部分もあり、コンピュータの定義によっては必ずしも世界最初のものではない</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ja-JP" sz="3800"/>
              <a:t>ENIAC </a:t>
            </a:r>
          </a:p>
        </p:txBody>
      </p:sp>
      <p:sp>
        <p:nvSpPr>
          <p:cNvPr id="44035" name="Rectangle 3"/>
          <p:cNvSpPr>
            <a:spLocks noGrp="1" noChangeArrowheads="1"/>
          </p:cNvSpPr>
          <p:nvPr>
            <p:ph idx="1"/>
          </p:nvPr>
        </p:nvSpPr>
        <p:spPr>
          <a:xfrm>
            <a:off x="539750" y="1668463"/>
            <a:ext cx="8066088" cy="4929187"/>
          </a:xfrm>
        </p:spPr>
        <p:txBody>
          <a:bodyPr/>
          <a:lstStyle/>
          <a:p>
            <a:r>
              <a:rPr lang="ja-JP" altLang="en-US" sz="2100"/>
              <a:t>真空管</a:t>
            </a:r>
            <a:r>
              <a:rPr lang="en-US" altLang="ja-JP" sz="2100"/>
              <a:t>18,800</a:t>
            </a:r>
            <a:r>
              <a:rPr lang="ja-JP" altLang="en-US" sz="2100"/>
              <a:t>本 </a:t>
            </a:r>
          </a:p>
          <a:p>
            <a:r>
              <a:rPr lang="ja-JP" altLang="en-US" sz="2100"/>
              <a:t>床面積は </a:t>
            </a:r>
            <a:r>
              <a:rPr lang="en-US" altLang="ja-JP" sz="2100"/>
              <a:t>100m</a:t>
            </a:r>
            <a:r>
              <a:rPr lang="en-US" altLang="ja-JP" sz="2100" baseline="30000"/>
              <a:t>2</a:t>
            </a:r>
            <a:r>
              <a:rPr lang="ja-JP" altLang="en-US" sz="2100"/>
              <a:t>、全長</a:t>
            </a:r>
            <a:r>
              <a:rPr lang="en-US" altLang="ja-JP" sz="2100"/>
              <a:t>30m</a:t>
            </a:r>
            <a:r>
              <a:rPr lang="ja-JP" altLang="en-US" sz="2100"/>
              <a:t>、重量 </a:t>
            </a:r>
            <a:r>
              <a:rPr lang="en-US" altLang="ja-JP" sz="2100"/>
              <a:t>30</a:t>
            </a:r>
            <a:r>
              <a:rPr lang="ja-JP" altLang="en-US" sz="2100"/>
              <a:t>トン、消費電力は </a:t>
            </a:r>
            <a:r>
              <a:rPr lang="en-US" altLang="ja-JP" sz="2100"/>
              <a:t>150kW </a:t>
            </a:r>
          </a:p>
          <a:p>
            <a:endParaRPr lang="en-US" altLang="ja-JP" sz="2100"/>
          </a:p>
          <a:p>
            <a:endParaRPr lang="en-US" altLang="ja-JP" sz="2100"/>
          </a:p>
          <a:p>
            <a:endParaRPr lang="en-US" altLang="ja-JP" sz="2100"/>
          </a:p>
          <a:p>
            <a:endParaRPr lang="en-US" altLang="ja-JP" sz="2100"/>
          </a:p>
          <a:p>
            <a:endParaRPr lang="en-US" altLang="ja-JP" sz="2100"/>
          </a:p>
          <a:p>
            <a:endParaRPr lang="en-US" altLang="ja-JP" sz="2100"/>
          </a:p>
          <a:p>
            <a:r>
              <a:rPr lang="ja-JP" altLang="en-US" sz="2100"/>
              <a:t>弾道計算や暗号解読といった軍事目的で極秘裡に研究 </a:t>
            </a:r>
          </a:p>
          <a:p>
            <a:endParaRPr lang="en-US" altLang="ja-JP" sz="2600"/>
          </a:p>
        </p:txBody>
      </p:sp>
      <p:sp>
        <p:nvSpPr>
          <p:cNvPr id="9" name="スライド番号プレースホルダ 8"/>
          <p:cNvSpPr>
            <a:spLocks noGrp="1"/>
          </p:cNvSpPr>
          <p:nvPr>
            <p:ph type="sldNum" sz="quarter" idx="12"/>
          </p:nvPr>
        </p:nvSpPr>
        <p:spPr>
          <a:xfrm>
            <a:off x="0" y="6400800"/>
            <a:ext cx="1295400" cy="457200"/>
          </a:xfrm>
        </p:spPr>
        <p:txBody>
          <a:bodyPr/>
          <a:lstStyle/>
          <a:p>
            <a:fld id="{6B0E5356-E009-450B-A2F0-BDE61DB59198}" type="slidenum">
              <a:rPr lang="en-US" altLang="ja-JP" smtClean="0"/>
              <a:pPr/>
              <a:t>8</a:t>
            </a:fld>
            <a:endParaRPr lang="en-US" altLang="ja-JP" dirty="0"/>
          </a:p>
        </p:txBody>
      </p:sp>
      <p:sp>
        <p:nvSpPr>
          <p:cNvPr id="44036" name="Rectangle 4"/>
          <p:cNvSpPr>
            <a:spLocks noChangeArrowheads="1"/>
          </p:cNvSpPr>
          <p:nvPr/>
        </p:nvSpPr>
        <p:spPr bwMode="auto">
          <a:xfrm>
            <a:off x="1647825" y="5440363"/>
            <a:ext cx="7178675" cy="831850"/>
          </a:xfrm>
          <a:prstGeom prst="rect">
            <a:avLst/>
          </a:prstGeom>
          <a:noFill/>
          <a:ln w="9525">
            <a:solidFill>
              <a:srgbClr val="800000"/>
            </a:solidFill>
            <a:miter lim="800000"/>
            <a:headEnd/>
            <a:tailEnd/>
          </a:ln>
          <a:effectLst/>
        </p:spPr>
        <p:txBody>
          <a:bodyPr anchor="ctr">
            <a:spAutoFit/>
          </a:bodyPr>
          <a:lstStyle/>
          <a:p>
            <a:r>
              <a:rPr lang="en-US" altLang="ja-JP" sz="2400"/>
              <a:t>ENIAC</a:t>
            </a:r>
            <a:r>
              <a:rPr lang="ja-JP" altLang="en-US" sz="2400"/>
              <a:t>開発の背景には大砲の砲弾の軌跡</a:t>
            </a:r>
            <a:r>
              <a:rPr lang="en-US" altLang="ja-JP" sz="2400"/>
              <a:t>(</a:t>
            </a:r>
            <a:r>
              <a:rPr lang="ja-JP" altLang="en-US" sz="2400"/>
              <a:t>弾道</a:t>
            </a:r>
            <a:r>
              <a:rPr lang="en-US" altLang="ja-JP" sz="2400"/>
              <a:t>)</a:t>
            </a:r>
            <a:r>
              <a:rPr lang="ja-JP" altLang="en-US" sz="2400"/>
              <a:t>を</a:t>
            </a:r>
            <a:br>
              <a:rPr lang="ja-JP" altLang="en-US" sz="2400"/>
            </a:br>
            <a:r>
              <a:rPr lang="ja-JP" altLang="en-US" sz="2400"/>
              <a:t>　もっと高速に計算したいという米軍のニーズがあった</a:t>
            </a:r>
          </a:p>
        </p:txBody>
      </p:sp>
      <p:pic>
        <p:nvPicPr>
          <p:cNvPr id="44037" name="Picture 5" descr="ENIAC のプログラム変更作業"/>
          <p:cNvPicPr>
            <a:picLocks noChangeAspect="1" noChangeArrowheads="1"/>
          </p:cNvPicPr>
          <p:nvPr/>
        </p:nvPicPr>
        <p:blipFill>
          <a:blip r:embed="rId3" cstate="print"/>
          <a:srcRect/>
          <a:stretch>
            <a:fillRect/>
          </a:stretch>
        </p:blipFill>
        <p:spPr bwMode="auto">
          <a:xfrm>
            <a:off x="1647825" y="2420938"/>
            <a:ext cx="3155950" cy="2228850"/>
          </a:xfrm>
          <a:prstGeom prst="rect">
            <a:avLst/>
          </a:prstGeom>
          <a:noFill/>
        </p:spPr>
      </p:pic>
      <p:pic>
        <p:nvPicPr>
          <p:cNvPr id="44038" name="Picture 6" descr="ENIAC の故障真空管の交換"/>
          <p:cNvPicPr>
            <a:picLocks noChangeAspect="1" noChangeArrowheads="1"/>
          </p:cNvPicPr>
          <p:nvPr/>
        </p:nvPicPr>
        <p:blipFill>
          <a:blip r:embed="rId4" cstate="print"/>
          <a:srcRect/>
          <a:stretch>
            <a:fillRect/>
          </a:stretch>
        </p:blipFill>
        <p:spPr bwMode="auto">
          <a:xfrm>
            <a:off x="5702300" y="2420938"/>
            <a:ext cx="2636838" cy="2228850"/>
          </a:xfrm>
          <a:prstGeom prst="rect">
            <a:avLst/>
          </a:prstGeom>
          <a:noFill/>
        </p:spPr>
      </p:pic>
      <p:sp>
        <p:nvSpPr>
          <p:cNvPr id="44039" name="Rectangle 7">
            <a:hlinkClick r:id="rId5"/>
          </p:cNvPr>
          <p:cNvSpPr>
            <a:spLocks noChangeArrowheads="1"/>
          </p:cNvSpPr>
          <p:nvPr/>
        </p:nvSpPr>
        <p:spPr bwMode="auto">
          <a:xfrm>
            <a:off x="3563938" y="6453188"/>
            <a:ext cx="5505450" cy="366712"/>
          </a:xfrm>
          <a:prstGeom prst="rect">
            <a:avLst/>
          </a:prstGeom>
          <a:noFill/>
          <a:ln w="9525">
            <a:noFill/>
            <a:miter lim="800000"/>
            <a:headEnd/>
            <a:tailEnd/>
          </a:ln>
          <a:effectLst/>
        </p:spPr>
        <p:txBody>
          <a:bodyPr wrap="none">
            <a:spAutoFit/>
          </a:bodyPr>
          <a:lstStyle/>
          <a:p>
            <a:r>
              <a:rPr lang="en-US" altLang="ja-JP" sz="1800"/>
              <a:t>http://www.infonet.co.jp/ueyama/ip/history/eniac.html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6375" y="404813"/>
            <a:ext cx="7277100" cy="692150"/>
          </a:xfrm>
        </p:spPr>
        <p:txBody>
          <a:bodyPr/>
          <a:lstStyle/>
          <a:p>
            <a:r>
              <a:rPr lang="en-US" altLang="ja-JP" sz="3400"/>
              <a:t>ABC (Atanasoff - Berry Computer)</a:t>
            </a:r>
          </a:p>
        </p:txBody>
      </p:sp>
      <p:sp>
        <p:nvSpPr>
          <p:cNvPr id="45059" name="Rectangle 3"/>
          <p:cNvSpPr>
            <a:spLocks noGrp="1" noChangeArrowheads="1"/>
          </p:cNvSpPr>
          <p:nvPr>
            <p:ph idx="1"/>
          </p:nvPr>
        </p:nvSpPr>
        <p:spPr>
          <a:xfrm>
            <a:off x="684213" y="1412875"/>
            <a:ext cx="8351837" cy="1573213"/>
          </a:xfrm>
          <a:solidFill>
            <a:schemeClr val="bg1"/>
          </a:solidFill>
        </p:spPr>
        <p:txBody>
          <a:bodyPr/>
          <a:lstStyle/>
          <a:p>
            <a:r>
              <a:rPr lang="en-US" altLang="ja-JP" sz="2100"/>
              <a:t>1942</a:t>
            </a:r>
            <a:r>
              <a:rPr lang="ja-JP" altLang="en-US" sz="2100"/>
              <a:t>年にアイオワ州立大学のアタナソフ </a:t>
            </a:r>
            <a:r>
              <a:rPr lang="en-US" altLang="ja-JP" sz="2100"/>
              <a:t>(John Vincent Atanasoff) </a:t>
            </a:r>
            <a:r>
              <a:rPr lang="ja-JP" altLang="en-US" sz="2100"/>
              <a:t>と ベリー </a:t>
            </a:r>
            <a:r>
              <a:rPr lang="en-US" altLang="ja-JP" sz="2100"/>
              <a:t>(Clifford Edward Berry) </a:t>
            </a:r>
            <a:r>
              <a:rPr lang="ja-JP" altLang="en-US" sz="2100"/>
              <a:t>によって作られた最初の電子計算機 </a:t>
            </a:r>
          </a:p>
          <a:p>
            <a:r>
              <a:rPr lang="ja-JP" altLang="en-US" sz="2100"/>
              <a:t>真空管は約</a:t>
            </a:r>
            <a:r>
              <a:rPr lang="en-US" altLang="ja-JP" sz="2100"/>
              <a:t>300</a:t>
            </a:r>
            <a:r>
              <a:rPr lang="ja-JP" altLang="en-US" sz="2100"/>
              <a:t>本で、装置全体の大きさは大きめの机程度 </a:t>
            </a:r>
          </a:p>
        </p:txBody>
      </p:sp>
      <p:sp>
        <p:nvSpPr>
          <p:cNvPr id="7" name="スライド番号プレースホルダ 5"/>
          <p:cNvSpPr>
            <a:spLocks noGrp="1"/>
          </p:cNvSpPr>
          <p:nvPr>
            <p:ph type="sldNum" sz="quarter" idx="12"/>
          </p:nvPr>
        </p:nvSpPr>
        <p:spPr>
          <a:xfrm>
            <a:off x="0" y="6400800"/>
            <a:ext cx="1295400" cy="457200"/>
          </a:xfrm>
        </p:spPr>
        <p:txBody>
          <a:bodyPr/>
          <a:lstStyle/>
          <a:p>
            <a:fld id="{1D82987D-3F21-4622-906D-180B36D45145}" type="slidenum">
              <a:rPr lang="en-US" altLang="ja-JP"/>
              <a:pPr/>
              <a:t>9</a:t>
            </a:fld>
            <a:endParaRPr lang="en-US" altLang="ja-JP"/>
          </a:p>
        </p:txBody>
      </p:sp>
      <p:pic>
        <p:nvPicPr>
          <p:cNvPr id="45060" name="Picture 4" descr="ABC"/>
          <p:cNvPicPr>
            <a:picLocks noChangeAspect="1" noChangeArrowheads="1"/>
          </p:cNvPicPr>
          <p:nvPr/>
        </p:nvPicPr>
        <p:blipFill>
          <a:blip r:embed="rId3" cstate="print"/>
          <a:srcRect/>
          <a:stretch>
            <a:fillRect/>
          </a:stretch>
        </p:blipFill>
        <p:spPr bwMode="auto">
          <a:xfrm>
            <a:off x="285750" y="3311525"/>
            <a:ext cx="4219575" cy="3143250"/>
          </a:xfrm>
          <a:prstGeom prst="rect">
            <a:avLst/>
          </a:prstGeom>
          <a:solidFill>
            <a:schemeClr val="bg1"/>
          </a:solidFill>
        </p:spPr>
      </p:pic>
      <p:pic>
        <p:nvPicPr>
          <p:cNvPr id="45061" name="Picture 5" descr="ABC concept"/>
          <p:cNvPicPr>
            <a:picLocks noChangeAspect="1" noChangeArrowheads="1"/>
          </p:cNvPicPr>
          <p:nvPr/>
        </p:nvPicPr>
        <p:blipFill>
          <a:blip r:embed="rId4" cstate="print"/>
          <a:srcRect/>
          <a:stretch>
            <a:fillRect/>
          </a:stretch>
        </p:blipFill>
        <p:spPr bwMode="auto">
          <a:xfrm>
            <a:off x="4572000" y="2879725"/>
            <a:ext cx="4489450" cy="3717925"/>
          </a:xfrm>
          <a:prstGeom prst="rect">
            <a:avLst/>
          </a:prstGeom>
          <a:solidFill>
            <a:schemeClr val="bg1"/>
          </a:solidFill>
        </p:spPr>
      </p:pic>
      <p:sp>
        <p:nvSpPr>
          <p:cNvPr id="45062" name="Rectangle 6">
            <a:hlinkClick r:id="rId5"/>
          </p:cNvPr>
          <p:cNvSpPr>
            <a:spLocks noChangeArrowheads="1"/>
          </p:cNvSpPr>
          <p:nvPr/>
        </p:nvSpPr>
        <p:spPr bwMode="auto">
          <a:xfrm>
            <a:off x="3419475" y="6453188"/>
            <a:ext cx="5505450" cy="366712"/>
          </a:xfrm>
          <a:prstGeom prst="rect">
            <a:avLst/>
          </a:prstGeom>
          <a:noFill/>
          <a:ln w="9525">
            <a:noFill/>
            <a:miter lim="800000"/>
            <a:headEnd/>
            <a:tailEnd/>
          </a:ln>
          <a:effectLst/>
        </p:spPr>
        <p:txBody>
          <a:bodyPr wrap="none">
            <a:spAutoFit/>
          </a:bodyPr>
          <a:lstStyle/>
          <a:p>
            <a:r>
              <a:rPr lang="en-US" altLang="ja-JP" sz="1800"/>
              <a:t>http://www.infonet.co.jp/ueyama/ip/history/eniac.html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デスクトップ コンピュータのデザイン テンプレート">
  <a:themeElements>
    <a:clrScheme name="デスクトップ コンピュータの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スクトップ コンピュータのデザイン 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スクトップ コンピュータの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スクトップ コンピュータの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スクトップ コンピュータの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スクトップ コンピュータの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スクトップ コンピュータの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スクトップ コンピュータの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スクトップ コンピュータの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スクトップ コンピュータの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スクトップ コンピュータの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スクトップ コンピュータの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スクトップ コンピュータの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スクトップ コンピュータの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1883</Words>
  <Application>Microsoft Office PowerPoint</Application>
  <PresentationFormat>画面に合わせる (4:3)</PresentationFormat>
  <Paragraphs>556</Paragraphs>
  <Slides>46</Slides>
  <Notes>35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46</vt:i4>
      </vt:variant>
    </vt:vector>
  </HeadingPairs>
  <TitlesOfParts>
    <vt:vector size="58" baseType="lpstr">
      <vt:lpstr>HG丸ｺﾞｼｯｸM-PRO</vt:lpstr>
      <vt:lpstr>ＭＳ Ｐゴシック</vt:lpstr>
      <vt:lpstr>ＭＳ Ｐ明朝</vt:lpstr>
      <vt:lpstr>ヒラギノ角ゴ ProN W3</vt:lpstr>
      <vt:lpstr>ヒラギノ角ゴ Std W8</vt:lpstr>
      <vt:lpstr>Arial</vt:lpstr>
      <vt:lpstr>Calibri</vt:lpstr>
      <vt:lpstr>Calibri Light</vt:lpstr>
      <vt:lpstr>Times New Roman</vt:lpstr>
      <vt:lpstr>Wingdings</vt:lpstr>
      <vt:lpstr>デスクトップ コンピュータのデザイン テンプレート</vt:lpstr>
      <vt:lpstr>office theme</vt:lpstr>
      <vt:lpstr>Ⅰ情報の歴史と概念</vt:lpstr>
      <vt:lpstr>　　情報活用の力は世界を動かす</vt:lpstr>
      <vt:lpstr>　情報とデータ</vt:lpstr>
      <vt:lpstr>　未来予測と情報に関わる科学</vt:lpstr>
      <vt:lpstr>　　　現代の情報技術</vt:lpstr>
      <vt:lpstr>コンピュータの歴史</vt:lpstr>
      <vt:lpstr>ENIAC (Electronic Numerical Integrator and Computer)</vt:lpstr>
      <vt:lpstr>ENIAC </vt:lpstr>
      <vt:lpstr>ABC (Atanasoff - Berry Computer)</vt:lpstr>
      <vt:lpstr>PowerPoint プレゼンテーション</vt:lpstr>
      <vt:lpstr>ファイルとフォルダ</vt:lpstr>
      <vt:lpstr>ファイルとフォルダ</vt:lpstr>
      <vt:lpstr>OSの仕事</vt:lpstr>
      <vt:lpstr>OSの歴史</vt:lpstr>
      <vt:lpstr>UNIXシステム</vt:lpstr>
      <vt:lpstr>PowerPoint プレゼンテーション</vt:lpstr>
      <vt:lpstr>WINDOWS</vt:lpstr>
      <vt:lpstr>ファイルの名前の付け方</vt:lpstr>
      <vt:lpstr>ファイル操作</vt:lpstr>
      <vt:lpstr> Ⅱ.情報の表現と伝達  1．インタ－ネット</vt:lpstr>
      <vt:lpstr>インターネット</vt:lpstr>
      <vt:lpstr>ＷＷＷ（World Wide Web）</vt:lpstr>
      <vt:lpstr>インターネットの仕組み①</vt:lpstr>
      <vt:lpstr>インターネットの仕組み②</vt:lpstr>
      <vt:lpstr>インターネットの仕組み③ IPアドレス</vt:lpstr>
      <vt:lpstr>インターネットの仕組み④ IPアドレス</vt:lpstr>
      <vt:lpstr>ホームページの仕組み①</vt:lpstr>
      <vt:lpstr>ホームページの仕組み②</vt:lpstr>
      <vt:lpstr>ホームページの仕組み③</vt:lpstr>
      <vt:lpstr>Google</vt:lpstr>
      <vt:lpstr>講義配布資料ページ</vt:lpstr>
      <vt:lpstr>電子メールの仕組み①</vt:lpstr>
      <vt:lpstr>電子メールの仕組み②</vt:lpstr>
      <vt:lpstr>電子メールの仕組み③</vt:lpstr>
      <vt:lpstr>メールアドレスとIPアドレス</vt:lpstr>
      <vt:lpstr>伝達の仕組みの例</vt:lpstr>
      <vt:lpstr>メールの書き方</vt:lpstr>
      <vt:lpstr>メール</vt:lpstr>
      <vt:lpstr>Active! Mailへログイン</vt:lpstr>
      <vt:lpstr>DC Mail (ディジタル・キャンパスメール) 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メールボックスについて</vt:lpstr>
    </vt:vector>
  </TitlesOfParts>
  <Company>GSIS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情報基礎A第3週 情報の表現と伝達Ⅱ 　インターネット</dc:title>
  <dc:creator>Jinhee</dc:creator>
  <cp:lastModifiedBy>徳山豪</cp:lastModifiedBy>
  <cp:revision>38</cp:revision>
  <dcterms:created xsi:type="dcterms:W3CDTF">2009-04-24T05:46:11Z</dcterms:created>
  <dcterms:modified xsi:type="dcterms:W3CDTF">2015-04-16T10:04:33Z</dcterms:modified>
</cp:coreProperties>
</file>