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7" r:id="rId5"/>
    <p:sldId id="258" r:id="rId6"/>
    <p:sldId id="259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CB46A-30B8-4C1E-9E81-9CE3E6B03B8C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CF7-0B87-44FB-BA40-D02AFA384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4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CF7-0B87-44FB-BA40-D02AFA384E6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5CF7-0B87-44FB-BA40-D02AFA384E6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39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70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2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62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0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7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26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6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2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2672-86C3-4E3C-82A5-B053EA884223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9C7C-5853-4FD6-863A-495175CF8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9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b.ist.ac.at/~edels/" TargetMode="External"/><Relationship Id="rId2" Type="http://schemas.openxmlformats.org/officeDocument/2006/relationships/hyperlink" Target="http://www.cs.princeton.edu/~chazell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Intersection problem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2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2239701" y="376178"/>
            <a:ext cx="196770" cy="648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2259957" y="4493871"/>
            <a:ext cx="173620" cy="19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312043" y="5252013"/>
            <a:ext cx="173620" cy="193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0616" y="150471"/>
            <a:ext cx="9994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Idea :  When two line segments </a:t>
            </a:r>
            <a:r>
              <a:rPr lang="en-US" altLang="ja-JP" sz="3200" dirty="0"/>
              <a:t>s and s’ become </a:t>
            </a:r>
            <a:r>
              <a:rPr kumimoji="1" lang="en-US" altLang="ja-JP" sz="3200" dirty="0"/>
              <a:t>adjacent on the sweep line, we call  </a:t>
            </a:r>
            <a:r>
              <a:rPr kumimoji="1" lang="en-US" altLang="ja-JP" sz="3200" dirty="0" err="1"/>
              <a:t>IntDetect</a:t>
            </a:r>
            <a:r>
              <a:rPr kumimoji="1" lang="en-US" altLang="ja-JP" sz="3200" dirty="0"/>
              <a:t> (s, s’)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6400800" y="2916820"/>
            <a:ext cx="185195" cy="1851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69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7419372" y="266218"/>
            <a:ext cx="115747" cy="65512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7381755" y="2592729"/>
            <a:ext cx="214132" cy="196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70179" y="2199914"/>
            <a:ext cx="214132" cy="1967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90704" y="2298299"/>
            <a:ext cx="196769" cy="2018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2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2239701" y="376178"/>
            <a:ext cx="196770" cy="648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2259957" y="4493871"/>
            <a:ext cx="173620" cy="19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312043" y="5252013"/>
            <a:ext cx="173620" cy="193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978" y="150471"/>
            <a:ext cx="1079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Maintain the list of crossings of </a:t>
            </a:r>
            <a:r>
              <a:rPr lang="en-US" altLang="ja-JP" sz="3200" dirty="0"/>
              <a:t>segments at sweep line, and call </a:t>
            </a:r>
            <a:r>
              <a:rPr kumimoji="1" lang="en-US" altLang="ja-JP" sz="3200" dirty="0"/>
              <a:t>  </a:t>
            </a:r>
            <a:r>
              <a:rPr kumimoji="1" lang="en-US" altLang="ja-JP" sz="3200" dirty="0" err="1"/>
              <a:t>IntDetect</a:t>
            </a:r>
            <a:r>
              <a:rPr kumimoji="1" lang="en-US" altLang="ja-JP" sz="3200" dirty="0"/>
              <a:t> (s, </a:t>
            </a:r>
            <a:r>
              <a:rPr lang="en-US" altLang="ja-JP" sz="3200" dirty="0"/>
              <a:t>pre</a:t>
            </a:r>
            <a:r>
              <a:rPr kumimoji="1" lang="en-US" altLang="ja-JP" sz="3200" dirty="0"/>
              <a:t>(s)) and </a:t>
            </a:r>
            <a:r>
              <a:rPr kumimoji="1" lang="en-US" altLang="ja-JP" sz="3200" dirty="0" err="1"/>
              <a:t>IntDetec</a:t>
            </a:r>
            <a:r>
              <a:rPr kumimoji="1" lang="en-US" altLang="ja-JP" sz="3200" dirty="0"/>
              <a:t>(s, </a:t>
            </a:r>
            <a:r>
              <a:rPr kumimoji="1" lang="en-US" altLang="ja-JP" sz="3200" dirty="0" err="1"/>
              <a:t>succ</a:t>
            </a:r>
            <a:r>
              <a:rPr lang="en-US" altLang="ja-JP" sz="3200" dirty="0"/>
              <a:t>(s)) for the updated s.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6400800" y="2916820"/>
            <a:ext cx="185195" cy="1851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185934" y="1221330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264311" y="3775824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321744" y="5711582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206383" y="2020727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15886" y="4444678"/>
            <a:ext cx="2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72205" y="5119821"/>
            <a:ext cx="102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Pred</a:t>
            </a:r>
            <a:r>
              <a:rPr kumimoji="1" lang="en-US" altLang="ja-JP" dirty="0"/>
              <a:t>(s)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72205" y="3699223"/>
            <a:ext cx="8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Succ</a:t>
            </a:r>
            <a:r>
              <a:rPr kumimoji="1" lang="en-US" altLang="ja-JP" dirty="0"/>
              <a:t>(s)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51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2239701" y="376178"/>
            <a:ext cx="196770" cy="648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2259957" y="4493871"/>
            <a:ext cx="173620" cy="19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312043" y="5252013"/>
            <a:ext cx="173620" cy="193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978" y="150471"/>
            <a:ext cx="1079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Maintain the crossing order at sweep line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6400800" y="2916820"/>
            <a:ext cx="185195" cy="1851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185934" y="1221330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264311" y="3775824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321744" y="5711582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206383" y="2020727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61395" y="4670807"/>
            <a:ext cx="100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Insert(b)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10008" y="3107411"/>
            <a:ext cx="111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Delete</a:t>
            </a:r>
            <a:r>
              <a:rPr kumimoji="1" lang="en-US" altLang="ja-JP" dirty="0"/>
              <a:t>(a)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3133845" y="534913"/>
            <a:ext cx="196770" cy="648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3129878" y="3312577"/>
            <a:ext cx="148045" cy="165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38491" y="5794313"/>
            <a:ext cx="22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2149" y="4195823"/>
            <a:ext cx="2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09958" y="2963648"/>
            <a:ext cx="158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Exchange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b,c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6441738" y="495881"/>
            <a:ext cx="196770" cy="648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008471" y="5445889"/>
            <a:ext cx="433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Use balanced binary search tree to maintain the crossing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Use priority queue to maintain the future locations of change of sweep 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27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Bentley-</a:t>
            </a:r>
            <a:r>
              <a:rPr kumimoji="1" lang="en-US" altLang="ja-JP" dirty="0" err="1"/>
              <a:t>Ottmann’s</a:t>
            </a:r>
            <a:r>
              <a:rPr kumimoji="1" lang="en-US" altLang="ja-JP" dirty="0"/>
              <a:t> plane sweep algorithm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5808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 John Bentley:   Computer scientist (CMU and ATT Bell Laboratory)</a:t>
            </a:r>
          </a:p>
          <a:p>
            <a:pPr lvl="1"/>
            <a:r>
              <a:rPr lang="en-US" altLang="ja-JP" dirty="0"/>
              <a:t> Superstar “programmer” created several algorithmic methods</a:t>
            </a:r>
          </a:p>
          <a:p>
            <a:pPr lvl="2"/>
            <a:r>
              <a:rPr kumimoji="1" lang="en-US" altLang="ja-JP" dirty="0"/>
              <a:t>Interval tree, </a:t>
            </a:r>
            <a:r>
              <a:rPr kumimoji="1" lang="en-US" altLang="ja-JP" dirty="0" err="1"/>
              <a:t>kd</a:t>
            </a:r>
            <a:r>
              <a:rPr kumimoji="1" lang="en-US" altLang="ja-JP" dirty="0"/>
              <a:t>- tree, </a:t>
            </a:r>
            <a:r>
              <a:rPr kumimoji="1" lang="en-US" altLang="ja-JP" dirty="0" err="1"/>
              <a:t>etc</a:t>
            </a:r>
            <a:endParaRPr kumimoji="1" lang="en-US" altLang="ja-JP" dirty="0"/>
          </a:p>
          <a:p>
            <a:pPr lvl="2"/>
            <a:r>
              <a:rPr lang="en-US" altLang="ja-JP" dirty="0"/>
              <a:t>“Programming Pearls” is his book containing many nice tips for you </a:t>
            </a:r>
          </a:p>
          <a:p>
            <a:pPr lvl="2"/>
            <a:endParaRPr kumimoji="1" lang="en-US" altLang="ja-JP" dirty="0"/>
          </a:p>
          <a:p>
            <a:r>
              <a:rPr lang="en-US" altLang="ja-JP" dirty="0"/>
              <a:t>Bentley-</a:t>
            </a:r>
            <a:r>
              <a:rPr lang="en-US" altLang="ja-JP" dirty="0" err="1"/>
              <a:t>Ottmann’s</a:t>
            </a:r>
            <a:r>
              <a:rPr lang="en-US" altLang="ja-JP" dirty="0"/>
              <a:t> algorithm works for intersection </a:t>
            </a:r>
          </a:p>
          <a:p>
            <a:pPr marL="0" indent="0">
              <a:buNone/>
            </a:pPr>
            <a:r>
              <a:rPr lang="en-US" altLang="ja-JP" dirty="0"/>
              <a:t>of  any objects (rectangles, triangles, polygons, </a:t>
            </a:r>
            <a:r>
              <a:rPr lang="en-US" altLang="ja-JP" dirty="0" err="1"/>
              <a:t>etc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Time</a:t>
            </a:r>
            <a:r>
              <a:rPr lang="ja-JP" altLang="en-US" dirty="0"/>
              <a:t> </a:t>
            </a:r>
            <a:r>
              <a:rPr lang="en-US" altLang="ja-JP" dirty="0"/>
              <a:t>complexity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 Ｏ</a:t>
            </a:r>
            <a:r>
              <a:rPr lang="en-US" altLang="ja-JP" dirty="0"/>
              <a:t>( n log n    + K log n), where K is  the number </a:t>
            </a:r>
          </a:p>
          <a:p>
            <a:pPr marL="457200" lvl="1" indent="0">
              <a:buNone/>
            </a:pPr>
            <a:r>
              <a:rPr lang="en-US" altLang="ja-JP" dirty="0"/>
              <a:t> of  intersections.</a:t>
            </a:r>
          </a:p>
          <a:p>
            <a:pPr marL="457200" lvl="1" indent="0">
              <a:buNone/>
            </a:pPr>
            <a:r>
              <a:rPr lang="en-US" altLang="ja-JP" dirty="0"/>
              <a:t>Optimal if  K  &lt; n , but this is not the end of story.</a:t>
            </a:r>
          </a:p>
          <a:p>
            <a:pPr lvl="1"/>
            <a:r>
              <a:rPr lang="en-US" altLang="ja-JP" dirty="0"/>
              <a:t> If   K  is very large , it might be slower </a:t>
            </a:r>
            <a:r>
              <a:rPr lang="en-US" altLang="ja-JP" dirty="0" err="1"/>
              <a:t>thant</a:t>
            </a:r>
            <a:r>
              <a:rPr lang="en-US" altLang="ja-JP" dirty="0"/>
              <a:t> the naïve algorithm</a:t>
            </a:r>
          </a:p>
          <a:p>
            <a:pPr lvl="1"/>
            <a:r>
              <a:rPr lang="en-US" altLang="ja-JP" dirty="0"/>
              <a:t>  O(  n log n   + K)  should be the best possible, and how to attain it?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404" y="2318781"/>
            <a:ext cx="2281410" cy="16825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524" y="4264226"/>
            <a:ext cx="1672232" cy="23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5FCB0-BC08-482F-AF93-667E983B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O( n log n  + K) time algorithms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95952-D8E6-420A-A8F8-2CD31F07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 Chazelle-</a:t>
            </a:r>
            <a:r>
              <a:rPr kumimoji="1" lang="en-US" altLang="ja-JP" dirty="0" err="1"/>
              <a:t>Edelsbrunner’s</a:t>
            </a:r>
            <a:r>
              <a:rPr kumimoji="1" lang="en-US" altLang="ja-JP" dirty="0"/>
              <a:t> algorithm (1988) attains O( n log n + K) </a:t>
            </a:r>
          </a:p>
          <a:p>
            <a:pPr lvl="1"/>
            <a:r>
              <a:rPr lang="en-US" altLang="ja-JP" dirty="0"/>
              <a:t> Two  “superstars” in  computational geometry  </a:t>
            </a:r>
          </a:p>
          <a:p>
            <a:pPr lvl="2"/>
            <a:r>
              <a:rPr lang="en-US" altLang="ja-JP" dirty="0">
                <a:hlinkClick r:id="rId2"/>
              </a:rPr>
              <a:t>Bernard Chazelle</a:t>
            </a:r>
            <a:endParaRPr lang="en-US" altLang="ja-JP" dirty="0"/>
          </a:p>
          <a:p>
            <a:pPr lvl="2"/>
            <a:r>
              <a:rPr lang="en-US" altLang="ja-JP" dirty="0">
                <a:hlinkClick r:id="rId3"/>
              </a:rPr>
              <a:t>Herbert </a:t>
            </a:r>
            <a:r>
              <a:rPr lang="en-US" altLang="ja-JP" dirty="0" err="1">
                <a:hlinkClick r:id="rId3"/>
              </a:rPr>
              <a:t>Edelsbrunner</a:t>
            </a:r>
            <a:endParaRPr lang="en-US" altLang="ja-JP" dirty="0"/>
          </a:p>
          <a:p>
            <a:pPr lvl="1"/>
            <a:r>
              <a:rPr lang="en-US" altLang="ja-JP" dirty="0"/>
              <a:t>Use trapezoidal decomposition  </a:t>
            </a:r>
          </a:p>
          <a:p>
            <a:pPr lvl="1"/>
            <a:r>
              <a:rPr kumimoji="1" lang="en-US" altLang="ja-JP" dirty="0"/>
              <a:t>  Extremely  difficult algorithm , and no one seriously implemented 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Mulmuley’s</a:t>
            </a:r>
            <a:r>
              <a:rPr lang="en-US" altLang="ja-JP" dirty="0"/>
              <a:t>  randomized  algorithm  (1988) to attain O( n log n + K) </a:t>
            </a:r>
          </a:p>
          <a:p>
            <a:pPr lvl="1"/>
            <a:r>
              <a:rPr lang="en-US" altLang="ja-JP" dirty="0"/>
              <a:t>  Easier to implement, but need randomization</a:t>
            </a:r>
          </a:p>
          <a:p>
            <a:r>
              <a:rPr kumimoji="1" lang="en-US" altLang="ja-JP" dirty="0"/>
              <a:t>  </a:t>
            </a:r>
            <a:r>
              <a:rPr lang="en-US" altLang="ja-JP" dirty="0"/>
              <a:t>Balaban’s algorithm (1995)</a:t>
            </a:r>
          </a:p>
          <a:p>
            <a:pPr lvl="1"/>
            <a:r>
              <a:rPr kumimoji="1" lang="en-US" altLang="ja-JP" dirty="0"/>
              <a:t> Easier than Chazelle-</a:t>
            </a:r>
            <a:r>
              <a:rPr kumimoji="1" lang="en-US" altLang="ja-JP" dirty="0" err="1"/>
              <a:t>Edelsbrunner</a:t>
            </a:r>
            <a:r>
              <a:rPr lang="en-US" altLang="ja-JP" dirty="0"/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8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3C0FF-886E-4F51-A4A1-F2B4AF25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r>
              <a:rPr kumimoji="1" lang="en-US" altLang="ja-JP" dirty="0"/>
              <a:t>Is  O( n log n ) time fast enough 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A208EB-F4F0-4C70-A20B-58839824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8" y="1690688"/>
            <a:ext cx="11295184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   For  detecting the intersection,  O( n log n) is  often too slow</a:t>
            </a:r>
          </a:p>
          <a:p>
            <a:r>
              <a:rPr lang="en-US" altLang="ja-JP" dirty="0"/>
              <a:t> </a:t>
            </a:r>
            <a:r>
              <a:rPr lang="ja-JP" altLang="en-US" dirty="0"/>
              <a:t>  </a:t>
            </a:r>
            <a:r>
              <a:rPr lang="en-US" altLang="ja-JP" dirty="0"/>
              <a:t>Say</a:t>
            </a:r>
            <a:r>
              <a:rPr lang="ja-JP" altLang="en-US" dirty="0"/>
              <a:t> </a:t>
            </a:r>
            <a:r>
              <a:rPr lang="en-US" altLang="ja-JP" dirty="0"/>
              <a:t>robots</a:t>
            </a:r>
            <a:r>
              <a:rPr lang="ja-JP" altLang="en-US" dirty="0"/>
              <a:t> </a:t>
            </a:r>
            <a:r>
              <a:rPr lang="en-US" altLang="ja-JP" dirty="0"/>
              <a:t>moves,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 </a:t>
            </a:r>
            <a:r>
              <a:rPr lang="en-US" altLang="ja-JP" dirty="0"/>
              <a:t>judge</a:t>
            </a:r>
            <a:r>
              <a:rPr lang="ja-JP" altLang="en-US" dirty="0"/>
              <a:t> </a:t>
            </a:r>
            <a:r>
              <a:rPr lang="en-US" altLang="ja-JP" dirty="0"/>
              <a:t>that</a:t>
            </a:r>
            <a:r>
              <a:rPr lang="ja-JP" altLang="en-US" dirty="0"/>
              <a:t> </a:t>
            </a:r>
            <a:r>
              <a:rPr lang="en-US" altLang="ja-JP" dirty="0"/>
              <a:t>they</a:t>
            </a:r>
            <a:r>
              <a:rPr lang="ja-JP" altLang="en-US" dirty="0"/>
              <a:t> </a:t>
            </a:r>
            <a:r>
              <a:rPr lang="en-US" altLang="ja-JP" dirty="0"/>
              <a:t>do</a:t>
            </a:r>
            <a:r>
              <a:rPr lang="ja-JP" altLang="en-US" dirty="0"/>
              <a:t> </a:t>
            </a:r>
            <a:r>
              <a:rPr lang="en-US" altLang="ja-JP" dirty="0"/>
              <a:t>not</a:t>
            </a:r>
            <a:r>
              <a:rPr lang="ja-JP" altLang="en-US" dirty="0"/>
              <a:t> </a:t>
            </a:r>
            <a:r>
              <a:rPr lang="en-US" altLang="ja-JP" dirty="0"/>
              <a:t>collide  (at a given time t)  obstacles  (and other robots).</a:t>
            </a:r>
          </a:p>
          <a:p>
            <a:r>
              <a:rPr lang="en-US" altLang="ja-JP" dirty="0"/>
              <a:t>   If the robots are  2-dimensional  objects  defined by  polygon,   intersection detection of  line segments defining the boundary  of the polygon works   (in O( n log n) time).  </a:t>
            </a:r>
          </a:p>
          <a:p>
            <a:pPr lvl="1"/>
            <a:r>
              <a:rPr lang="en-US" altLang="ja-JP" dirty="0"/>
              <a:t> But,  of course faster is better</a:t>
            </a:r>
          </a:p>
          <a:p>
            <a:r>
              <a:rPr lang="en-US" altLang="ja-JP" dirty="0"/>
              <a:t>  If  we consider  3D  (imagine  many drones  flying  in a forest),   the problem is more complicated.</a:t>
            </a:r>
          </a:p>
          <a:p>
            <a:r>
              <a:rPr lang="en-US" altLang="ja-JP" dirty="0"/>
              <a:t> One solution:    Approximate  objects by convex  objects  (with  some  structure)</a:t>
            </a:r>
          </a:p>
          <a:p>
            <a:pPr lvl="1"/>
            <a:r>
              <a:rPr lang="en-US" altLang="ja-JP" dirty="0"/>
              <a:t> Intersection of convex polygons  (or polytopes)  can be done much faster.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206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C0C6F2-A86B-47BF-8319-E0A0B6F5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54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Intersection of two convex polygons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428E5-791F-410B-BCA7-E6C261E3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88" y="1363662"/>
            <a:ext cx="10515600" cy="49668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 P,   Q   convex  polygons   </a:t>
            </a:r>
          </a:p>
          <a:p>
            <a:r>
              <a:rPr lang="en-US" altLang="ja-JP" dirty="0"/>
              <a:t> The list of edges in counter-clockwise order is given for each polygon</a:t>
            </a:r>
          </a:p>
          <a:p>
            <a:r>
              <a:rPr kumimoji="1" lang="en-US" altLang="ja-JP" dirty="0"/>
              <a:t> The</a:t>
            </a:r>
            <a:r>
              <a:rPr lang="en-US" altLang="ja-JP" dirty="0"/>
              <a:t>n, the intersection can be  detected in O( log n) time, where  n is the number of edges.</a:t>
            </a:r>
          </a:p>
          <a:p>
            <a:r>
              <a:rPr lang="en-US" altLang="ja-JP" dirty="0"/>
              <a:t> Extend P  at  top and bottom vertices  to the right  (resp. left) </a:t>
            </a:r>
          </a:p>
          <a:p>
            <a:pPr marL="0" indent="0">
              <a:buNone/>
            </a:pPr>
            <a:r>
              <a:rPr lang="en-US" altLang="ja-JP" dirty="0"/>
              <a:t> with horizontal lines to have open polygons P(R) and P(L).</a:t>
            </a:r>
          </a:p>
          <a:p>
            <a:pPr lvl="1"/>
            <a:r>
              <a:rPr lang="en-US" altLang="ja-JP" dirty="0"/>
              <a:t>Similarly,  Q(R) and Q(L)</a:t>
            </a:r>
          </a:p>
          <a:p>
            <a:r>
              <a:rPr kumimoji="1" lang="en-US" altLang="ja-JP" dirty="0"/>
              <a:t> Lemma   (prove it !) </a:t>
            </a:r>
          </a:p>
          <a:p>
            <a:pPr marL="0" indent="0">
              <a:buNone/>
            </a:pPr>
            <a:r>
              <a:rPr lang="en-US" altLang="ja-JP" dirty="0"/>
              <a:t>  P  intersects Q  if  and only  P(R) intersects Q(L) and  </a:t>
            </a:r>
          </a:p>
          <a:p>
            <a:pPr marL="0" indent="0">
              <a:buNone/>
            </a:pPr>
            <a:r>
              <a:rPr kumimoji="1" lang="en-US" altLang="ja-JP" dirty="0"/>
              <a:t>  P(L)  inter</a:t>
            </a:r>
            <a:r>
              <a:rPr lang="en-US" altLang="ja-JP" dirty="0"/>
              <a:t>sects Q(R)</a:t>
            </a:r>
          </a:p>
          <a:p>
            <a:r>
              <a:rPr lang="en-US" altLang="ja-JP" dirty="0"/>
              <a:t> Then, a clever binary-search algorithm works</a:t>
            </a:r>
          </a:p>
          <a:p>
            <a:pPr lvl="1"/>
            <a:r>
              <a:rPr lang="en-US" altLang="ja-JP" dirty="0"/>
              <a:t>Hope that  everyone  knows   binary searching</a:t>
            </a:r>
          </a:p>
          <a:p>
            <a:pPr lvl="1"/>
            <a:r>
              <a:rPr lang="en-US" altLang="ja-JP" dirty="0"/>
              <a:t>Eliminating  half  (or constant portion)  of data  in O(1</a:t>
            </a:r>
            <a:r>
              <a:rPr lang="en-US" altLang="ja-JP"/>
              <a:t>) step.</a:t>
            </a:r>
            <a:endParaRPr lang="en-US" altLang="ja-JP" dirty="0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F7A4465-7AFE-4619-B614-5FBDE9CE9803}"/>
              </a:ext>
            </a:extLst>
          </p:cNvPr>
          <p:cNvSpPr/>
          <p:nvPr/>
        </p:nvSpPr>
        <p:spPr>
          <a:xfrm>
            <a:off x="9847385" y="139868"/>
            <a:ext cx="2344615" cy="2063262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615" h="2063262">
                <a:moveTo>
                  <a:pt x="117230" y="328246"/>
                </a:moveTo>
                <a:lnTo>
                  <a:pt x="0" y="1266092"/>
                </a:lnTo>
                <a:lnTo>
                  <a:pt x="1207477" y="2063262"/>
                </a:lnTo>
                <a:lnTo>
                  <a:pt x="2086707" y="1383323"/>
                </a:lnTo>
                <a:lnTo>
                  <a:pt x="2344615" y="550985"/>
                </a:lnTo>
                <a:lnTo>
                  <a:pt x="1230923" y="0"/>
                </a:lnTo>
                <a:lnTo>
                  <a:pt x="117230" y="32824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BF97C99-F75E-4DC9-84C1-53C90B4BAF2D}"/>
              </a:ext>
            </a:extLst>
          </p:cNvPr>
          <p:cNvSpPr/>
          <p:nvPr/>
        </p:nvSpPr>
        <p:spPr>
          <a:xfrm>
            <a:off x="10914186" y="52754"/>
            <a:ext cx="211015" cy="193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13D2D03-A959-441B-BBD9-090DA68601CB}"/>
              </a:ext>
            </a:extLst>
          </p:cNvPr>
          <p:cNvSpPr/>
          <p:nvPr/>
        </p:nvSpPr>
        <p:spPr>
          <a:xfrm>
            <a:off x="10914186" y="2116016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1D90CE-38F5-4B32-9A35-1CF49E925C17}"/>
              </a:ext>
            </a:extLst>
          </p:cNvPr>
          <p:cNvSpPr/>
          <p:nvPr/>
        </p:nvSpPr>
        <p:spPr>
          <a:xfrm>
            <a:off x="10889566" y="2057401"/>
            <a:ext cx="211015" cy="193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2E292BC-4D99-4278-9A70-620668282233}"/>
              </a:ext>
            </a:extLst>
          </p:cNvPr>
          <p:cNvSpPr/>
          <p:nvPr/>
        </p:nvSpPr>
        <p:spPr>
          <a:xfrm>
            <a:off x="9318676" y="4873187"/>
            <a:ext cx="2640036" cy="2065607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208670 w 2344615"/>
              <a:gd name="connsiteY6" fmla="*/ 419686 h 2063262"/>
              <a:gd name="connsiteX0" fmla="*/ 342313 w 2569698"/>
              <a:gd name="connsiteY0" fmla="*/ 328246 h 2063262"/>
              <a:gd name="connsiteX1" fmla="*/ 225083 w 2569698"/>
              <a:gd name="connsiteY1" fmla="*/ 1266092 h 2063262"/>
              <a:gd name="connsiteX2" fmla="*/ 1432560 w 2569698"/>
              <a:gd name="connsiteY2" fmla="*/ 2063262 h 2063262"/>
              <a:gd name="connsiteX3" fmla="*/ 2311790 w 2569698"/>
              <a:gd name="connsiteY3" fmla="*/ 1383323 h 2063262"/>
              <a:gd name="connsiteX4" fmla="*/ 2569698 w 2569698"/>
              <a:gd name="connsiteY4" fmla="*/ 550985 h 2063262"/>
              <a:gd name="connsiteX5" fmla="*/ 1456006 w 2569698"/>
              <a:gd name="connsiteY5" fmla="*/ 0 h 2063262"/>
              <a:gd name="connsiteX6" fmla="*/ 0 w 2569698"/>
              <a:gd name="connsiteY6" fmla="*/ 91440 h 2063262"/>
              <a:gd name="connsiteX0" fmla="*/ 225083 w 2569698"/>
              <a:gd name="connsiteY0" fmla="*/ 1266092 h 2063262"/>
              <a:gd name="connsiteX1" fmla="*/ 1432560 w 2569698"/>
              <a:gd name="connsiteY1" fmla="*/ 2063262 h 2063262"/>
              <a:gd name="connsiteX2" fmla="*/ 2311790 w 2569698"/>
              <a:gd name="connsiteY2" fmla="*/ 1383323 h 2063262"/>
              <a:gd name="connsiteX3" fmla="*/ 2569698 w 2569698"/>
              <a:gd name="connsiteY3" fmla="*/ 550985 h 2063262"/>
              <a:gd name="connsiteX4" fmla="*/ 1456006 w 2569698"/>
              <a:gd name="connsiteY4" fmla="*/ 0 h 2063262"/>
              <a:gd name="connsiteX5" fmla="*/ 0 w 2569698"/>
              <a:gd name="connsiteY5" fmla="*/ 91440 h 2063262"/>
              <a:gd name="connsiteX0" fmla="*/ 60960 w 2569698"/>
              <a:gd name="connsiteY0" fmla="*/ 2016369 h 2063262"/>
              <a:gd name="connsiteX1" fmla="*/ 1432560 w 2569698"/>
              <a:gd name="connsiteY1" fmla="*/ 2063262 h 2063262"/>
              <a:gd name="connsiteX2" fmla="*/ 2311790 w 2569698"/>
              <a:gd name="connsiteY2" fmla="*/ 1383323 h 2063262"/>
              <a:gd name="connsiteX3" fmla="*/ 2569698 w 2569698"/>
              <a:gd name="connsiteY3" fmla="*/ 550985 h 2063262"/>
              <a:gd name="connsiteX4" fmla="*/ 1456006 w 2569698"/>
              <a:gd name="connsiteY4" fmla="*/ 0 h 2063262"/>
              <a:gd name="connsiteX5" fmla="*/ 0 w 2569698"/>
              <a:gd name="connsiteY5" fmla="*/ 91440 h 2063262"/>
              <a:gd name="connsiteX0" fmla="*/ 131298 w 2640036"/>
              <a:gd name="connsiteY0" fmla="*/ 2018714 h 2065607"/>
              <a:gd name="connsiteX1" fmla="*/ 1502898 w 2640036"/>
              <a:gd name="connsiteY1" fmla="*/ 2065607 h 2065607"/>
              <a:gd name="connsiteX2" fmla="*/ 2382128 w 2640036"/>
              <a:gd name="connsiteY2" fmla="*/ 1385668 h 2065607"/>
              <a:gd name="connsiteX3" fmla="*/ 2640036 w 2640036"/>
              <a:gd name="connsiteY3" fmla="*/ 553330 h 2065607"/>
              <a:gd name="connsiteX4" fmla="*/ 1526344 w 2640036"/>
              <a:gd name="connsiteY4" fmla="*/ 2345 h 2065607"/>
              <a:gd name="connsiteX5" fmla="*/ 0 w 2640036"/>
              <a:gd name="connsiteY5" fmla="*/ 0 h 2065607"/>
              <a:gd name="connsiteX0" fmla="*/ 131298 w 2640036"/>
              <a:gd name="connsiteY0" fmla="*/ 2018714 h 2065607"/>
              <a:gd name="connsiteX1" fmla="*/ 1502898 w 2640036"/>
              <a:gd name="connsiteY1" fmla="*/ 2065607 h 2065607"/>
              <a:gd name="connsiteX2" fmla="*/ 2382128 w 2640036"/>
              <a:gd name="connsiteY2" fmla="*/ 1385668 h 2065607"/>
              <a:gd name="connsiteX3" fmla="*/ 2640036 w 2640036"/>
              <a:gd name="connsiteY3" fmla="*/ 553330 h 2065607"/>
              <a:gd name="connsiteX4" fmla="*/ 1526344 w 2640036"/>
              <a:gd name="connsiteY4" fmla="*/ 2345 h 2065607"/>
              <a:gd name="connsiteX5" fmla="*/ 0 w 2640036"/>
              <a:gd name="connsiteY5" fmla="*/ 0 h 206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036" h="2065607">
                <a:moveTo>
                  <a:pt x="131298" y="2018714"/>
                </a:moveTo>
                <a:lnTo>
                  <a:pt x="1502898" y="2065607"/>
                </a:lnTo>
                <a:lnTo>
                  <a:pt x="2382128" y="1385668"/>
                </a:lnTo>
                <a:lnTo>
                  <a:pt x="2640036" y="553330"/>
                </a:lnTo>
                <a:lnTo>
                  <a:pt x="1526344" y="2345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8E409DD-60FD-4972-B4CB-5FEE398A6FD3}"/>
              </a:ext>
            </a:extLst>
          </p:cNvPr>
          <p:cNvSpPr/>
          <p:nvPr/>
        </p:nvSpPr>
        <p:spPr>
          <a:xfrm>
            <a:off x="9529688" y="2689225"/>
            <a:ext cx="2438400" cy="2031879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  <a:gd name="connsiteX0" fmla="*/ 1230923 w 2344615"/>
              <a:gd name="connsiteY0" fmla="*/ 0 h 2063262"/>
              <a:gd name="connsiteX1" fmla="*/ 117230 w 2344615"/>
              <a:gd name="connsiteY1" fmla="*/ 328246 h 2063262"/>
              <a:gd name="connsiteX2" fmla="*/ 0 w 2344615"/>
              <a:gd name="connsiteY2" fmla="*/ 1266092 h 2063262"/>
              <a:gd name="connsiteX3" fmla="*/ 1207477 w 2344615"/>
              <a:gd name="connsiteY3" fmla="*/ 2063262 h 2063262"/>
              <a:gd name="connsiteX4" fmla="*/ 2086707 w 2344615"/>
              <a:gd name="connsiteY4" fmla="*/ 1383323 h 2063262"/>
              <a:gd name="connsiteX5" fmla="*/ 2344615 w 2344615"/>
              <a:gd name="connsiteY5" fmla="*/ 550985 h 2063262"/>
              <a:gd name="connsiteX6" fmla="*/ 1322363 w 2344615"/>
              <a:gd name="connsiteY6" fmla="*/ 91440 h 2063262"/>
              <a:gd name="connsiteX0" fmla="*/ 1230923 w 2344615"/>
              <a:gd name="connsiteY0" fmla="*/ 0 h 2063262"/>
              <a:gd name="connsiteX1" fmla="*/ 117230 w 2344615"/>
              <a:gd name="connsiteY1" fmla="*/ 328246 h 2063262"/>
              <a:gd name="connsiteX2" fmla="*/ 0 w 2344615"/>
              <a:gd name="connsiteY2" fmla="*/ 1266092 h 2063262"/>
              <a:gd name="connsiteX3" fmla="*/ 1207477 w 2344615"/>
              <a:gd name="connsiteY3" fmla="*/ 2063262 h 2063262"/>
              <a:gd name="connsiteX4" fmla="*/ 2086707 w 2344615"/>
              <a:gd name="connsiteY4" fmla="*/ 1383323 h 2063262"/>
              <a:gd name="connsiteX5" fmla="*/ 2344615 w 2344615"/>
              <a:gd name="connsiteY5" fmla="*/ 550985 h 2063262"/>
              <a:gd name="connsiteX0" fmla="*/ 1230923 w 2086707"/>
              <a:gd name="connsiteY0" fmla="*/ 0 h 2063262"/>
              <a:gd name="connsiteX1" fmla="*/ 117230 w 2086707"/>
              <a:gd name="connsiteY1" fmla="*/ 328246 h 2063262"/>
              <a:gd name="connsiteX2" fmla="*/ 0 w 2086707"/>
              <a:gd name="connsiteY2" fmla="*/ 1266092 h 2063262"/>
              <a:gd name="connsiteX3" fmla="*/ 1207477 w 2086707"/>
              <a:gd name="connsiteY3" fmla="*/ 2063262 h 2063262"/>
              <a:gd name="connsiteX4" fmla="*/ 2086707 w 2086707"/>
              <a:gd name="connsiteY4" fmla="*/ 1383323 h 2063262"/>
              <a:gd name="connsiteX0" fmla="*/ 1230923 w 2426677"/>
              <a:gd name="connsiteY0" fmla="*/ 0 h 2063262"/>
              <a:gd name="connsiteX1" fmla="*/ 117230 w 2426677"/>
              <a:gd name="connsiteY1" fmla="*/ 328246 h 2063262"/>
              <a:gd name="connsiteX2" fmla="*/ 0 w 2426677"/>
              <a:gd name="connsiteY2" fmla="*/ 1266092 h 2063262"/>
              <a:gd name="connsiteX3" fmla="*/ 1207477 w 2426677"/>
              <a:gd name="connsiteY3" fmla="*/ 2063262 h 2063262"/>
              <a:gd name="connsiteX4" fmla="*/ 2426677 w 2426677"/>
              <a:gd name="connsiteY4" fmla="*/ 2039815 h 2063262"/>
              <a:gd name="connsiteX0" fmla="*/ 1230923 w 2426677"/>
              <a:gd name="connsiteY0" fmla="*/ 15509 h 2078771"/>
              <a:gd name="connsiteX1" fmla="*/ 1254956 w 2426677"/>
              <a:gd name="connsiteY1" fmla="*/ 0 h 2078771"/>
              <a:gd name="connsiteX2" fmla="*/ 117230 w 2426677"/>
              <a:gd name="connsiteY2" fmla="*/ 343755 h 2078771"/>
              <a:gd name="connsiteX3" fmla="*/ 0 w 2426677"/>
              <a:gd name="connsiteY3" fmla="*/ 1281601 h 2078771"/>
              <a:gd name="connsiteX4" fmla="*/ 1207477 w 2426677"/>
              <a:gd name="connsiteY4" fmla="*/ 2078771 h 2078771"/>
              <a:gd name="connsiteX5" fmla="*/ 2426677 w 2426677"/>
              <a:gd name="connsiteY5" fmla="*/ 2055324 h 2078771"/>
              <a:gd name="connsiteX0" fmla="*/ 1230923 w 2426677"/>
              <a:gd name="connsiteY0" fmla="*/ 0 h 2063262"/>
              <a:gd name="connsiteX1" fmla="*/ 1114279 w 2426677"/>
              <a:gd name="connsiteY1" fmla="*/ 31383 h 2063262"/>
              <a:gd name="connsiteX2" fmla="*/ 117230 w 2426677"/>
              <a:gd name="connsiteY2" fmla="*/ 328246 h 2063262"/>
              <a:gd name="connsiteX3" fmla="*/ 0 w 2426677"/>
              <a:gd name="connsiteY3" fmla="*/ 1266092 h 2063262"/>
              <a:gd name="connsiteX4" fmla="*/ 1207477 w 2426677"/>
              <a:gd name="connsiteY4" fmla="*/ 2063262 h 2063262"/>
              <a:gd name="connsiteX5" fmla="*/ 2426677 w 2426677"/>
              <a:gd name="connsiteY5" fmla="*/ 2039815 h 2063262"/>
              <a:gd name="connsiteX0" fmla="*/ 2438400 w 2438400"/>
              <a:gd name="connsiteY0" fmla="*/ 38956 h 2031879"/>
              <a:gd name="connsiteX1" fmla="*/ 1114279 w 2438400"/>
              <a:gd name="connsiteY1" fmla="*/ 0 h 2031879"/>
              <a:gd name="connsiteX2" fmla="*/ 117230 w 2438400"/>
              <a:gd name="connsiteY2" fmla="*/ 296863 h 2031879"/>
              <a:gd name="connsiteX3" fmla="*/ 0 w 2438400"/>
              <a:gd name="connsiteY3" fmla="*/ 1234709 h 2031879"/>
              <a:gd name="connsiteX4" fmla="*/ 1207477 w 2438400"/>
              <a:gd name="connsiteY4" fmla="*/ 2031879 h 2031879"/>
              <a:gd name="connsiteX5" fmla="*/ 2426677 w 2438400"/>
              <a:gd name="connsiteY5" fmla="*/ 2008432 h 203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" h="2031879">
                <a:moveTo>
                  <a:pt x="2438400" y="38956"/>
                </a:moveTo>
                <a:lnTo>
                  <a:pt x="1114279" y="0"/>
                </a:lnTo>
                <a:lnTo>
                  <a:pt x="117230" y="296863"/>
                </a:lnTo>
                <a:lnTo>
                  <a:pt x="0" y="1234709"/>
                </a:lnTo>
                <a:lnTo>
                  <a:pt x="1207477" y="2031879"/>
                </a:lnTo>
                <a:lnTo>
                  <a:pt x="2426677" y="2008432"/>
                </a:lnTo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99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4784D-8AC9-438B-8C5A-F850E217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r>
              <a:rPr lang="en-US" altLang="ja-JP" dirty="0"/>
              <a:t>Intersection of  polytopes in 3D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5A077-38AA-41E1-BF3F-0FF0C92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Given two polytopes  P and Q </a:t>
            </a:r>
          </a:p>
          <a:p>
            <a:pPr lvl="1"/>
            <a:r>
              <a:rPr lang="en-US" altLang="ja-JP" dirty="0"/>
              <a:t> We can preprocess them in O( n log n) time to make a data structure for efficient intersection</a:t>
            </a:r>
          </a:p>
          <a:p>
            <a:pPr lvl="1"/>
            <a:r>
              <a:rPr kumimoji="1" lang="en-US" altLang="ja-JP" dirty="0"/>
              <a:t> This data structure can be used  if the polytopes are  moved  (translation, rotation, scaling)</a:t>
            </a:r>
          </a:p>
          <a:p>
            <a:r>
              <a:rPr kumimoji="1" lang="en-US" altLang="ja-JP" dirty="0"/>
              <a:t>A  sophisticated O( log n) time algorithm was given by </a:t>
            </a:r>
            <a:r>
              <a:rPr kumimoji="1" lang="en-US" altLang="ja-JP" dirty="0" err="1"/>
              <a:t>Dobkin</a:t>
            </a:r>
            <a:r>
              <a:rPr kumimoji="1" lang="en-US" altLang="ja-JP" dirty="0"/>
              <a:t>  and  Kirkpatrick  in  1983.</a:t>
            </a:r>
          </a:p>
          <a:p>
            <a:pPr lvl="1"/>
            <a:r>
              <a:rPr lang="en-US" altLang="ja-JP" dirty="0"/>
              <a:t>Not too much difficult to read the paper,  but  it is  difficult to explain to you</a:t>
            </a:r>
            <a:r>
              <a:rPr lang="ja-JP" altLang="en-US" dirty="0"/>
              <a:t>  </a:t>
            </a:r>
            <a:r>
              <a:rPr lang="en-US" altLang="ja-JP" dirty="0"/>
              <a:t>by</a:t>
            </a:r>
            <a:r>
              <a:rPr lang="ja-JP" altLang="en-US" dirty="0"/>
              <a:t>  </a:t>
            </a:r>
            <a:r>
              <a:rPr lang="en-US" altLang="ja-JP" dirty="0"/>
              <a:t>a</a:t>
            </a:r>
            <a:r>
              <a:rPr lang="ja-JP" altLang="en-US" dirty="0"/>
              <a:t> </a:t>
            </a:r>
            <a:r>
              <a:rPr lang="en-US" altLang="ja-JP" dirty="0"/>
              <a:t>lecture.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083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 </a:t>
            </a:r>
            <a:r>
              <a:rPr kumimoji="1" lang="en-US" altLang="ja-JP" dirty="0"/>
              <a:t>A quiz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Given three points a=(3,7), b=(-1,5), c= (2,12), compute</a:t>
            </a:r>
          </a:p>
          <a:p>
            <a:pPr marL="0" indent="0">
              <a:buNone/>
            </a:pPr>
            <a:r>
              <a:rPr lang="en-US" altLang="ja-JP" dirty="0"/>
              <a:t>the area of the triangle </a:t>
            </a:r>
            <a:r>
              <a:rPr lang="en-US" altLang="ja-JP" dirty="0" err="1"/>
              <a:t>abc</a:t>
            </a:r>
            <a:r>
              <a:rPr lang="en-US" altLang="ja-JP" dirty="0"/>
              <a:t>.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AutoShape 2" descr="{\displaystyle S={\sqrt {s(s-a)(s-b)(s-c)}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3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 </a:t>
            </a:r>
            <a:r>
              <a:rPr kumimoji="1" lang="en-US" altLang="ja-JP" dirty="0"/>
              <a:t>Solution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ja-JP" dirty="0"/>
                  <a:t> Given three points a=(3,7), b=(-1,5), c= (2,12), compute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the area of the triangle </a:t>
                </a:r>
                <a:r>
                  <a:rPr lang="en-US" altLang="ja-JP" dirty="0" err="1"/>
                  <a:t>abc</a:t>
                </a:r>
                <a:r>
                  <a:rPr lang="en-US" altLang="ja-JP" dirty="0"/>
                  <a:t>.</a:t>
                </a:r>
              </a:p>
              <a:p>
                <a:pPr lvl="1"/>
                <a:r>
                  <a:rPr lang="en-US" altLang="ja-JP" dirty="0"/>
                  <a:t>There are many famous  formulae  to compute the area</a:t>
                </a:r>
              </a:p>
              <a:p>
                <a:pPr lvl="2"/>
                <a:r>
                  <a:rPr lang="en-US" altLang="ja-JP" dirty="0"/>
                  <a:t> ( Breadth length  *  Height)/2   :    You learn in elementary school.   But it  is not clear that the  value is  rational.</a:t>
                </a:r>
              </a:p>
              <a:p>
                <a:pPr lvl="2"/>
                <a:r>
                  <a:rPr lang="en-US" altLang="ja-JP" dirty="0"/>
                  <a:t>One may say that “Heron’s formula will give it”, but  it is even more awful</a:t>
                </a:r>
              </a:p>
              <a:p>
                <a:pPr lvl="2"/>
                <a:r>
                  <a:rPr lang="en-US" altLang="ja-JP" dirty="0"/>
                  <a:t>One may use  Pick’s theorem that counts the number of lattice points, but it  is  not efficient if the area is large.</a:t>
                </a:r>
              </a:p>
              <a:p>
                <a:r>
                  <a:rPr kumimoji="1" lang="en-US" altLang="ja-JP" dirty="0"/>
                  <a:t> Compute b-a= (-4, -2) and c-a= (-1, 5) ,form the matrix 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and compute its determinant -22.   Divide by 2, and take absolute value to have 11.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Intersection and plane sweep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Given a set S of n (open) line segments s(1), s(2),…, s(n),  detect whether there is any intersection, where s(</a:t>
            </a:r>
            <a:r>
              <a:rPr lang="en-US" altLang="ja-JP" dirty="0" err="1"/>
              <a:t>i</a:t>
            </a:r>
            <a:r>
              <a:rPr lang="en-US" altLang="ja-JP" dirty="0"/>
              <a:t>) = (p(</a:t>
            </a:r>
            <a:r>
              <a:rPr lang="en-US" altLang="ja-JP" dirty="0" err="1"/>
              <a:t>i</a:t>
            </a:r>
            <a:r>
              <a:rPr lang="en-US" altLang="ja-JP" dirty="0"/>
              <a:t>), q(</a:t>
            </a:r>
            <a:r>
              <a:rPr lang="en-US" altLang="ja-JP" dirty="0" err="1"/>
              <a:t>i</a:t>
            </a:r>
            <a:r>
              <a:rPr lang="en-US" altLang="ja-JP" dirty="0"/>
              <a:t>))</a:t>
            </a:r>
          </a:p>
          <a:p>
            <a:r>
              <a:rPr kumimoji="1" lang="en-US" altLang="ja-JP" dirty="0"/>
              <a:t>Given a set S of n axis-aligned rectangles R(1),R(2),..,R(n), detect whether there is any intersection</a:t>
            </a:r>
          </a:p>
          <a:p>
            <a:endParaRPr lang="en-US" altLang="ja-JP" dirty="0"/>
          </a:p>
          <a:p>
            <a:r>
              <a:rPr lang="en-US" altLang="ja-JP" dirty="0"/>
              <a:t>Mathematical model to</a:t>
            </a:r>
            <a:r>
              <a:rPr kumimoji="1" lang="en-US" altLang="ja-JP" dirty="0"/>
              <a:t> detect short-circuit of an electric circuit.</a:t>
            </a:r>
          </a:p>
          <a:p>
            <a:pPr lvl="1"/>
            <a:r>
              <a:rPr lang="en-US" altLang="ja-JP" dirty="0"/>
              <a:t> A tool in CAD system for LSI design  (very popular in 1980 </a:t>
            </a:r>
            <a:r>
              <a:rPr lang="en-US" altLang="ja-JP" dirty="0" err="1"/>
              <a:t>th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22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299" cy="1325563"/>
          </a:xfrm>
        </p:spPr>
        <p:txBody>
          <a:bodyPr/>
          <a:lstStyle/>
          <a:p>
            <a:r>
              <a:rPr kumimoji="1" lang="en-US" altLang="ja-JP" dirty="0"/>
              <a:t>  How to detect intersection of two segments?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6057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 Area of triangle </a:t>
            </a:r>
          </a:p>
          <a:p>
            <a:pPr marL="0" indent="0">
              <a:buNone/>
            </a:pPr>
            <a:r>
              <a:rPr lang="en-US" altLang="ja-JP" dirty="0"/>
              <a:t>      Area (</a:t>
            </a:r>
            <a:r>
              <a:rPr lang="en-US" altLang="ja-JP" dirty="0" err="1"/>
              <a:t>a,b,c</a:t>
            </a:r>
            <a:r>
              <a:rPr lang="en-US" altLang="ja-JP" dirty="0"/>
              <a:t>) = |</a:t>
            </a:r>
            <a:r>
              <a:rPr lang="en-US" altLang="ja-JP" dirty="0" err="1"/>
              <a:t>det</a:t>
            </a:r>
            <a:r>
              <a:rPr lang="en-US" altLang="ja-JP" dirty="0"/>
              <a:t> (b-a, c-a)|/2</a:t>
            </a:r>
          </a:p>
          <a:p>
            <a:r>
              <a:rPr kumimoji="1" lang="en-US" altLang="ja-JP" dirty="0"/>
              <a:t>Given three points a, b, and c</a:t>
            </a:r>
          </a:p>
          <a:p>
            <a:pPr lvl="1"/>
            <a:r>
              <a:rPr lang="en-US" altLang="ja-JP" dirty="0"/>
              <a:t> Left (a ; </a:t>
            </a:r>
            <a:r>
              <a:rPr lang="en-US" altLang="ja-JP" dirty="0" err="1"/>
              <a:t>b,c</a:t>
            </a:r>
            <a:r>
              <a:rPr lang="en-US" altLang="ja-JP" dirty="0"/>
              <a:t> ) = 1 if a is on the left of the line </a:t>
            </a:r>
            <a:r>
              <a:rPr lang="en-US" altLang="ja-JP" dirty="0" err="1"/>
              <a:t>bc</a:t>
            </a:r>
            <a:r>
              <a:rPr lang="en-US" altLang="ja-JP" dirty="0"/>
              <a:t> </a:t>
            </a:r>
          </a:p>
          <a:p>
            <a:pPr marL="457200" lvl="1" indent="0">
              <a:buNone/>
            </a:pPr>
            <a:r>
              <a:rPr kumimoji="1" lang="en-US" altLang="ja-JP" dirty="0"/>
              <a:t>                            = -1 if a is on the right of the line </a:t>
            </a:r>
            <a:r>
              <a:rPr kumimoji="1" lang="en-US" altLang="ja-JP" dirty="0" err="1"/>
              <a:t>bc</a:t>
            </a:r>
            <a:r>
              <a:rPr kumimoji="1" lang="en-US" altLang="ja-JP" dirty="0"/>
              <a:t> </a:t>
            </a:r>
          </a:p>
          <a:p>
            <a:pPr marL="457200" lvl="1" indent="0">
              <a:buNone/>
            </a:pPr>
            <a:r>
              <a:rPr lang="en-US" altLang="ja-JP" dirty="0"/>
              <a:t>                            = 0 if a is on the line </a:t>
            </a:r>
            <a:r>
              <a:rPr lang="en-US" altLang="ja-JP" dirty="0" err="1"/>
              <a:t>bc</a:t>
            </a:r>
            <a:r>
              <a:rPr lang="en-US" altLang="ja-JP" dirty="0"/>
              <a:t> </a:t>
            </a:r>
          </a:p>
          <a:p>
            <a:pPr marL="457200" lvl="1" indent="0">
              <a:buNone/>
            </a:pPr>
            <a:r>
              <a:rPr kumimoji="1" lang="en-US" altLang="ja-JP" dirty="0"/>
              <a:t>Claim:  Left(a; </a:t>
            </a:r>
            <a:r>
              <a:rPr kumimoji="1" lang="en-US" altLang="ja-JP" dirty="0" err="1"/>
              <a:t>b,c</a:t>
            </a:r>
            <a:r>
              <a:rPr kumimoji="1" lang="en-US" altLang="ja-JP" dirty="0"/>
              <a:t>) = 0 if Area (</a:t>
            </a:r>
            <a:r>
              <a:rPr kumimoji="1" lang="en-US" altLang="ja-JP" dirty="0" err="1"/>
              <a:t>a,b,c</a:t>
            </a:r>
            <a:r>
              <a:rPr kumimoji="1" lang="en-US" altLang="ja-JP" dirty="0"/>
              <a:t>) = 0</a:t>
            </a:r>
          </a:p>
          <a:p>
            <a:pPr marL="457200" lvl="1" indent="0">
              <a:buNone/>
            </a:pPr>
            <a:r>
              <a:rPr lang="en-US" altLang="ja-JP" dirty="0"/>
              <a:t>             Otherwise,  Left(a; </a:t>
            </a:r>
            <a:r>
              <a:rPr lang="en-US" altLang="ja-JP" dirty="0" err="1"/>
              <a:t>b,c</a:t>
            </a:r>
            <a:r>
              <a:rPr lang="en-US" altLang="ja-JP" dirty="0"/>
              <a:t>) = </a:t>
            </a:r>
            <a:r>
              <a:rPr lang="en-US" altLang="ja-JP" dirty="0" err="1"/>
              <a:t>det</a:t>
            </a:r>
            <a:r>
              <a:rPr lang="en-US" altLang="ja-JP" dirty="0"/>
              <a:t>(b-a, c-a) / 2Area(</a:t>
            </a:r>
            <a:r>
              <a:rPr lang="en-US" altLang="ja-JP" dirty="0" err="1"/>
              <a:t>a,b,c</a:t>
            </a:r>
            <a:r>
              <a:rPr lang="en-US" altLang="ja-JP" dirty="0"/>
              <a:t>) = sign (</a:t>
            </a:r>
            <a:r>
              <a:rPr lang="en-US" altLang="ja-JP" dirty="0" err="1"/>
              <a:t>det</a:t>
            </a:r>
            <a:r>
              <a:rPr lang="en-US" altLang="ja-JP" dirty="0"/>
              <a:t>(b-a))</a:t>
            </a:r>
          </a:p>
          <a:p>
            <a:r>
              <a:rPr lang="en-US" altLang="ja-JP" dirty="0"/>
              <a:t>Given two open segments s = (</a:t>
            </a:r>
            <a:r>
              <a:rPr lang="en-US" altLang="ja-JP" dirty="0" err="1"/>
              <a:t>a,b</a:t>
            </a:r>
            <a:r>
              <a:rPr lang="en-US" altLang="ja-JP" dirty="0"/>
              <a:t>) and s’= (</a:t>
            </a:r>
            <a:r>
              <a:rPr lang="en-US" altLang="ja-JP" dirty="0" err="1"/>
              <a:t>c,d</a:t>
            </a:r>
            <a:r>
              <a:rPr lang="en-US" altLang="ja-JP" dirty="0"/>
              <a:t>) not on a same line, they intersect only if Left(a; c, d) Left(b; </a:t>
            </a:r>
            <a:r>
              <a:rPr lang="en-US" altLang="ja-JP" dirty="0" err="1"/>
              <a:t>c,d</a:t>
            </a:r>
            <a:r>
              <a:rPr lang="en-US" altLang="ja-JP" dirty="0"/>
              <a:t>) = -1   and Left(c; </a:t>
            </a:r>
            <a:r>
              <a:rPr lang="en-US" altLang="ja-JP" dirty="0" err="1"/>
              <a:t>a,b</a:t>
            </a:r>
            <a:r>
              <a:rPr lang="en-US" altLang="ja-JP" dirty="0"/>
              <a:t>) Left(d; </a:t>
            </a:r>
            <a:r>
              <a:rPr lang="en-US" altLang="ja-JP" dirty="0" err="1"/>
              <a:t>a,b</a:t>
            </a:r>
            <a:r>
              <a:rPr lang="en-US" altLang="ja-JP" dirty="0"/>
              <a:t>) = -1 </a:t>
            </a:r>
          </a:p>
          <a:p>
            <a:r>
              <a:rPr lang="en-US" altLang="ja-JP" dirty="0"/>
              <a:t>This procedure </a:t>
            </a:r>
            <a:r>
              <a:rPr lang="en-US" altLang="ja-JP" dirty="0" err="1"/>
              <a:t>IntDetect</a:t>
            </a:r>
            <a:r>
              <a:rPr lang="en-US" altLang="ja-JP" dirty="0"/>
              <a:t>(s, s’) runs in constant time.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40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Naïve method to detect intersection of segments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For each pair </a:t>
            </a:r>
            <a:r>
              <a:rPr kumimoji="1" lang="en-US" altLang="ja-JP" dirty="0" err="1"/>
              <a:t>s,s</a:t>
            </a:r>
            <a:r>
              <a:rPr kumimoji="1" lang="en-US" altLang="ja-JP" dirty="0"/>
              <a:t>’ of segments,  </a:t>
            </a:r>
            <a:r>
              <a:rPr lang="en-US" altLang="ja-JP" dirty="0"/>
              <a:t>run </a:t>
            </a:r>
            <a:r>
              <a:rPr lang="en-US" altLang="ja-JP" dirty="0" err="1"/>
              <a:t>IntDetect</a:t>
            </a:r>
            <a:r>
              <a:rPr lang="en-US" altLang="ja-JP" dirty="0"/>
              <a:t>(</a:t>
            </a:r>
            <a:r>
              <a:rPr lang="en-US" altLang="ja-JP" dirty="0" err="1"/>
              <a:t>s,s</a:t>
            </a:r>
            <a:r>
              <a:rPr lang="en-US" altLang="ja-JP" dirty="0"/>
              <a:t>’)</a:t>
            </a:r>
            <a:endParaRPr kumimoji="1" lang="en-US" altLang="ja-JP" dirty="0"/>
          </a:p>
          <a:p>
            <a:r>
              <a:rPr lang="en-US" altLang="ja-JP" dirty="0"/>
              <a:t> O(n</a:t>
            </a:r>
            <a:r>
              <a:rPr lang="en-US" altLang="ja-JP" baseline="30000" dirty="0"/>
              <a:t>2</a:t>
            </a:r>
            <a:r>
              <a:rPr lang="en-US" altLang="ja-JP" dirty="0"/>
              <a:t>) time </a:t>
            </a:r>
          </a:p>
          <a:p>
            <a:r>
              <a:rPr kumimoji="1" lang="en-US" altLang="ja-JP" dirty="0"/>
              <a:t>If n = 1000000 (usual in LSI CAD design),  if we can reduce it to </a:t>
            </a:r>
          </a:p>
          <a:p>
            <a:pPr marL="0" indent="0">
              <a:buNone/>
            </a:pPr>
            <a:r>
              <a:rPr lang="en-US" altLang="ja-JP" dirty="0"/>
              <a:t>O(n log n), we can speed up the response time by a factor of 10000 or more. ( that is, 1 sec to 0.1 </a:t>
            </a:r>
            <a:r>
              <a:rPr lang="en-US" altLang="ja-JP" dirty="0" err="1"/>
              <a:t>msec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 Bentley-</a:t>
            </a:r>
            <a:r>
              <a:rPr kumimoji="1" lang="en-US" altLang="ja-JP" dirty="0" err="1"/>
              <a:t>Ottman</a:t>
            </a:r>
            <a:r>
              <a:rPr kumimoji="1" lang="en-US" altLang="ja-JP" dirty="0"/>
              <a:t> sweep algorithm can attain it.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55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Plane sweeping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Given n geometric objects (say, n line segments) </a:t>
            </a:r>
          </a:p>
          <a:p>
            <a:r>
              <a:rPr lang="en-US" altLang="ja-JP" dirty="0"/>
              <a:t>M</a:t>
            </a:r>
            <a:r>
              <a:rPr kumimoji="1" lang="en-US" altLang="ja-JP" dirty="0"/>
              <a:t>ove a vertical sweep line, and describe the intersection of objects and the sweep line</a:t>
            </a:r>
          </a:p>
          <a:p>
            <a:pPr lvl="1"/>
            <a:r>
              <a:rPr lang="en-US" altLang="ja-JP" dirty="0"/>
              <a:t> If n line segments, intersection is at most n points</a:t>
            </a:r>
          </a:p>
          <a:p>
            <a:r>
              <a:rPr kumimoji="1" lang="en-US" altLang="ja-JP" dirty="0"/>
              <a:t> Trace the change of the intersection</a:t>
            </a:r>
          </a:p>
          <a:p>
            <a:pPr lvl="1"/>
            <a:r>
              <a:rPr lang="en-US" altLang="ja-JP" dirty="0"/>
              <a:t> If n line segments, we consider the change of sorting order of intersections</a:t>
            </a:r>
          </a:p>
          <a:p>
            <a:pPr lvl="1"/>
            <a:endParaRPr kumimoji="1" lang="en-US" altLang="ja-JP" dirty="0"/>
          </a:p>
          <a:p>
            <a:r>
              <a:rPr lang="en-US" altLang="ja-JP" dirty="0" err="1"/>
              <a:t>Shamos-Hoey</a:t>
            </a:r>
            <a:r>
              <a:rPr lang="en-US" altLang="ja-JP" dirty="0"/>
              <a:t> algorithm  (1976) detect san intersection in O( n log n) time</a:t>
            </a:r>
          </a:p>
          <a:p>
            <a:r>
              <a:rPr kumimoji="1" lang="en-US" altLang="ja-JP" dirty="0"/>
              <a:t>Bentley-</a:t>
            </a:r>
            <a:r>
              <a:rPr kumimoji="1" lang="en-US" altLang="ja-JP" dirty="0" err="1"/>
              <a:t>Ottmann</a:t>
            </a:r>
            <a:r>
              <a:rPr kumimoji="1" lang="en-US" altLang="ja-JP" dirty="0"/>
              <a:t>  algorithm r1979) reports all intersections in O((</a:t>
            </a:r>
            <a:r>
              <a:rPr kumimoji="1" lang="en-US" altLang="ja-JP" dirty="0" err="1"/>
              <a:t>n+K</a:t>
            </a:r>
            <a:r>
              <a:rPr kumimoji="1" lang="en-US" altLang="ja-JP" dirty="0"/>
              <a:t>) log n) time, where K is the number of intersections.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37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1736203" y="289367"/>
            <a:ext cx="34724" cy="6568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5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238491" y="1990846"/>
            <a:ext cx="2812648" cy="30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38491" y="3391382"/>
            <a:ext cx="2002420" cy="105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80617" y="1098151"/>
            <a:ext cx="9994739" cy="191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349661" y="1979271"/>
            <a:ext cx="6967959" cy="26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118168" y="4195823"/>
            <a:ext cx="9780607" cy="161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97306" y="2500132"/>
            <a:ext cx="5845216" cy="329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180617" y="393539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251994" y="393539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298328" y="142754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108065" y="364602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380526" y="823731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433594" y="598025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240911" y="698339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041493" y="598025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1175356" y="142754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635888" y="698339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442522" y="823731"/>
            <a:ext cx="0" cy="6053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0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ワイド画面</PresentationFormat>
  <Paragraphs>111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Cambria Math</vt:lpstr>
      <vt:lpstr>Office テーマ</vt:lpstr>
      <vt:lpstr>Intersection problem</vt:lpstr>
      <vt:lpstr>　　 A quiz </vt:lpstr>
      <vt:lpstr>　　 Solution  </vt:lpstr>
      <vt:lpstr>   Intersection and plane sweep</vt:lpstr>
      <vt:lpstr>  How to detect intersection of two segments?</vt:lpstr>
      <vt:lpstr> Naïve method to detect intersection of segments</vt:lpstr>
      <vt:lpstr> Plane sweeping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Bentley-Ottmann’s plane sweep algorithm</vt:lpstr>
      <vt:lpstr>  O( n log n  + K) time algorithms</vt:lpstr>
      <vt:lpstr>　　Is  O( n log n ) time fast enough ?</vt:lpstr>
      <vt:lpstr>　Intersection of two convex polygons</vt:lpstr>
      <vt:lpstr>　　Intersection of  polytopes in 3D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 problem</dc:title>
  <dc:creator>徳山 豪</dc:creator>
  <cp:lastModifiedBy>徳山 豪</cp:lastModifiedBy>
  <cp:revision>29</cp:revision>
  <dcterms:created xsi:type="dcterms:W3CDTF">2018-10-01T07:55:11Z</dcterms:created>
  <dcterms:modified xsi:type="dcterms:W3CDTF">2018-10-15T14:38:08Z</dcterms:modified>
</cp:coreProperties>
</file>