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F872-8D10-41D7-A9CF-317DD4F77E57}" type="datetimeFigureOut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65729-EAFB-492E-89FF-B4E6F103E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53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5CF7-0B87-44FB-BA40-D02AFA384E6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54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65729-EAFB-492E-89FF-B4E6F103E9E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435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42FE-750F-4FA8-977A-E9A3FC959885}" type="datetimeFigureOut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EDB-255D-4B73-AC6B-790C8A88CF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12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42FE-750F-4FA8-977A-E9A3FC959885}" type="datetimeFigureOut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EDB-255D-4B73-AC6B-790C8A88CF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45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42FE-750F-4FA8-977A-E9A3FC959885}" type="datetimeFigureOut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EDB-255D-4B73-AC6B-790C8A88CF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7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42FE-750F-4FA8-977A-E9A3FC959885}" type="datetimeFigureOut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EDB-255D-4B73-AC6B-790C8A88CF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2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42FE-750F-4FA8-977A-E9A3FC959885}" type="datetimeFigureOut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EDB-255D-4B73-AC6B-790C8A88CF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972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42FE-750F-4FA8-977A-E9A3FC959885}" type="datetimeFigureOut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EDB-255D-4B73-AC6B-790C8A88CF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07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42FE-750F-4FA8-977A-E9A3FC959885}" type="datetimeFigureOut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EDB-255D-4B73-AC6B-790C8A88CF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445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42FE-750F-4FA8-977A-E9A3FC959885}" type="datetimeFigureOut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EDB-255D-4B73-AC6B-790C8A88CF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61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42FE-750F-4FA8-977A-E9A3FC959885}" type="datetimeFigureOut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EDB-255D-4B73-AC6B-790C8A88CF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746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42FE-750F-4FA8-977A-E9A3FC959885}" type="datetimeFigureOut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EDB-255D-4B73-AC6B-790C8A88CF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9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42FE-750F-4FA8-977A-E9A3FC959885}" type="datetimeFigureOut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EEDB-255D-4B73-AC6B-790C8A88CF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045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542FE-750F-4FA8-977A-E9A3FC959885}" type="datetimeFigureOut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5EEDB-255D-4B73-AC6B-790C8A88CF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73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7754" y="136232"/>
            <a:ext cx="10515600" cy="1325563"/>
          </a:xfrm>
        </p:spPr>
        <p:txBody>
          <a:bodyPr/>
          <a:lstStyle/>
          <a:p>
            <a:r>
              <a:rPr lang="en-US" altLang="ja-JP" dirty="0"/>
              <a:t>  Guessing a card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1288472" y="1302327"/>
            <a:ext cx="9414164" cy="4937760"/>
          </a:xfrm>
        </p:spPr>
        <p:txBody>
          <a:bodyPr/>
          <a:lstStyle/>
          <a:p>
            <a:r>
              <a:rPr lang="en-US" altLang="ja-JP" dirty="0"/>
              <a:t>Alice</a:t>
            </a:r>
            <a:r>
              <a:rPr lang="ja-JP" altLang="en-US" dirty="0"/>
              <a:t> </a:t>
            </a:r>
            <a:r>
              <a:rPr lang="en-US" altLang="ja-JP" dirty="0"/>
              <a:t>hides a card </a:t>
            </a:r>
            <a:r>
              <a:rPr lang="en-US" altLang="ja-JP" b="1" i="1" dirty="0"/>
              <a:t>x</a:t>
            </a:r>
            <a:r>
              <a:rPr lang="ja-JP" altLang="en-US" dirty="0"/>
              <a:t>   </a:t>
            </a:r>
            <a:endParaRPr lang="en-US" altLang="ja-JP" dirty="0"/>
          </a:p>
          <a:p>
            <a:r>
              <a:rPr lang="en-US" altLang="ja-JP" dirty="0"/>
              <a:t>Bob</a:t>
            </a:r>
            <a:r>
              <a:rPr lang="ja-JP" altLang="en-US" dirty="0"/>
              <a:t> </a:t>
            </a:r>
            <a:r>
              <a:rPr lang="en-US" altLang="ja-JP" dirty="0"/>
              <a:t>asks  Yes-No questions to Alice  k times</a:t>
            </a:r>
          </a:p>
          <a:p>
            <a:r>
              <a:rPr lang="en-US" altLang="ja-JP" dirty="0"/>
              <a:t>Alice honestly answer Yes or No</a:t>
            </a:r>
          </a:p>
          <a:p>
            <a:pPr>
              <a:buNone/>
            </a:pPr>
            <a:endParaRPr lang="en-US" altLang="ja-JP" dirty="0"/>
          </a:p>
          <a:p>
            <a:pPr>
              <a:buNone/>
            </a:pPr>
            <a:r>
              <a:rPr lang="en-US" altLang="ja-JP" dirty="0"/>
              <a:t>Find a strategy to attain minimum k  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2147" y="4185193"/>
            <a:ext cx="1809750" cy="252412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5656" y="4151111"/>
            <a:ext cx="383090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858A39-540C-4E4B-9F1A-D0A510A6C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  <a:r>
              <a:rPr kumimoji="1" lang="en-US" altLang="ja-JP" dirty="0"/>
              <a:t>Power</a:t>
            </a:r>
            <a:r>
              <a:rPr kumimoji="1" lang="ja-JP" altLang="en-US" dirty="0"/>
              <a:t> </a:t>
            </a:r>
            <a:r>
              <a:rPr kumimoji="1" lang="en-US" altLang="ja-JP" dirty="0"/>
              <a:t>of</a:t>
            </a:r>
            <a:r>
              <a:rPr kumimoji="1" lang="ja-JP" altLang="en-US" dirty="0"/>
              <a:t> </a:t>
            </a:r>
            <a:r>
              <a:rPr kumimoji="1" lang="en-US" altLang="ja-JP" dirty="0"/>
              <a:t>Graph</a:t>
            </a:r>
            <a:r>
              <a:rPr kumimoji="1" lang="ja-JP" altLang="en-US" dirty="0"/>
              <a:t> </a:t>
            </a:r>
            <a:r>
              <a:rPr kumimoji="1" lang="en-US" altLang="ja-JP" dirty="0"/>
              <a:t>+</a:t>
            </a:r>
            <a:r>
              <a:rPr kumimoji="1" lang="ja-JP" altLang="en-US" dirty="0"/>
              <a:t> </a:t>
            </a:r>
            <a:r>
              <a:rPr kumimoji="1" lang="en-US" altLang="ja-JP" dirty="0"/>
              <a:t>Geometry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3DCDE9-0CEF-4DF6-9326-EEC17B6CA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Graph</a:t>
            </a:r>
            <a:r>
              <a:rPr kumimoji="1" lang="ja-JP" altLang="en-US" dirty="0"/>
              <a:t>　　　</a:t>
            </a:r>
            <a:r>
              <a:rPr kumimoji="1" lang="en-US" altLang="ja-JP" dirty="0"/>
              <a:t>G</a:t>
            </a:r>
            <a:r>
              <a:rPr kumimoji="1" lang="ja-JP" altLang="en-US" dirty="0"/>
              <a:t>＝（</a:t>
            </a:r>
            <a:r>
              <a:rPr kumimoji="1" lang="en-US" altLang="ja-JP" dirty="0"/>
              <a:t>V,</a:t>
            </a:r>
            <a:r>
              <a:rPr kumimoji="1" lang="ja-JP" altLang="en-US" dirty="0"/>
              <a:t> </a:t>
            </a:r>
            <a:r>
              <a:rPr kumimoji="1" lang="en-US" altLang="ja-JP" dirty="0"/>
              <a:t>E)</a:t>
            </a:r>
            <a:r>
              <a:rPr kumimoji="1" lang="ja-JP" altLang="en-US" dirty="0"/>
              <a:t>　</a:t>
            </a:r>
            <a:r>
              <a:rPr kumimoji="1" lang="en-US" altLang="ja-JP" dirty="0"/>
              <a:t>V:</a:t>
            </a:r>
            <a:r>
              <a:rPr kumimoji="1" lang="ja-JP" altLang="en-US" dirty="0"/>
              <a:t> </a:t>
            </a:r>
            <a:r>
              <a:rPr kumimoji="1" lang="en-US" altLang="ja-JP" dirty="0"/>
              <a:t>set</a:t>
            </a:r>
            <a:r>
              <a:rPr kumimoji="1" lang="ja-JP" altLang="en-US" dirty="0"/>
              <a:t> </a:t>
            </a:r>
            <a:r>
              <a:rPr kumimoji="1" lang="en-US" altLang="ja-JP" dirty="0"/>
              <a:t>of</a:t>
            </a:r>
            <a:r>
              <a:rPr kumimoji="1" lang="ja-JP" altLang="en-US" dirty="0"/>
              <a:t> </a:t>
            </a:r>
            <a:r>
              <a:rPr kumimoji="1" lang="en-US" altLang="ja-JP" dirty="0"/>
              <a:t>vertices,</a:t>
            </a:r>
            <a:r>
              <a:rPr kumimoji="1" lang="ja-JP" altLang="en-US" dirty="0"/>
              <a:t> </a:t>
            </a:r>
            <a:r>
              <a:rPr kumimoji="1" lang="en-US" altLang="ja-JP" dirty="0"/>
              <a:t>E:</a:t>
            </a:r>
            <a:r>
              <a:rPr kumimoji="1" lang="ja-JP" altLang="en-US" dirty="0"/>
              <a:t> </a:t>
            </a:r>
            <a:r>
              <a:rPr kumimoji="1" lang="en-US" altLang="ja-JP" dirty="0"/>
              <a:t>set</a:t>
            </a:r>
            <a:r>
              <a:rPr kumimoji="1" lang="ja-JP" altLang="en-US" dirty="0"/>
              <a:t> </a:t>
            </a:r>
            <a:r>
              <a:rPr kumimoji="1" lang="en-US" altLang="ja-JP" dirty="0"/>
              <a:t>of</a:t>
            </a:r>
            <a:r>
              <a:rPr kumimoji="1" lang="ja-JP" altLang="en-US" dirty="0"/>
              <a:t> </a:t>
            </a:r>
            <a:r>
              <a:rPr kumimoji="1" lang="en-US" altLang="ja-JP" dirty="0"/>
              <a:t>edges</a:t>
            </a:r>
          </a:p>
          <a:p>
            <a:r>
              <a:rPr lang="en-US" altLang="ja-JP" dirty="0"/>
              <a:t>(Geometric) Graph</a:t>
            </a:r>
            <a:r>
              <a:rPr lang="ja-JP" altLang="en-US" dirty="0"/>
              <a:t> </a:t>
            </a:r>
            <a:r>
              <a:rPr lang="en-US" altLang="ja-JP" dirty="0"/>
              <a:t>drawing</a:t>
            </a:r>
            <a:r>
              <a:rPr lang="ja-JP" altLang="en-US" dirty="0"/>
              <a:t>　　　</a:t>
            </a:r>
            <a:r>
              <a:rPr lang="en-US" altLang="ja-JP" dirty="0"/>
              <a:t>Vertices are</a:t>
            </a:r>
            <a:r>
              <a:rPr lang="ja-JP" altLang="en-US" dirty="0"/>
              <a:t> </a:t>
            </a:r>
            <a:r>
              <a:rPr lang="en-US" altLang="ja-JP" dirty="0"/>
              <a:t>located</a:t>
            </a:r>
            <a:r>
              <a:rPr lang="ja-JP" altLang="en-US" dirty="0"/>
              <a:t> </a:t>
            </a:r>
            <a:r>
              <a:rPr lang="en-US" altLang="ja-JP" dirty="0"/>
              <a:t>as</a:t>
            </a:r>
            <a:r>
              <a:rPr lang="ja-JP" altLang="en-US" dirty="0"/>
              <a:t> </a:t>
            </a:r>
            <a:r>
              <a:rPr lang="en-US" altLang="ja-JP" dirty="0"/>
              <a:t>points</a:t>
            </a:r>
            <a:r>
              <a:rPr lang="ja-JP" altLang="en-US" dirty="0"/>
              <a:t> </a:t>
            </a:r>
            <a:r>
              <a:rPr lang="en-US" altLang="ja-JP" dirty="0"/>
              <a:t>in</a:t>
            </a:r>
            <a:r>
              <a:rPr lang="ja-JP" altLang="en-US" dirty="0"/>
              <a:t> </a:t>
            </a:r>
            <a:r>
              <a:rPr lang="en-US" altLang="ja-JP" dirty="0"/>
              <a:t>the</a:t>
            </a:r>
            <a:r>
              <a:rPr lang="ja-JP" altLang="en-US" dirty="0"/>
              <a:t> </a:t>
            </a:r>
            <a:r>
              <a:rPr lang="en-US" altLang="ja-JP" dirty="0"/>
              <a:t>plane,</a:t>
            </a:r>
            <a:r>
              <a:rPr lang="ja-JP" altLang="en-US" dirty="0"/>
              <a:t> </a:t>
            </a:r>
            <a:r>
              <a:rPr lang="en-US" altLang="ja-JP" dirty="0"/>
              <a:t>and</a:t>
            </a:r>
            <a:r>
              <a:rPr lang="ja-JP" altLang="en-US" dirty="0"/>
              <a:t> </a:t>
            </a:r>
            <a:r>
              <a:rPr lang="en-US" altLang="ja-JP" dirty="0"/>
              <a:t>edges</a:t>
            </a:r>
            <a:r>
              <a:rPr lang="ja-JP" altLang="en-US" dirty="0"/>
              <a:t> </a:t>
            </a:r>
            <a:r>
              <a:rPr lang="en-US" altLang="ja-JP" dirty="0"/>
              <a:t>are</a:t>
            </a:r>
            <a:r>
              <a:rPr lang="ja-JP" altLang="en-US" dirty="0"/>
              <a:t> </a:t>
            </a:r>
            <a:r>
              <a:rPr lang="en-US" altLang="ja-JP" dirty="0"/>
              <a:t>line</a:t>
            </a:r>
            <a:r>
              <a:rPr lang="ja-JP" altLang="en-US" dirty="0"/>
              <a:t> </a:t>
            </a:r>
            <a:r>
              <a:rPr lang="en-US" altLang="ja-JP" dirty="0"/>
              <a:t>segments</a:t>
            </a:r>
            <a:r>
              <a:rPr lang="ja-JP" altLang="en-US" dirty="0"/>
              <a:t>  </a:t>
            </a:r>
            <a:r>
              <a:rPr lang="en-US" altLang="ja-JP" dirty="0"/>
              <a:t>connecting</a:t>
            </a:r>
            <a:r>
              <a:rPr lang="ja-JP" altLang="en-US" dirty="0"/>
              <a:t> </a:t>
            </a:r>
            <a:r>
              <a:rPr lang="en-US" altLang="ja-JP" dirty="0"/>
              <a:t>vertices</a:t>
            </a:r>
          </a:p>
          <a:p>
            <a:r>
              <a:rPr kumimoji="1" lang="en-US" altLang="ja-JP" dirty="0"/>
              <a:t>Topological  Graph drawing        Vertices are located as points in the plane (or surface), and edges are curves connecting vertices</a:t>
            </a:r>
          </a:p>
          <a:p>
            <a:r>
              <a:rPr lang="en-US" altLang="ja-JP" dirty="0"/>
              <a:t>Planar graph drawing  (or plane graph) :   Graph drawing without intersection of edges</a:t>
            </a:r>
          </a:p>
          <a:p>
            <a:r>
              <a:rPr kumimoji="1" lang="en-US" altLang="ja-JP" dirty="0"/>
              <a:t>Planar  graph:   A graph that has a planar graph drawing</a:t>
            </a:r>
          </a:p>
        </p:txBody>
      </p:sp>
    </p:spTree>
    <p:extLst>
      <p:ext uri="{BB962C8B-B14F-4D97-AF65-F5344CB8AC3E}">
        <p14:creationId xmlns:p14="http://schemas.microsoft.com/office/powerpoint/2010/main" val="1476410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2D61ED-334C-4130-A702-92372B492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688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  Graph coloring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EDA475-E387-4B82-9FF2-6D411DAB7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92251"/>
            <a:ext cx="11201400" cy="5003189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Graph (vertex) coloring :  Give colors to vertices of a graph so that  no edge  connect same colored vertices.</a:t>
            </a:r>
          </a:p>
          <a:p>
            <a:r>
              <a:rPr kumimoji="1" lang="en-US" altLang="ja-JP" dirty="0"/>
              <a:t> Coloring  problem:  Color a graph with a given set of colors</a:t>
            </a:r>
          </a:p>
          <a:p>
            <a:pPr lvl="1"/>
            <a:r>
              <a:rPr kumimoji="1" lang="en-US" altLang="ja-JP" dirty="0"/>
              <a:t>Coloring number:  Minimum number of colors to color a graph</a:t>
            </a:r>
          </a:p>
          <a:p>
            <a:r>
              <a:rPr lang="en-US" altLang="ja-JP" dirty="0"/>
              <a:t>Famous problems </a:t>
            </a:r>
          </a:p>
          <a:p>
            <a:pPr lvl="1"/>
            <a:r>
              <a:rPr lang="en-US" altLang="ja-JP" dirty="0"/>
              <a:t> Four coloring problem </a:t>
            </a:r>
          </a:p>
          <a:p>
            <a:pPr marL="457200" lvl="1" indent="0">
              <a:buNone/>
            </a:pPr>
            <a:r>
              <a:rPr kumimoji="1" lang="en-US" altLang="ja-JP" dirty="0"/>
              <a:t>Any  planar graph can be colored by using  at most four colors?</a:t>
            </a:r>
          </a:p>
          <a:p>
            <a:pPr lvl="2"/>
            <a:r>
              <a:rPr lang="en-US" altLang="ja-JP" dirty="0"/>
              <a:t> Even a primary school student can understand</a:t>
            </a:r>
            <a:r>
              <a:rPr lang="en-US" altLang="ja-JP"/>
              <a:t>, but unsolved </a:t>
            </a:r>
            <a:r>
              <a:rPr lang="en-US" altLang="ja-JP" dirty="0"/>
              <a:t>for long time</a:t>
            </a:r>
          </a:p>
          <a:p>
            <a:pPr lvl="2"/>
            <a:r>
              <a:rPr lang="en-US" altLang="ja-JP" dirty="0"/>
              <a:t> Solved by  Appel  and Harken  but  ………….</a:t>
            </a:r>
          </a:p>
          <a:p>
            <a:pPr lvl="1"/>
            <a:r>
              <a:rPr lang="en-US" altLang="ja-JP" dirty="0"/>
              <a:t>K- </a:t>
            </a:r>
            <a:r>
              <a:rPr lang="en-US" altLang="ja-JP" dirty="0" err="1"/>
              <a:t>Colorability</a:t>
            </a:r>
            <a:r>
              <a:rPr lang="en-US" altLang="ja-JP" dirty="0"/>
              <a:t>  computation</a:t>
            </a:r>
          </a:p>
          <a:p>
            <a:pPr marL="457200" lvl="1" indent="0">
              <a:buNone/>
            </a:pPr>
            <a:r>
              <a:rPr lang="en-US" altLang="ja-JP" dirty="0"/>
              <a:t>Given a graph and a number k, decide  whether the graph is colored by using  k colors </a:t>
            </a:r>
          </a:p>
          <a:p>
            <a:pPr lvl="2"/>
            <a:r>
              <a:rPr lang="en-US" altLang="ja-JP" dirty="0"/>
              <a:t> 2  </a:t>
            </a:r>
            <a:r>
              <a:rPr lang="en-US" altLang="ja-JP" dirty="0" err="1"/>
              <a:t>colorablity</a:t>
            </a:r>
            <a:r>
              <a:rPr lang="en-US" altLang="ja-JP" dirty="0"/>
              <a:t> is easy to solve   ( 2-colorable graph is called bipartite graph)</a:t>
            </a:r>
          </a:p>
          <a:p>
            <a:pPr lvl="2"/>
            <a:r>
              <a:rPr lang="en-US" altLang="ja-JP" dirty="0"/>
              <a:t> 3-colarability is difficult for  a general graph </a:t>
            </a:r>
          </a:p>
          <a:p>
            <a:pPr lvl="1"/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9955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D2C704-C49C-4C04-9B17-86CFCC07C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　</a:t>
            </a:r>
            <a:r>
              <a:rPr kumimoji="1" lang="en-US" altLang="ja-JP" dirty="0"/>
              <a:t>Polygon</a:t>
            </a:r>
            <a:r>
              <a:rPr kumimoji="1" lang="ja-JP" altLang="en-US" dirty="0"/>
              <a:t> </a:t>
            </a:r>
            <a:r>
              <a:rPr kumimoji="1" lang="en-US" altLang="ja-JP" dirty="0"/>
              <a:t>triangulation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and</a:t>
            </a:r>
            <a:r>
              <a:rPr kumimoji="1" lang="ja-JP" altLang="en-US" dirty="0"/>
              <a:t> </a:t>
            </a:r>
            <a:r>
              <a:rPr kumimoji="1" lang="en-US" altLang="ja-JP" dirty="0"/>
              <a:t>graph</a:t>
            </a:r>
            <a:endParaRPr kumimoji="1" lang="ja-JP" altLang="en-US" dirty="0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5154D4B3-EBB9-42D2-87A4-9CDD9F0E5904}"/>
              </a:ext>
            </a:extLst>
          </p:cNvPr>
          <p:cNvSpPr/>
          <p:nvPr/>
        </p:nvSpPr>
        <p:spPr>
          <a:xfrm>
            <a:off x="128497" y="2025267"/>
            <a:ext cx="2836984" cy="3579446"/>
          </a:xfrm>
          <a:custGeom>
            <a:avLst/>
            <a:gdLst>
              <a:gd name="connsiteX0" fmla="*/ 945661 w 2836984"/>
              <a:gd name="connsiteY0" fmla="*/ 304800 h 3579446"/>
              <a:gd name="connsiteX1" fmla="*/ 15631 w 2836984"/>
              <a:gd name="connsiteY1" fmla="*/ 1680307 h 3579446"/>
              <a:gd name="connsiteX2" fmla="*/ 453292 w 2836984"/>
              <a:gd name="connsiteY2" fmla="*/ 1992923 h 3579446"/>
              <a:gd name="connsiteX3" fmla="*/ 0 w 2836984"/>
              <a:gd name="connsiteY3" fmla="*/ 2969846 h 3579446"/>
              <a:gd name="connsiteX4" fmla="*/ 1344246 w 2836984"/>
              <a:gd name="connsiteY4" fmla="*/ 3579446 h 3579446"/>
              <a:gd name="connsiteX5" fmla="*/ 1219200 w 2836984"/>
              <a:gd name="connsiteY5" fmla="*/ 2852615 h 3579446"/>
              <a:gd name="connsiteX6" fmla="*/ 765907 w 2836984"/>
              <a:gd name="connsiteY6" fmla="*/ 2829169 h 3579446"/>
              <a:gd name="connsiteX7" fmla="*/ 2219569 w 2836984"/>
              <a:gd name="connsiteY7" fmla="*/ 2000738 h 3579446"/>
              <a:gd name="connsiteX8" fmla="*/ 2454031 w 2836984"/>
              <a:gd name="connsiteY8" fmla="*/ 2954215 h 3579446"/>
              <a:gd name="connsiteX9" fmla="*/ 2836984 w 2836984"/>
              <a:gd name="connsiteY9" fmla="*/ 851877 h 3579446"/>
              <a:gd name="connsiteX10" fmla="*/ 1781907 w 2836984"/>
              <a:gd name="connsiteY10" fmla="*/ 1133231 h 3579446"/>
              <a:gd name="connsiteX11" fmla="*/ 1820984 w 2836984"/>
              <a:gd name="connsiteY11" fmla="*/ 0 h 3579446"/>
              <a:gd name="connsiteX12" fmla="*/ 1820984 w 2836984"/>
              <a:gd name="connsiteY12" fmla="*/ 7815 h 3579446"/>
              <a:gd name="connsiteX0" fmla="*/ 945661 w 2836984"/>
              <a:gd name="connsiteY0" fmla="*/ 304800 h 3579446"/>
              <a:gd name="connsiteX1" fmla="*/ 15631 w 2836984"/>
              <a:gd name="connsiteY1" fmla="*/ 1680307 h 3579446"/>
              <a:gd name="connsiteX2" fmla="*/ 453292 w 2836984"/>
              <a:gd name="connsiteY2" fmla="*/ 1992923 h 3579446"/>
              <a:gd name="connsiteX3" fmla="*/ 0 w 2836984"/>
              <a:gd name="connsiteY3" fmla="*/ 2969846 h 3579446"/>
              <a:gd name="connsiteX4" fmla="*/ 1344246 w 2836984"/>
              <a:gd name="connsiteY4" fmla="*/ 3579446 h 3579446"/>
              <a:gd name="connsiteX5" fmla="*/ 1219200 w 2836984"/>
              <a:gd name="connsiteY5" fmla="*/ 2852615 h 3579446"/>
              <a:gd name="connsiteX6" fmla="*/ 765907 w 2836984"/>
              <a:gd name="connsiteY6" fmla="*/ 2829169 h 3579446"/>
              <a:gd name="connsiteX7" fmla="*/ 2219569 w 2836984"/>
              <a:gd name="connsiteY7" fmla="*/ 2000738 h 3579446"/>
              <a:gd name="connsiteX8" fmla="*/ 2454031 w 2836984"/>
              <a:gd name="connsiteY8" fmla="*/ 2954215 h 3579446"/>
              <a:gd name="connsiteX9" fmla="*/ 2836984 w 2836984"/>
              <a:gd name="connsiteY9" fmla="*/ 851877 h 3579446"/>
              <a:gd name="connsiteX10" fmla="*/ 1781907 w 2836984"/>
              <a:gd name="connsiteY10" fmla="*/ 1133231 h 3579446"/>
              <a:gd name="connsiteX11" fmla="*/ 1820984 w 2836984"/>
              <a:gd name="connsiteY11" fmla="*/ 0 h 3579446"/>
              <a:gd name="connsiteX12" fmla="*/ 1820984 w 2836984"/>
              <a:gd name="connsiteY12" fmla="*/ 7815 h 3579446"/>
              <a:gd name="connsiteX13" fmla="*/ 945661 w 2836984"/>
              <a:gd name="connsiteY13" fmla="*/ 304800 h 357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36984" h="3579446">
                <a:moveTo>
                  <a:pt x="945661" y="304800"/>
                </a:moveTo>
                <a:lnTo>
                  <a:pt x="15631" y="1680307"/>
                </a:lnTo>
                <a:lnTo>
                  <a:pt x="453292" y="1992923"/>
                </a:lnTo>
                <a:lnTo>
                  <a:pt x="0" y="2969846"/>
                </a:lnTo>
                <a:lnTo>
                  <a:pt x="1344246" y="3579446"/>
                </a:lnTo>
                <a:lnTo>
                  <a:pt x="1219200" y="2852615"/>
                </a:lnTo>
                <a:lnTo>
                  <a:pt x="765907" y="2829169"/>
                </a:lnTo>
                <a:lnTo>
                  <a:pt x="2219569" y="2000738"/>
                </a:lnTo>
                <a:lnTo>
                  <a:pt x="2454031" y="2954215"/>
                </a:lnTo>
                <a:lnTo>
                  <a:pt x="2836984" y="851877"/>
                </a:lnTo>
                <a:lnTo>
                  <a:pt x="1781907" y="1133231"/>
                </a:lnTo>
                <a:lnTo>
                  <a:pt x="1820984" y="0"/>
                </a:lnTo>
                <a:lnTo>
                  <a:pt x="1820984" y="7815"/>
                </a:lnTo>
                <a:lnTo>
                  <a:pt x="945661" y="3048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2F6E76BA-CDE7-4A58-90E2-F794417BFF6A}"/>
              </a:ext>
            </a:extLst>
          </p:cNvPr>
          <p:cNvSpPr/>
          <p:nvPr/>
        </p:nvSpPr>
        <p:spPr>
          <a:xfrm>
            <a:off x="3181900" y="2025267"/>
            <a:ext cx="2836984" cy="3579446"/>
          </a:xfrm>
          <a:custGeom>
            <a:avLst/>
            <a:gdLst>
              <a:gd name="connsiteX0" fmla="*/ 945661 w 2836984"/>
              <a:gd name="connsiteY0" fmla="*/ 304800 h 3579446"/>
              <a:gd name="connsiteX1" fmla="*/ 15631 w 2836984"/>
              <a:gd name="connsiteY1" fmla="*/ 1680307 h 3579446"/>
              <a:gd name="connsiteX2" fmla="*/ 453292 w 2836984"/>
              <a:gd name="connsiteY2" fmla="*/ 1992923 h 3579446"/>
              <a:gd name="connsiteX3" fmla="*/ 0 w 2836984"/>
              <a:gd name="connsiteY3" fmla="*/ 2969846 h 3579446"/>
              <a:gd name="connsiteX4" fmla="*/ 1344246 w 2836984"/>
              <a:gd name="connsiteY4" fmla="*/ 3579446 h 3579446"/>
              <a:gd name="connsiteX5" fmla="*/ 1219200 w 2836984"/>
              <a:gd name="connsiteY5" fmla="*/ 2852615 h 3579446"/>
              <a:gd name="connsiteX6" fmla="*/ 765907 w 2836984"/>
              <a:gd name="connsiteY6" fmla="*/ 2829169 h 3579446"/>
              <a:gd name="connsiteX7" fmla="*/ 2219569 w 2836984"/>
              <a:gd name="connsiteY7" fmla="*/ 2000738 h 3579446"/>
              <a:gd name="connsiteX8" fmla="*/ 2454031 w 2836984"/>
              <a:gd name="connsiteY8" fmla="*/ 2954215 h 3579446"/>
              <a:gd name="connsiteX9" fmla="*/ 2836984 w 2836984"/>
              <a:gd name="connsiteY9" fmla="*/ 851877 h 3579446"/>
              <a:gd name="connsiteX10" fmla="*/ 1781907 w 2836984"/>
              <a:gd name="connsiteY10" fmla="*/ 1133231 h 3579446"/>
              <a:gd name="connsiteX11" fmla="*/ 1820984 w 2836984"/>
              <a:gd name="connsiteY11" fmla="*/ 0 h 3579446"/>
              <a:gd name="connsiteX12" fmla="*/ 1820984 w 2836984"/>
              <a:gd name="connsiteY12" fmla="*/ 7815 h 3579446"/>
              <a:gd name="connsiteX0" fmla="*/ 945661 w 2836984"/>
              <a:gd name="connsiteY0" fmla="*/ 304800 h 3579446"/>
              <a:gd name="connsiteX1" fmla="*/ 15631 w 2836984"/>
              <a:gd name="connsiteY1" fmla="*/ 1680307 h 3579446"/>
              <a:gd name="connsiteX2" fmla="*/ 453292 w 2836984"/>
              <a:gd name="connsiteY2" fmla="*/ 1992923 h 3579446"/>
              <a:gd name="connsiteX3" fmla="*/ 0 w 2836984"/>
              <a:gd name="connsiteY3" fmla="*/ 2969846 h 3579446"/>
              <a:gd name="connsiteX4" fmla="*/ 1344246 w 2836984"/>
              <a:gd name="connsiteY4" fmla="*/ 3579446 h 3579446"/>
              <a:gd name="connsiteX5" fmla="*/ 1219200 w 2836984"/>
              <a:gd name="connsiteY5" fmla="*/ 2852615 h 3579446"/>
              <a:gd name="connsiteX6" fmla="*/ 765907 w 2836984"/>
              <a:gd name="connsiteY6" fmla="*/ 2829169 h 3579446"/>
              <a:gd name="connsiteX7" fmla="*/ 2219569 w 2836984"/>
              <a:gd name="connsiteY7" fmla="*/ 2000738 h 3579446"/>
              <a:gd name="connsiteX8" fmla="*/ 2454031 w 2836984"/>
              <a:gd name="connsiteY8" fmla="*/ 2954215 h 3579446"/>
              <a:gd name="connsiteX9" fmla="*/ 2836984 w 2836984"/>
              <a:gd name="connsiteY9" fmla="*/ 851877 h 3579446"/>
              <a:gd name="connsiteX10" fmla="*/ 1781907 w 2836984"/>
              <a:gd name="connsiteY10" fmla="*/ 1133231 h 3579446"/>
              <a:gd name="connsiteX11" fmla="*/ 1820984 w 2836984"/>
              <a:gd name="connsiteY11" fmla="*/ 0 h 3579446"/>
              <a:gd name="connsiteX12" fmla="*/ 1820984 w 2836984"/>
              <a:gd name="connsiteY12" fmla="*/ 7815 h 3579446"/>
              <a:gd name="connsiteX13" fmla="*/ 945661 w 2836984"/>
              <a:gd name="connsiteY13" fmla="*/ 304800 h 357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36984" h="3579446">
                <a:moveTo>
                  <a:pt x="945661" y="304800"/>
                </a:moveTo>
                <a:lnTo>
                  <a:pt x="15631" y="1680307"/>
                </a:lnTo>
                <a:lnTo>
                  <a:pt x="453292" y="1992923"/>
                </a:lnTo>
                <a:lnTo>
                  <a:pt x="0" y="2969846"/>
                </a:lnTo>
                <a:lnTo>
                  <a:pt x="1344246" y="3579446"/>
                </a:lnTo>
                <a:lnTo>
                  <a:pt x="1219200" y="2852615"/>
                </a:lnTo>
                <a:lnTo>
                  <a:pt x="765907" y="2829169"/>
                </a:lnTo>
                <a:lnTo>
                  <a:pt x="2219569" y="2000738"/>
                </a:lnTo>
                <a:lnTo>
                  <a:pt x="2454031" y="2954215"/>
                </a:lnTo>
                <a:lnTo>
                  <a:pt x="2836984" y="851877"/>
                </a:lnTo>
                <a:lnTo>
                  <a:pt x="1781907" y="1133231"/>
                </a:lnTo>
                <a:lnTo>
                  <a:pt x="1820984" y="0"/>
                </a:lnTo>
                <a:lnTo>
                  <a:pt x="1820984" y="7815"/>
                </a:lnTo>
                <a:lnTo>
                  <a:pt x="945661" y="3048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30484F6-D6F5-4D85-A0D5-E465C3F3B836}"/>
              </a:ext>
            </a:extLst>
          </p:cNvPr>
          <p:cNvCxnSpPr>
            <a:stCxn id="7" idx="0"/>
            <a:endCxn id="7" idx="10"/>
          </p:cNvCxnSpPr>
          <p:nvPr/>
        </p:nvCxnSpPr>
        <p:spPr>
          <a:xfrm>
            <a:off x="4127561" y="2330067"/>
            <a:ext cx="836246" cy="828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085765F-437B-4614-8CCD-63D112835536}"/>
              </a:ext>
            </a:extLst>
          </p:cNvPr>
          <p:cNvCxnSpPr>
            <a:stCxn id="7" idx="1"/>
            <a:endCxn id="7" idx="10"/>
          </p:cNvCxnSpPr>
          <p:nvPr/>
        </p:nvCxnSpPr>
        <p:spPr>
          <a:xfrm flipV="1">
            <a:off x="3197531" y="3158498"/>
            <a:ext cx="1766276" cy="547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E40C41D-1053-423C-A226-16B4C7D5C907}"/>
              </a:ext>
            </a:extLst>
          </p:cNvPr>
          <p:cNvCxnSpPr>
            <a:stCxn id="7" idx="10"/>
            <a:endCxn id="7" idx="7"/>
          </p:cNvCxnSpPr>
          <p:nvPr/>
        </p:nvCxnSpPr>
        <p:spPr>
          <a:xfrm>
            <a:off x="4963807" y="3158498"/>
            <a:ext cx="437662" cy="867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E67A7B0-5D12-42B8-ACBF-27FB0F1C714B}"/>
              </a:ext>
            </a:extLst>
          </p:cNvPr>
          <p:cNvCxnSpPr>
            <a:stCxn id="7" idx="7"/>
            <a:endCxn id="7" idx="9"/>
          </p:cNvCxnSpPr>
          <p:nvPr/>
        </p:nvCxnSpPr>
        <p:spPr>
          <a:xfrm flipV="1">
            <a:off x="5401469" y="2877144"/>
            <a:ext cx="617415" cy="1148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EC88D6B-4E26-4429-A6AD-27F2179BB976}"/>
              </a:ext>
            </a:extLst>
          </p:cNvPr>
          <p:cNvCxnSpPr>
            <a:stCxn id="7" idx="2"/>
            <a:endCxn id="7" idx="10"/>
          </p:cNvCxnSpPr>
          <p:nvPr/>
        </p:nvCxnSpPr>
        <p:spPr>
          <a:xfrm flipV="1">
            <a:off x="3635192" y="3158498"/>
            <a:ext cx="1328615" cy="859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498BDE23-359D-4AF0-902A-71E5DA2550F8}"/>
              </a:ext>
            </a:extLst>
          </p:cNvPr>
          <p:cNvCxnSpPr>
            <a:stCxn id="7" idx="2"/>
            <a:endCxn id="7" idx="7"/>
          </p:cNvCxnSpPr>
          <p:nvPr/>
        </p:nvCxnSpPr>
        <p:spPr>
          <a:xfrm>
            <a:off x="3635192" y="4018190"/>
            <a:ext cx="1766277" cy="7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CCDA37D2-22D0-4F2A-9E45-7A6A50FCA20C}"/>
              </a:ext>
            </a:extLst>
          </p:cNvPr>
          <p:cNvCxnSpPr>
            <a:stCxn id="7" idx="2"/>
            <a:endCxn id="7" idx="6"/>
          </p:cNvCxnSpPr>
          <p:nvPr/>
        </p:nvCxnSpPr>
        <p:spPr>
          <a:xfrm>
            <a:off x="3635192" y="4018190"/>
            <a:ext cx="312615" cy="836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64FC52B3-685E-458F-ADDA-14CCFF812197}"/>
              </a:ext>
            </a:extLst>
          </p:cNvPr>
          <p:cNvCxnSpPr>
            <a:stCxn id="7" idx="6"/>
            <a:endCxn id="7" idx="3"/>
          </p:cNvCxnSpPr>
          <p:nvPr/>
        </p:nvCxnSpPr>
        <p:spPr>
          <a:xfrm flipH="1">
            <a:off x="3181900" y="4854436"/>
            <a:ext cx="765907" cy="140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9A31A83B-35C8-4CD0-8F87-6E444CC61B7A}"/>
              </a:ext>
            </a:extLst>
          </p:cNvPr>
          <p:cNvCxnSpPr>
            <a:stCxn id="7" idx="6"/>
            <a:endCxn id="7" idx="4"/>
          </p:cNvCxnSpPr>
          <p:nvPr/>
        </p:nvCxnSpPr>
        <p:spPr>
          <a:xfrm>
            <a:off x="3947807" y="4854436"/>
            <a:ext cx="578339" cy="750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0844D6D6-0220-4A65-A280-FBBCB1CEDDCA}"/>
              </a:ext>
            </a:extLst>
          </p:cNvPr>
          <p:cNvSpPr/>
          <p:nvPr/>
        </p:nvSpPr>
        <p:spPr>
          <a:xfrm>
            <a:off x="6207281" y="2025267"/>
            <a:ext cx="2836984" cy="3579446"/>
          </a:xfrm>
          <a:custGeom>
            <a:avLst/>
            <a:gdLst>
              <a:gd name="connsiteX0" fmla="*/ 945661 w 2836984"/>
              <a:gd name="connsiteY0" fmla="*/ 304800 h 3579446"/>
              <a:gd name="connsiteX1" fmla="*/ 15631 w 2836984"/>
              <a:gd name="connsiteY1" fmla="*/ 1680307 h 3579446"/>
              <a:gd name="connsiteX2" fmla="*/ 453292 w 2836984"/>
              <a:gd name="connsiteY2" fmla="*/ 1992923 h 3579446"/>
              <a:gd name="connsiteX3" fmla="*/ 0 w 2836984"/>
              <a:gd name="connsiteY3" fmla="*/ 2969846 h 3579446"/>
              <a:gd name="connsiteX4" fmla="*/ 1344246 w 2836984"/>
              <a:gd name="connsiteY4" fmla="*/ 3579446 h 3579446"/>
              <a:gd name="connsiteX5" fmla="*/ 1219200 w 2836984"/>
              <a:gd name="connsiteY5" fmla="*/ 2852615 h 3579446"/>
              <a:gd name="connsiteX6" fmla="*/ 765907 w 2836984"/>
              <a:gd name="connsiteY6" fmla="*/ 2829169 h 3579446"/>
              <a:gd name="connsiteX7" fmla="*/ 2219569 w 2836984"/>
              <a:gd name="connsiteY7" fmla="*/ 2000738 h 3579446"/>
              <a:gd name="connsiteX8" fmla="*/ 2454031 w 2836984"/>
              <a:gd name="connsiteY8" fmla="*/ 2954215 h 3579446"/>
              <a:gd name="connsiteX9" fmla="*/ 2836984 w 2836984"/>
              <a:gd name="connsiteY9" fmla="*/ 851877 h 3579446"/>
              <a:gd name="connsiteX10" fmla="*/ 1781907 w 2836984"/>
              <a:gd name="connsiteY10" fmla="*/ 1133231 h 3579446"/>
              <a:gd name="connsiteX11" fmla="*/ 1820984 w 2836984"/>
              <a:gd name="connsiteY11" fmla="*/ 0 h 3579446"/>
              <a:gd name="connsiteX12" fmla="*/ 1820984 w 2836984"/>
              <a:gd name="connsiteY12" fmla="*/ 7815 h 3579446"/>
              <a:gd name="connsiteX0" fmla="*/ 945661 w 2836984"/>
              <a:gd name="connsiteY0" fmla="*/ 304800 h 3579446"/>
              <a:gd name="connsiteX1" fmla="*/ 15631 w 2836984"/>
              <a:gd name="connsiteY1" fmla="*/ 1680307 h 3579446"/>
              <a:gd name="connsiteX2" fmla="*/ 453292 w 2836984"/>
              <a:gd name="connsiteY2" fmla="*/ 1992923 h 3579446"/>
              <a:gd name="connsiteX3" fmla="*/ 0 w 2836984"/>
              <a:gd name="connsiteY3" fmla="*/ 2969846 h 3579446"/>
              <a:gd name="connsiteX4" fmla="*/ 1344246 w 2836984"/>
              <a:gd name="connsiteY4" fmla="*/ 3579446 h 3579446"/>
              <a:gd name="connsiteX5" fmla="*/ 1219200 w 2836984"/>
              <a:gd name="connsiteY5" fmla="*/ 2852615 h 3579446"/>
              <a:gd name="connsiteX6" fmla="*/ 765907 w 2836984"/>
              <a:gd name="connsiteY6" fmla="*/ 2829169 h 3579446"/>
              <a:gd name="connsiteX7" fmla="*/ 2219569 w 2836984"/>
              <a:gd name="connsiteY7" fmla="*/ 2000738 h 3579446"/>
              <a:gd name="connsiteX8" fmla="*/ 2454031 w 2836984"/>
              <a:gd name="connsiteY8" fmla="*/ 2954215 h 3579446"/>
              <a:gd name="connsiteX9" fmla="*/ 2836984 w 2836984"/>
              <a:gd name="connsiteY9" fmla="*/ 851877 h 3579446"/>
              <a:gd name="connsiteX10" fmla="*/ 1781907 w 2836984"/>
              <a:gd name="connsiteY10" fmla="*/ 1133231 h 3579446"/>
              <a:gd name="connsiteX11" fmla="*/ 1820984 w 2836984"/>
              <a:gd name="connsiteY11" fmla="*/ 0 h 3579446"/>
              <a:gd name="connsiteX12" fmla="*/ 1820984 w 2836984"/>
              <a:gd name="connsiteY12" fmla="*/ 7815 h 3579446"/>
              <a:gd name="connsiteX13" fmla="*/ 945661 w 2836984"/>
              <a:gd name="connsiteY13" fmla="*/ 304800 h 357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36984" h="3579446">
                <a:moveTo>
                  <a:pt x="945661" y="304800"/>
                </a:moveTo>
                <a:lnTo>
                  <a:pt x="15631" y="1680307"/>
                </a:lnTo>
                <a:lnTo>
                  <a:pt x="453292" y="1992923"/>
                </a:lnTo>
                <a:lnTo>
                  <a:pt x="0" y="2969846"/>
                </a:lnTo>
                <a:lnTo>
                  <a:pt x="1344246" y="3579446"/>
                </a:lnTo>
                <a:lnTo>
                  <a:pt x="1219200" y="2852615"/>
                </a:lnTo>
                <a:lnTo>
                  <a:pt x="765907" y="2829169"/>
                </a:lnTo>
                <a:lnTo>
                  <a:pt x="2219569" y="2000738"/>
                </a:lnTo>
                <a:lnTo>
                  <a:pt x="2454031" y="2954215"/>
                </a:lnTo>
                <a:lnTo>
                  <a:pt x="2836984" y="851877"/>
                </a:lnTo>
                <a:lnTo>
                  <a:pt x="1781907" y="1133231"/>
                </a:lnTo>
                <a:lnTo>
                  <a:pt x="1820984" y="0"/>
                </a:lnTo>
                <a:lnTo>
                  <a:pt x="1820984" y="7815"/>
                </a:lnTo>
                <a:lnTo>
                  <a:pt x="945661" y="3048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DE754706-22C5-4030-BC70-4DB7084FBB15}"/>
              </a:ext>
            </a:extLst>
          </p:cNvPr>
          <p:cNvCxnSpPr>
            <a:stCxn id="26" idx="0"/>
            <a:endCxn id="26" idx="10"/>
          </p:cNvCxnSpPr>
          <p:nvPr/>
        </p:nvCxnSpPr>
        <p:spPr>
          <a:xfrm>
            <a:off x="7152942" y="2330067"/>
            <a:ext cx="836246" cy="828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C6FB3DA5-2FA8-438B-AA42-99C208B4819B}"/>
              </a:ext>
            </a:extLst>
          </p:cNvPr>
          <p:cNvCxnSpPr>
            <a:cxnSpLocks/>
            <a:stCxn id="26" idx="1"/>
            <a:endCxn id="26" idx="10"/>
          </p:cNvCxnSpPr>
          <p:nvPr/>
        </p:nvCxnSpPr>
        <p:spPr>
          <a:xfrm flipV="1">
            <a:off x="6222912" y="3158498"/>
            <a:ext cx="1766276" cy="547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C51A9251-4E45-4D1A-88F1-F4F2C17551A3}"/>
              </a:ext>
            </a:extLst>
          </p:cNvPr>
          <p:cNvCxnSpPr>
            <a:stCxn id="26" idx="10"/>
            <a:endCxn id="26" idx="7"/>
          </p:cNvCxnSpPr>
          <p:nvPr/>
        </p:nvCxnSpPr>
        <p:spPr>
          <a:xfrm>
            <a:off x="7989188" y="3158498"/>
            <a:ext cx="437662" cy="867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6217F77D-EBF3-4CD8-BAA6-C93BEF6891E5}"/>
              </a:ext>
            </a:extLst>
          </p:cNvPr>
          <p:cNvCxnSpPr>
            <a:stCxn id="26" idx="7"/>
            <a:endCxn id="26" idx="9"/>
          </p:cNvCxnSpPr>
          <p:nvPr/>
        </p:nvCxnSpPr>
        <p:spPr>
          <a:xfrm flipV="1">
            <a:off x="8426850" y="2877144"/>
            <a:ext cx="617415" cy="1148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8129A87C-83D6-4DC9-AF84-C12E7EDC0F8E}"/>
              </a:ext>
            </a:extLst>
          </p:cNvPr>
          <p:cNvCxnSpPr>
            <a:stCxn id="26" idx="2"/>
            <a:endCxn id="26" idx="10"/>
          </p:cNvCxnSpPr>
          <p:nvPr/>
        </p:nvCxnSpPr>
        <p:spPr>
          <a:xfrm flipV="1">
            <a:off x="6660573" y="3158498"/>
            <a:ext cx="1328615" cy="859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215C4D77-CB76-4D9F-9D6D-56E4A94E973B}"/>
              </a:ext>
            </a:extLst>
          </p:cNvPr>
          <p:cNvCxnSpPr>
            <a:stCxn id="26" idx="2"/>
            <a:endCxn id="26" idx="7"/>
          </p:cNvCxnSpPr>
          <p:nvPr/>
        </p:nvCxnSpPr>
        <p:spPr>
          <a:xfrm>
            <a:off x="6660573" y="4018190"/>
            <a:ext cx="1766277" cy="7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ED44B66-2370-47A5-8F25-833B09E99672}"/>
              </a:ext>
            </a:extLst>
          </p:cNvPr>
          <p:cNvCxnSpPr>
            <a:stCxn id="26" idx="2"/>
            <a:endCxn id="26" idx="6"/>
          </p:cNvCxnSpPr>
          <p:nvPr/>
        </p:nvCxnSpPr>
        <p:spPr>
          <a:xfrm>
            <a:off x="6660573" y="4018190"/>
            <a:ext cx="312615" cy="836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928850B3-D8B8-4395-B0C0-9761E3AB7369}"/>
              </a:ext>
            </a:extLst>
          </p:cNvPr>
          <p:cNvCxnSpPr>
            <a:stCxn id="26" idx="6"/>
            <a:endCxn id="26" idx="3"/>
          </p:cNvCxnSpPr>
          <p:nvPr/>
        </p:nvCxnSpPr>
        <p:spPr>
          <a:xfrm flipH="1">
            <a:off x="6207281" y="4854436"/>
            <a:ext cx="765907" cy="140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90702136-8597-43AD-89A0-77651E559181}"/>
              </a:ext>
            </a:extLst>
          </p:cNvPr>
          <p:cNvCxnSpPr>
            <a:stCxn id="26" idx="6"/>
            <a:endCxn id="26" idx="4"/>
          </p:cNvCxnSpPr>
          <p:nvPr/>
        </p:nvCxnSpPr>
        <p:spPr>
          <a:xfrm>
            <a:off x="6973188" y="4854436"/>
            <a:ext cx="578339" cy="750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37C396E2-D044-42B4-80F4-09E300D283D1}"/>
              </a:ext>
            </a:extLst>
          </p:cNvPr>
          <p:cNvSpPr/>
          <p:nvPr/>
        </p:nvSpPr>
        <p:spPr>
          <a:xfrm>
            <a:off x="9232662" y="2097685"/>
            <a:ext cx="2836984" cy="3579446"/>
          </a:xfrm>
          <a:custGeom>
            <a:avLst/>
            <a:gdLst>
              <a:gd name="connsiteX0" fmla="*/ 945661 w 2836984"/>
              <a:gd name="connsiteY0" fmla="*/ 304800 h 3579446"/>
              <a:gd name="connsiteX1" fmla="*/ 15631 w 2836984"/>
              <a:gd name="connsiteY1" fmla="*/ 1680307 h 3579446"/>
              <a:gd name="connsiteX2" fmla="*/ 453292 w 2836984"/>
              <a:gd name="connsiteY2" fmla="*/ 1992923 h 3579446"/>
              <a:gd name="connsiteX3" fmla="*/ 0 w 2836984"/>
              <a:gd name="connsiteY3" fmla="*/ 2969846 h 3579446"/>
              <a:gd name="connsiteX4" fmla="*/ 1344246 w 2836984"/>
              <a:gd name="connsiteY4" fmla="*/ 3579446 h 3579446"/>
              <a:gd name="connsiteX5" fmla="*/ 1219200 w 2836984"/>
              <a:gd name="connsiteY5" fmla="*/ 2852615 h 3579446"/>
              <a:gd name="connsiteX6" fmla="*/ 765907 w 2836984"/>
              <a:gd name="connsiteY6" fmla="*/ 2829169 h 3579446"/>
              <a:gd name="connsiteX7" fmla="*/ 2219569 w 2836984"/>
              <a:gd name="connsiteY7" fmla="*/ 2000738 h 3579446"/>
              <a:gd name="connsiteX8" fmla="*/ 2454031 w 2836984"/>
              <a:gd name="connsiteY8" fmla="*/ 2954215 h 3579446"/>
              <a:gd name="connsiteX9" fmla="*/ 2836984 w 2836984"/>
              <a:gd name="connsiteY9" fmla="*/ 851877 h 3579446"/>
              <a:gd name="connsiteX10" fmla="*/ 1781907 w 2836984"/>
              <a:gd name="connsiteY10" fmla="*/ 1133231 h 3579446"/>
              <a:gd name="connsiteX11" fmla="*/ 1820984 w 2836984"/>
              <a:gd name="connsiteY11" fmla="*/ 0 h 3579446"/>
              <a:gd name="connsiteX12" fmla="*/ 1820984 w 2836984"/>
              <a:gd name="connsiteY12" fmla="*/ 7815 h 3579446"/>
              <a:gd name="connsiteX0" fmla="*/ 945661 w 2836984"/>
              <a:gd name="connsiteY0" fmla="*/ 304800 h 3579446"/>
              <a:gd name="connsiteX1" fmla="*/ 15631 w 2836984"/>
              <a:gd name="connsiteY1" fmla="*/ 1680307 h 3579446"/>
              <a:gd name="connsiteX2" fmla="*/ 453292 w 2836984"/>
              <a:gd name="connsiteY2" fmla="*/ 1992923 h 3579446"/>
              <a:gd name="connsiteX3" fmla="*/ 0 w 2836984"/>
              <a:gd name="connsiteY3" fmla="*/ 2969846 h 3579446"/>
              <a:gd name="connsiteX4" fmla="*/ 1344246 w 2836984"/>
              <a:gd name="connsiteY4" fmla="*/ 3579446 h 3579446"/>
              <a:gd name="connsiteX5" fmla="*/ 1219200 w 2836984"/>
              <a:gd name="connsiteY5" fmla="*/ 2852615 h 3579446"/>
              <a:gd name="connsiteX6" fmla="*/ 765907 w 2836984"/>
              <a:gd name="connsiteY6" fmla="*/ 2829169 h 3579446"/>
              <a:gd name="connsiteX7" fmla="*/ 2219569 w 2836984"/>
              <a:gd name="connsiteY7" fmla="*/ 2000738 h 3579446"/>
              <a:gd name="connsiteX8" fmla="*/ 2454031 w 2836984"/>
              <a:gd name="connsiteY8" fmla="*/ 2954215 h 3579446"/>
              <a:gd name="connsiteX9" fmla="*/ 2836984 w 2836984"/>
              <a:gd name="connsiteY9" fmla="*/ 851877 h 3579446"/>
              <a:gd name="connsiteX10" fmla="*/ 1781907 w 2836984"/>
              <a:gd name="connsiteY10" fmla="*/ 1133231 h 3579446"/>
              <a:gd name="connsiteX11" fmla="*/ 1820984 w 2836984"/>
              <a:gd name="connsiteY11" fmla="*/ 0 h 3579446"/>
              <a:gd name="connsiteX12" fmla="*/ 1820984 w 2836984"/>
              <a:gd name="connsiteY12" fmla="*/ 7815 h 3579446"/>
              <a:gd name="connsiteX13" fmla="*/ 945661 w 2836984"/>
              <a:gd name="connsiteY13" fmla="*/ 304800 h 3579446"/>
              <a:gd name="connsiteX0" fmla="*/ 945661 w 2836984"/>
              <a:gd name="connsiteY0" fmla="*/ 436133 h 3710779"/>
              <a:gd name="connsiteX1" fmla="*/ 15631 w 2836984"/>
              <a:gd name="connsiteY1" fmla="*/ 1811640 h 3710779"/>
              <a:gd name="connsiteX2" fmla="*/ 453292 w 2836984"/>
              <a:gd name="connsiteY2" fmla="*/ 2124256 h 3710779"/>
              <a:gd name="connsiteX3" fmla="*/ 0 w 2836984"/>
              <a:gd name="connsiteY3" fmla="*/ 3101179 h 3710779"/>
              <a:gd name="connsiteX4" fmla="*/ 1344246 w 2836984"/>
              <a:gd name="connsiteY4" fmla="*/ 3710779 h 3710779"/>
              <a:gd name="connsiteX5" fmla="*/ 1219200 w 2836984"/>
              <a:gd name="connsiteY5" fmla="*/ 2983948 h 3710779"/>
              <a:gd name="connsiteX6" fmla="*/ 765907 w 2836984"/>
              <a:gd name="connsiteY6" fmla="*/ 2960502 h 3710779"/>
              <a:gd name="connsiteX7" fmla="*/ 2219569 w 2836984"/>
              <a:gd name="connsiteY7" fmla="*/ 2132071 h 3710779"/>
              <a:gd name="connsiteX8" fmla="*/ 2454031 w 2836984"/>
              <a:gd name="connsiteY8" fmla="*/ 3085548 h 3710779"/>
              <a:gd name="connsiteX9" fmla="*/ 2836984 w 2836984"/>
              <a:gd name="connsiteY9" fmla="*/ 983210 h 3710779"/>
              <a:gd name="connsiteX10" fmla="*/ 1781907 w 2836984"/>
              <a:gd name="connsiteY10" fmla="*/ 1264564 h 3710779"/>
              <a:gd name="connsiteX11" fmla="*/ 1820984 w 2836984"/>
              <a:gd name="connsiteY11" fmla="*/ 131333 h 3710779"/>
              <a:gd name="connsiteX12" fmla="*/ 1811045 w 2836984"/>
              <a:gd name="connsiteY12" fmla="*/ 0 h 3710779"/>
              <a:gd name="connsiteX13" fmla="*/ 945661 w 2836984"/>
              <a:gd name="connsiteY13" fmla="*/ 436133 h 3710779"/>
              <a:gd name="connsiteX0" fmla="*/ 945661 w 2836984"/>
              <a:gd name="connsiteY0" fmla="*/ 304800 h 3579446"/>
              <a:gd name="connsiteX1" fmla="*/ 15631 w 2836984"/>
              <a:gd name="connsiteY1" fmla="*/ 1680307 h 3579446"/>
              <a:gd name="connsiteX2" fmla="*/ 453292 w 2836984"/>
              <a:gd name="connsiteY2" fmla="*/ 1992923 h 3579446"/>
              <a:gd name="connsiteX3" fmla="*/ 0 w 2836984"/>
              <a:gd name="connsiteY3" fmla="*/ 2969846 h 3579446"/>
              <a:gd name="connsiteX4" fmla="*/ 1344246 w 2836984"/>
              <a:gd name="connsiteY4" fmla="*/ 3579446 h 3579446"/>
              <a:gd name="connsiteX5" fmla="*/ 1219200 w 2836984"/>
              <a:gd name="connsiteY5" fmla="*/ 2852615 h 3579446"/>
              <a:gd name="connsiteX6" fmla="*/ 765907 w 2836984"/>
              <a:gd name="connsiteY6" fmla="*/ 2829169 h 3579446"/>
              <a:gd name="connsiteX7" fmla="*/ 2219569 w 2836984"/>
              <a:gd name="connsiteY7" fmla="*/ 2000738 h 3579446"/>
              <a:gd name="connsiteX8" fmla="*/ 2454031 w 2836984"/>
              <a:gd name="connsiteY8" fmla="*/ 2954215 h 3579446"/>
              <a:gd name="connsiteX9" fmla="*/ 2836984 w 2836984"/>
              <a:gd name="connsiteY9" fmla="*/ 851877 h 3579446"/>
              <a:gd name="connsiteX10" fmla="*/ 1781907 w 2836984"/>
              <a:gd name="connsiteY10" fmla="*/ 1133231 h 3579446"/>
              <a:gd name="connsiteX11" fmla="*/ 1820984 w 2836984"/>
              <a:gd name="connsiteY11" fmla="*/ 0 h 3579446"/>
              <a:gd name="connsiteX12" fmla="*/ 945661 w 2836984"/>
              <a:gd name="connsiteY12" fmla="*/ 304800 h 357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36984" h="3579446">
                <a:moveTo>
                  <a:pt x="945661" y="304800"/>
                </a:moveTo>
                <a:lnTo>
                  <a:pt x="15631" y="1680307"/>
                </a:lnTo>
                <a:lnTo>
                  <a:pt x="453292" y="1992923"/>
                </a:lnTo>
                <a:lnTo>
                  <a:pt x="0" y="2969846"/>
                </a:lnTo>
                <a:lnTo>
                  <a:pt x="1344246" y="3579446"/>
                </a:lnTo>
                <a:lnTo>
                  <a:pt x="1219200" y="2852615"/>
                </a:lnTo>
                <a:lnTo>
                  <a:pt x="765907" y="2829169"/>
                </a:lnTo>
                <a:lnTo>
                  <a:pt x="2219569" y="2000738"/>
                </a:lnTo>
                <a:lnTo>
                  <a:pt x="2454031" y="2954215"/>
                </a:lnTo>
                <a:lnTo>
                  <a:pt x="2836984" y="851877"/>
                </a:lnTo>
                <a:lnTo>
                  <a:pt x="1781907" y="1133231"/>
                </a:lnTo>
                <a:lnTo>
                  <a:pt x="1820984" y="0"/>
                </a:lnTo>
                <a:lnTo>
                  <a:pt x="945661" y="3048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E5F36275-E39A-437C-B982-30C1C94A2184}"/>
              </a:ext>
            </a:extLst>
          </p:cNvPr>
          <p:cNvCxnSpPr>
            <a:stCxn id="36" idx="0"/>
            <a:endCxn id="36" idx="10"/>
          </p:cNvCxnSpPr>
          <p:nvPr/>
        </p:nvCxnSpPr>
        <p:spPr>
          <a:xfrm>
            <a:off x="10178323" y="2402485"/>
            <a:ext cx="836246" cy="8284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2B0E7518-B5C4-4876-AD1D-DE99512D6E4B}"/>
              </a:ext>
            </a:extLst>
          </p:cNvPr>
          <p:cNvCxnSpPr>
            <a:stCxn id="36" idx="1"/>
            <a:endCxn id="36" idx="10"/>
          </p:cNvCxnSpPr>
          <p:nvPr/>
        </p:nvCxnSpPr>
        <p:spPr>
          <a:xfrm flipV="1">
            <a:off x="9248293" y="3230916"/>
            <a:ext cx="1766276" cy="5470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C775E73E-6C79-4EAD-B17B-2E4DC744C307}"/>
              </a:ext>
            </a:extLst>
          </p:cNvPr>
          <p:cNvCxnSpPr>
            <a:stCxn id="36" idx="10"/>
            <a:endCxn id="36" idx="7"/>
          </p:cNvCxnSpPr>
          <p:nvPr/>
        </p:nvCxnSpPr>
        <p:spPr>
          <a:xfrm>
            <a:off x="11014569" y="3230916"/>
            <a:ext cx="437662" cy="8675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06CB0B3D-004D-4094-A03D-6DABCF8795CB}"/>
              </a:ext>
            </a:extLst>
          </p:cNvPr>
          <p:cNvCxnSpPr>
            <a:stCxn id="36" idx="7"/>
            <a:endCxn id="36" idx="9"/>
          </p:cNvCxnSpPr>
          <p:nvPr/>
        </p:nvCxnSpPr>
        <p:spPr>
          <a:xfrm flipV="1">
            <a:off x="11452231" y="2949562"/>
            <a:ext cx="617415" cy="11488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010561BF-0A0E-4284-97A4-9D2C7D345A3A}"/>
              </a:ext>
            </a:extLst>
          </p:cNvPr>
          <p:cNvCxnSpPr>
            <a:stCxn id="36" idx="2"/>
            <a:endCxn id="36" idx="10"/>
          </p:cNvCxnSpPr>
          <p:nvPr/>
        </p:nvCxnSpPr>
        <p:spPr>
          <a:xfrm flipV="1">
            <a:off x="9685954" y="3230916"/>
            <a:ext cx="1328615" cy="8596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AD760F18-61D3-4D09-85A2-5F44ECC4439E}"/>
              </a:ext>
            </a:extLst>
          </p:cNvPr>
          <p:cNvCxnSpPr>
            <a:stCxn id="36" idx="2"/>
            <a:endCxn id="36" idx="7"/>
          </p:cNvCxnSpPr>
          <p:nvPr/>
        </p:nvCxnSpPr>
        <p:spPr>
          <a:xfrm>
            <a:off x="9685954" y="4090608"/>
            <a:ext cx="1766277" cy="78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16EB18F4-0CAE-4360-990A-DF1338A1F412}"/>
              </a:ext>
            </a:extLst>
          </p:cNvPr>
          <p:cNvCxnSpPr>
            <a:stCxn id="36" idx="2"/>
            <a:endCxn id="36" idx="6"/>
          </p:cNvCxnSpPr>
          <p:nvPr/>
        </p:nvCxnSpPr>
        <p:spPr>
          <a:xfrm>
            <a:off x="9685954" y="4090608"/>
            <a:ext cx="312615" cy="8362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0F436E73-EC13-4628-8B33-2B7D4C495988}"/>
              </a:ext>
            </a:extLst>
          </p:cNvPr>
          <p:cNvCxnSpPr>
            <a:stCxn id="36" idx="6"/>
            <a:endCxn id="36" idx="3"/>
          </p:cNvCxnSpPr>
          <p:nvPr/>
        </p:nvCxnSpPr>
        <p:spPr>
          <a:xfrm flipH="1">
            <a:off x="9232662" y="4926854"/>
            <a:ext cx="765907" cy="1406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F2D0CB05-453C-4049-A914-25E9DD8D7D24}"/>
              </a:ext>
            </a:extLst>
          </p:cNvPr>
          <p:cNvCxnSpPr>
            <a:stCxn id="36" idx="6"/>
            <a:endCxn id="36" idx="4"/>
          </p:cNvCxnSpPr>
          <p:nvPr/>
        </p:nvCxnSpPr>
        <p:spPr>
          <a:xfrm>
            <a:off x="9998569" y="4926854"/>
            <a:ext cx="578339" cy="7502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楕円 72">
            <a:extLst>
              <a:ext uri="{FF2B5EF4-FFF2-40B4-BE49-F238E27FC236}">
                <a16:creationId xmlns:a16="http://schemas.microsoft.com/office/drawing/2014/main" id="{2765377E-1F16-49A1-9E64-0024BBE2FCAF}"/>
              </a:ext>
            </a:extLst>
          </p:cNvPr>
          <p:cNvSpPr/>
          <p:nvPr/>
        </p:nvSpPr>
        <p:spPr>
          <a:xfrm>
            <a:off x="7625773" y="2429588"/>
            <a:ext cx="127167" cy="120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F5F66ADA-8897-4339-B297-07D80DA174C5}"/>
              </a:ext>
            </a:extLst>
          </p:cNvPr>
          <p:cNvSpPr/>
          <p:nvPr/>
        </p:nvSpPr>
        <p:spPr>
          <a:xfrm>
            <a:off x="6863772" y="3129363"/>
            <a:ext cx="127167" cy="120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4CBCC30E-5E4E-4941-B326-28DFC2212DE8}"/>
              </a:ext>
            </a:extLst>
          </p:cNvPr>
          <p:cNvSpPr/>
          <p:nvPr/>
        </p:nvSpPr>
        <p:spPr>
          <a:xfrm>
            <a:off x="6736605" y="3680694"/>
            <a:ext cx="127167" cy="120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楕円 76">
            <a:extLst>
              <a:ext uri="{FF2B5EF4-FFF2-40B4-BE49-F238E27FC236}">
                <a16:creationId xmlns:a16="http://schemas.microsoft.com/office/drawing/2014/main" id="{9E0EC31F-0F2C-47F0-B093-16471F815150}"/>
              </a:ext>
            </a:extLst>
          </p:cNvPr>
          <p:cNvSpPr/>
          <p:nvPr/>
        </p:nvSpPr>
        <p:spPr>
          <a:xfrm>
            <a:off x="7706190" y="3766616"/>
            <a:ext cx="127167" cy="120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楕円 77">
            <a:extLst>
              <a:ext uri="{FF2B5EF4-FFF2-40B4-BE49-F238E27FC236}">
                <a16:creationId xmlns:a16="http://schemas.microsoft.com/office/drawing/2014/main" id="{7180A17A-7CD8-494F-96A2-9B0A5474A6C6}"/>
              </a:ext>
            </a:extLst>
          </p:cNvPr>
          <p:cNvSpPr/>
          <p:nvPr/>
        </p:nvSpPr>
        <p:spPr>
          <a:xfrm>
            <a:off x="6513223" y="4626618"/>
            <a:ext cx="127167" cy="120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00551B4F-5B13-480D-B54F-ADF5556FE237}"/>
              </a:ext>
            </a:extLst>
          </p:cNvPr>
          <p:cNvSpPr/>
          <p:nvPr/>
        </p:nvSpPr>
        <p:spPr>
          <a:xfrm>
            <a:off x="7234193" y="4310604"/>
            <a:ext cx="127167" cy="120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楕円 79">
            <a:extLst>
              <a:ext uri="{FF2B5EF4-FFF2-40B4-BE49-F238E27FC236}">
                <a16:creationId xmlns:a16="http://schemas.microsoft.com/office/drawing/2014/main" id="{F937CDE9-E1AD-4D43-9856-08793614BB85}"/>
              </a:ext>
            </a:extLst>
          </p:cNvPr>
          <p:cNvSpPr/>
          <p:nvPr/>
        </p:nvSpPr>
        <p:spPr>
          <a:xfrm>
            <a:off x="8401282" y="3307911"/>
            <a:ext cx="127167" cy="120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楕円 80">
            <a:extLst>
              <a:ext uri="{FF2B5EF4-FFF2-40B4-BE49-F238E27FC236}">
                <a16:creationId xmlns:a16="http://schemas.microsoft.com/office/drawing/2014/main" id="{F6C2D10F-F58D-46DD-8D76-AFB6D0CF3639}"/>
              </a:ext>
            </a:extLst>
          </p:cNvPr>
          <p:cNvSpPr/>
          <p:nvPr/>
        </p:nvSpPr>
        <p:spPr>
          <a:xfrm>
            <a:off x="8684921" y="3801486"/>
            <a:ext cx="127167" cy="120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楕円 81">
            <a:extLst>
              <a:ext uri="{FF2B5EF4-FFF2-40B4-BE49-F238E27FC236}">
                <a16:creationId xmlns:a16="http://schemas.microsoft.com/office/drawing/2014/main" id="{D40935F3-63DA-4A8A-9236-ECB350F4975E}"/>
              </a:ext>
            </a:extLst>
          </p:cNvPr>
          <p:cNvSpPr/>
          <p:nvPr/>
        </p:nvSpPr>
        <p:spPr>
          <a:xfrm>
            <a:off x="6719311" y="5071140"/>
            <a:ext cx="127167" cy="120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楕円 82">
            <a:extLst>
              <a:ext uri="{FF2B5EF4-FFF2-40B4-BE49-F238E27FC236}">
                <a16:creationId xmlns:a16="http://schemas.microsoft.com/office/drawing/2014/main" id="{25FC0DF5-0F1B-4406-B098-A8917019748A}"/>
              </a:ext>
            </a:extLst>
          </p:cNvPr>
          <p:cNvSpPr/>
          <p:nvPr/>
        </p:nvSpPr>
        <p:spPr>
          <a:xfrm>
            <a:off x="7210225" y="4995113"/>
            <a:ext cx="127167" cy="120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2EA028C2-ADF8-4291-B4B0-D862DA3ACECA}"/>
              </a:ext>
            </a:extLst>
          </p:cNvPr>
          <p:cNvCxnSpPr>
            <a:cxnSpLocks/>
            <a:stCxn id="73" idx="1"/>
          </p:cNvCxnSpPr>
          <p:nvPr/>
        </p:nvCxnSpPr>
        <p:spPr>
          <a:xfrm flipH="1">
            <a:off x="7019976" y="2447278"/>
            <a:ext cx="624420" cy="6820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49585EE8-F9DA-448F-962C-EB1AA3F652C8}"/>
              </a:ext>
            </a:extLst>
          </p:cNvPr>
          <p:cNvCxnSpPr>
            <a:cxnSpLocks/>
            <a:stCxn id="75" idx="3"/>
            <a:endCxn id="76" idx="3"/>
          </p:cNvCxnSpPr>
          <p:nvPr/>
        </p:nvCxnSpPr>
        <p:spPr>
          <a:xfrm flipH="1">
            <a:off x="6755228" y="3232465"/>
            <a:ext cx="127167" cy="55133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9A736D4B-021B-48A8-9DA5-B6112D65D1F0}"/>
              </a:ext>
            </a:extLst>
          </p:cNvPr>
          <p:cNvCxnSpPr>
            <a:cxnSpLocks/>
            <a:stCxn id="76" idx="6"/>
            <a:endCxn id="77" idx="2"/>
          </p:cNvCxnSpPr>
          <p:nvPr/>
        </p:nvCxnSpPr>
        <p:spPr>
          <a:xfrm>
            <a:off x="6863772" y="3741090"/>
            <a:ext cx="842418" cy="8592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BAE9A686-D7F4-4AA4-BBB3-C364C9CA4A64}"/>
              </a:ext>
            </a:extLst>
          </p:cNvPr>
          <p:cNvCxnSpPr>
            <a:stCxn id="80" idx="3"/>
            <a:endCxn id="77" idx="7"/>
          </p:cNvCxnSpPr>
          <p:nvPr/>
        </p:nvCxnSpPr>
        <p:spPr>
          <a:xfrm flipH="1">
            <a:off x="7814734" y="3411013"/>
            <a:ext cx="605171" cy="3732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C6F6F52D-BF18-4335-91B1-920C02569F3E}"/>
              </a:ext>
            </a:extLst>
          </p:cNvPr>
          <p:cNvCxnSpPr>
            <a:stCxn id="80" idx="4"/>
            <a:endCxn id="81" idx="1"/>
          </p:cNvCxnSpPr>
          <p:nvPr/>
        </p:nvCxnSpPr>
        <p:spPr>
          <a:xfrm>
            <a:off x="8464866" y="3428703"/>
            <a:ext cx="238678" cy="3904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26E8B955-A8A8-4EDF-9068-B5C1021B8535}"/>
              </a:ext>
            </a:extLst>
          </p:cNvPr>
          <p:cNvCxnSpPr>
            <a:endCxn id="79" idx="3"/>
          </p:cNvCxnSpPr>
          <p:nvPr/>
        </p:nvCxnSpPr>
        <p:spPr>
          <a:xfrm flipH="1">
            <a:off x="7252816" y="3827012"/>
            <a:ext cx="429795" cy="5866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EB42BFA6-E70F-4CC5-B082-9C5DFC626556}"/>
              </a:ext>
            </a:extLst>
          </p:cNvPr>
          <p:cNvCxnSpPr>
            <a:stCxn id="78" idx="5"/>
            <a:endCxn id="79" idx="3"/>
          </p:cNvCxnSpPr>
          <p:nvPr/>
        </p:nvCxnSpPr>
        <p:spPr>
          <a:xfrm flipV="1">
            <a:off x="6621767" y="4413706"/>
            <a:ext cx="631049" cy="3160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896C2CE6-EAAD-488E-805A-C3E24D10362E}"/>
              </a:ext>
            </a:extLst>
          </p:cNvPr>
          <p:cNvCxnSpPr>
            <a:stCxn id="78" idx="4"/>
            <a:endCxn id="82" idx="4"/>
          </p:cNvCxnSpPr>
          <p:nvPr/>
        </p:nvCxnSpPr>
        <p:spPr>
          <a:xfrm>
            <a:off x="6576807" y="4747410"/>
            <a:ext cx="206088" cy="44452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D6BF5347-CDD2-42BD-ABEA-7CDEA83857B6}"/>
              </a:ext>
            </a:extLst>
          </p:cNvPr>
          <p:cNvCxnSpPr>
            <a:stCxn id="82" idx="4"/>
            <a:endCxn id="83" idx="2"/>
          </p:cNvCxnSpPr>
          <p:nvPr/>
        </p:nvCxnSpPr>
        <p:spPr>
          <a:xfrm flipV="1">
            <a:off x="6782895" y="5055509"/>
            <a:ext cx="427330" cy="1364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楕円 104">
            <a:extLst>
              <a:ext uri="{FF2B5EF4-FFF2-40B4-BE49-F238E27FC236}">
                <a16:creationId xmlns:a16="http://schemas.microsoft.com/office/drawing/2014/main" id="{1E0D8EA6-41A4-4926-A011-2E064D219B69}"/>
              </a:ext>
            </a:extLst>
          </p:cNvPr>
          <p:cNvSpPr/>
          <p:nvPr/>
        </p:nvSpPr>
        <p:spPr>
          <a:xfrm>
            <a:off x="9114740" y="5045996"/>
            <a:ext cx="145796" cy="13386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楕円 105">
            <a:extLst>
              <a:ext uri="{FF2B5EF4-FFF2-40B4-BE49-F238E27FC236}">
                <a16:creationId xmlns:a16="http://schemas.microsoft.com/office/drawing/2014/main" id="{3C876723-56F3-4E1C-AB6E-AC73A679CF36}"/>
              </a:ext>
            </a:extLst>
          </p:cNvPr>
          <p:cNvSpPr/>
          <p:nvPr/>
        </p:nvSpPr>
        <p:spPr>
          <a:xfrm>
            <a:off x="9172007" y="3741090"/>
            <a:ext cx="145796" cy="13386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楕円 107">
            <a:extLst>
              <a:ext uri="{FF2B5EF4-FFF2-40B4-BE49-F238E27FC236}">
                <a16:creationId xmlns:a16="http://schemas.microsoft.com/office/drawing/2014/main" id="{75BF9FE5-301D-4AEC-9356-2CD10A90468F}"/>
              </a:ext>
            </a:extLst>
          </p:cNvPr>
          <p:cNvSpPr/>
          <p:nvPr/>
        </p:nvSpPr>
        <p:spPr>
          <a:xfrm>
            <a:off x="11594693" y="4990692"/>
            <a:ext cx="145796" cy="13386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楕円 108">
            <a:extLst>
              <a:ext uri="{FF2B5EF4-FFF2-40B4-BE49-F238E27FC236}">
                <a16:creationId xmlns:a16="http://schemas.microsoft.com/office/drawing/2014/main" id="{FB49A5A4-D74E-4048-8F11-AB37AF365130}"/>
              </a:ext>
            </a:extLst>
          </p:cNvPr>
          <p:cNvSpPr/>
          <p:nvPr/>
        </p:nvSpPr>
        <p:spPr>
          <a:xfrm>
            <a:off x="11308552" y="4095762"/>
            <a:ext cx="145796" cy="13386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楕円 109">
            <a:extLst>
              <a:ext uri="{FF2B5EF4-FFF2-40B4-BE49-F238E27FC236}">
                <a16:creationId xmlns:a16="http://schemas.microsoft.com/office/drawing/2014/main" id="{22D0BA53-C6D4-41C9-A99D-F5AC97D2FF46}"/>
              </a:ext>
            </a:extLst>
          </p:cNvPr>
          <p:cNvSpPr/>
          <p:nvPr/>
        </p:nvSpPr>
        <p:spPr>
          <a:xfrm>
            <a:off x="11976299" y="2909735"/>
            <a:ext cx="145796" cy="13386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楕円 110">
            <a:extLst>
              <a:ext uri="{FF2B5EF4-FFF2-40B4-BE49-F238E27FC236}">
                <a16:creationId xmlns:a16="http://schemas.microsoft.com/office/drawing/2014/main" id="{BC725E35-A849-4061-B9A4-24B46F848F0F}"/>
              </a:ext>
            </a:extLst>
          </p:cNvPr>
          <p:cNvSpPr/>
          <p:nvPr/>
        </p:nvSpPr>
        <p:spPr>
          <a:xfrm>
            <a:off x="10126613" y="2295728"/>
            <a:ext cx="145796" cy="13386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楕円 111">
            <a:extLst>
              <a:ext uri="{FF2B5EF4-FFF2-40B4-BE49-F238E27FC236}">
                <a16:creationId xmlns:a16="http://schemas.microsoft.com/office/drawing/2014/main" id="{CD0A435F-1E5D-40BE-8AD1-45AFF664DAB3}"/>
              </a:ext>
            </a:extLst>
          </p:cNvPr>
          <p:cNvSpPr/>
          <p:nvPr/>
        </p:nvSpPr>
        <p:spPr>
          <a:xfrm flipH="1" flipV="1">
            <a:off x="11032868" y="2040253"/>
            <a:ext cx="158592" cy="146356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楕円 112">
            <a:extLst>
              <a:ext uri="{FF2B5EF4-FFF2-40B4-BE49-F238E27FC236}">
                <a16:creationId xmlns:a16="http://schemas.microsoft.com/office/drawing/2014/main" id="{A813CC59-03A1-4910-80AF-56419BF8CF07}"/>
              </a:ext>
            </a:extLst>
          </p:cNvPr>
          <p:cNvSpPr/>
          <p:nvPr/>
        </p:nvSpPr>
        <p:spPr>
          <a:xfrm>
            <a:off x="10450869" y="5641212"/>
            <a:ext cx="145796" cy="13386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楕円 113">
            <a:extLst>
              <a:ext uri="{FF2B5EF4-FFF2-40B4-BE49-F238E27FC236}">
                <a16:creationId xmlns:a16="http://schemas.microsoft.com/office/drawing/2014/main" id="{EC796A45-18F3-42D5-8F78-C60A4E51BE8B}"/>
              </a:ext>
            </a:extLst>
          </p:cNvPr>
          <p:cNvSpPr/>
          <p:nvPr/>
        </p:nvSpPr>
        <p:spPr>
          <a:xfrm>
            <a:off x="10872486" y="3174051"/>
            <a:ext cx="145796" cy="13386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楕円 114">
            <a:extLst>
              <a:ext uri="{FF2B5EF4-FFF2-40B4-BE49-F238E27FC236}">
                <a16:creationId xmlns:a16="http://schemas.microsoft.com/office/drawing/2014/main" id="{77D88C85-368B-47C0-9ABC-C7FC143B304A}"/>
              </a:ext>
            </a:extLst>
          </p:cNvPr>
          <p:cNvSpPr/>
          <p:nvPr/>
        </p:nvSpPr>
        <p:spPr>
          <a:xfrm>
            <a:off x="10351911" y="4957365"/>
            <a:ext cx="145796" cy="13386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楕円 115">
            <a:extLst>
              <a:ext uri="{FF2B5EF4-FFF2-40B4-BE49-F238E27FC236}">
                <a16:creationId xmlns:a16="http://schemas.microsoft.com/office/drawing/2014/main" id="{F7BB3540-BDF3-419F-8774-45E82F273397}"/>
              </a:ext>
            </a:extLst>
          </p:cNvPr>
          <p:cNvSpPr/>
          <p:nvPr/>
        </p:nvSpPr>
        <p:spPr>
          <a:xfrm>
            <a:off x="9885119" y="4896504"/>
            <a:ext cx="145796" cy="13386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楕円 116">
            <a:extLst>
              <a:ext uri="{FF2B5EF4-FFF2-40B4-BE49-F238E27FC236}">
                <a16:creationId xmlns:a16="http://schemas.microsoft.com/office/drawing/2014/main" id="{CB9D5CF5-B8FE-4C64-A0CE-0E1E2D4CD122}"/>
              </a:ext>
            </a:extLst>
          </p:cNvPr>
          <p:cNvSpPr/>
          <p:nvPr/>
        </p:nvSpPr>
        <p:spPr>
          <a:xfrm>
            <a:off x="9572504" y="4049119"/>
            <a:ext cx="145796" cy="13386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テキスト ボックス 162">
            <a:extLst>
              <a:ext uri="{FF2B5EF4-FFF2-40B4-BE49-F238E27FC236}">
                <a16:creationId xmlns:a16="http://schemas.microsoft.com/office/drawing/2014/main" id="{BF9726D9-06FB-44C2-B309-C29BD392B94E}"/>
              </a:ext>
            </a:extLst>
          </p:cNvPr>
          <p:cNvSpPr txBox="1"/>
          <p:nvPr/>
        </p:nvSpPr>
        <p:spPr>
          <a:xfrm>
            <a:off x="6341165" y="5775072"/>
            <a:ext cx="164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Dual</a:t>
            </a:r>
            <a:r>
              <a:rPr kumimoji="1" lang="ja-JP" altLang="en-US" dirty="0"/>
              <a:t>  </a:t>
            </a:r>
            <a:r>
              <a:rPr kumimoji="1" lang="en-US" altLang="ja-JP" dirty="0"/>
              <a:t>Graph</a:t>
            </a:r>
            <a:endParaRPr kumimoji="1" lang="ja-JP" altLang="en-US" dirty="0"/>
          </a:p>
        </p:txBody>
      </p:sp>
      <p:sp>
        <p:nvSpPr>
          <p:cNvPr id="164" name="テキスト ボックス 163">
            <a:extLst>
              <a:ext uri="{FF2B5EF4-FFF2-40B4-BE49-F238E27FC236}">
                <a16:creationId xmlns:a16="http://schemas.microsoft.com/office/drawing/2014/main" id="{7B0E9598-82F5-425A-BF2A-AB44C0329477}"/>
              </a:ext>
            </a:extLst>
          </p:cNvPr>
          <p:cNvSpPr txBox="1"/>
          <p:nvPr/>
        </p:nvSpPr>
        <p:spPr>
          <a:xfrm>
            <a:off x="9480331" y="5906680"/>
            <a:ext cx="182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Primal</a:t>
            </a:r>
            <a:r>
              <a:rPr kumimoji="1" lang="ja-JP" altLang="en-US" dirty="0"/>
              <a:t>  </a:t>
            </a:r>
            <a:r>
              <a:rPr kumimoji="1" lang="en-US" altLang="ja-JP" dirty="0"/>
              <a:t>graph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4199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6F0824-712F-4ECF-B31B-B7E3636A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  <a:r>
              <a:rPr kumimoji="1" lang="en-US" altLang="ja-JP" dirty="0"/>
              <a:t>Coloring</a:t>
            </a:r>
            <a:r>
              <a:rPr kumimoji="1" lang="ja-JP" altLang="en-US" dirty="0"/>
              <a:t> </a:t>
            </a:r>
            <a:r>
              <a:rPr kumimoji="1" lang="en-US" altLang="ja-JP" dirty="0"/>
              <a:t>of</a:t>
            </a:r>
            <a:r>
              <a:rPr kumimoji="1" lang="ja-JP" altLang="en-US" dirty="0"/>
              <a:t> </a:t>
            </a:r>
            <a:r>
              <a:rPr kumimoji="1" lang="en-US" altLang="ja-JP" dirty="0"/>
              <a:t>the</a:t>
            </a:r>
            <a:r>
              <a:rPr kumimoji="1" lang="ja-JP" altLang="en-US" dirty="0"/>
              <a:t> </a:t>
            </a:r>
            <a:r>
              <a:rPr kumimoji="1" lang="en-US" altLang="ja-JP" dirty="0"/>
              <a:t>primal</a:t>
            </a:r>
            <a:r>
              <a:rPr kumimoji="1" lang="ja-JP" altLang="en-US" dirty="0"/>
              <a:t> </a:t>
            </a:r>
            <a:r>
              <a:rPr kumimoji="1" lang="en-US" altLang="ja-JP" dirty="0"/>
              <a:t>triangulation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graph</a:t>
            </a:r>
            <a:endParaRPr kumimoji="1" lang="ja-JP" altLang="en-US" dirty="0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CE6A6DB6-36F5-42DA-BD8A-9F1D6576C0D0}"/>
              </a:ext>
            </a:extLst>
          </p:cNvPr>
          <p:cNvSpPr/>
          <p:nvPr/>
        </p:nvSpPr>
        <p:spPr>
          <a:xfrm>
            <a:off x="1857827" y="1883057"/>
            <a:ext cx="2836984" cy="3579446"/>
          </a:xfrm>
          <a:custGeom>
            <a:avLst/>
            <a:gdLst>
              <a:gd name="connsiteX0" fmla="*/ 945661 w 2836984"/>
              <a:gd name="connsiteY0" fmla="*/ 304800 h 3579446"/>
              <a:gd name="connsiteX1" fmla="*/ 15631 w 2836984"/>
              <a:gd name="connsiteY1" fmla="*/ 1680307 h 3579446"/>
              <a:gd name="connsiteX2" fmla="*/ 453292 w 2836984"/>
              <a:gd name="connsiteY2" fmla="*/ 1992923 h 3579446"/>
              <a:gd name="connsiteX3" fmla="*/ 0 w 2836984"/>
              <a:gd name="connsiteY3" fmla="*/ 2969846 h 3579446"/>
              <a:gd name="connsiteX4" fmla="*/ 1344246 w 2836984"/>
              <a:gd name="connsiteY4" fmla="*/ 3579446 h 3579446"/>
              <a:gd name="connsiteX5" fmla="*/ 1219200 w 2836984"/>
              <a:gd name="connsiteY5" fmla="*/ 2852615 h 3579446"/>
              <a:gd name="connsiteX6" fmla="*/ 765907 w 2836984"/>
              <a:gd name="connsiteY6" fmla="*/ 2829169 h 3579446"/>
              <a:gd name="connsiteX7" fmla="*/ 2219569 w 2836984"/>
              <a:gd name="connsiteY7" fmla="*/ 2000738 h 3579446"/>
              <a:gd name="connsiteX8" fmla="*/ 2454031 w 2836984"/>
              <a:gd name="connsiteY8" fmla="*/ 2954215 h 3579446"/>
              <a:gd name="connsiteX9" fmla="*/ 2836984 w 2836984"/>
              <a:gd name="connsiteY9" fmla="*/ 851877 h 3579446"/>
              <a:gd name="connsiteX10" fmla="*/ 1781907 w 2836984"/>
              <a:gd name="connsiteY10" fmla="*/ 1133231 h 3579446"/>
              <a:gd name="connsiteX11" fmla="*/ 1820984 w 2836984"/>
              <a:gd name="connsiteY11" fmla="*/ 0 h 3579446"/>
              <a:gd name="connsiteX12" fmla="*/ 1820984 w 2836984"/>
              <a:gd name="connsiteY12" fmla="*/ 7815 h 3579446"/>
              <a:gd name="connsiteX0" fmla="*/ 945661 w 2836984"/>
              <a:gd name="connsiteY0" fmla="*/ 304800 h 3579446"/>
              <a:gd name="connsiteX1" fmla="*/ 15631 w 2836984"/>
              <a:gd name="connsiteY1" fmla="*/ 1680307 h 3579446"/>
              <a:gd name="connsiteX2" fmla="*/ 453292 w 2836984"/>
              <a:gd name="connsiteY2" fmla="*/ 1992923 h 3579446"/>
              <a:gd name="connsiteX3" fmla="*/ 0 w 2836984"/>
              <a:gd name="connsiteY3" fmla="*/ 2969846 h 3579446"/>
              <a:gd name="connsiteX4" fmla="*/ 1344246 w 2836984"/>
              <a:gd name="connsiteY4" fmla="*/ 3579446 h 3579446"/>
              <a:gd name="connsiteX5" fmla="*/ 1219200 w 2836984"/>
              <a:gd name="connsiteY5" fmla="*/ 2852615 h 3579446"/>
              <a:gd name="connsiteX6" fmla="*/ 765907 w 2836984"/>
              <a:gd name="connsiteY6" fmla="*/ 2829169 h 3579446"/>
              <a:gd name="connsiteX7" fmla="*/ 2219569 w 2836984"/>
              <a:gd name="connsiteY7" fmla="*/ 2000738 h 3579446"/>
              <a:gd name="connsiteX8" fmla="*/ 2454031 w 2836984"/>
              <a:gd name="connsiteY8" fmla="*/ 2954215 h 3579446"/>
              <a:gd name="connsiteX9" fmla="*/ 2836984 w 2836984"/>
              <a:gd name="connsiteY9" fmla="*/ 851877 h 3579446"/>
              <a:gd name="connsiteX10" fmla="*/ 1781907 w 2836984"/>
              <a:gd name="connsiteY10" fmla="*/ 1133231 h 3579446"/>
              <a:gd name="connsiteX11" fmla="*/ 1820984 w 2836984"/>
              <a:gd name="connsiteY11" fmla="*/ 0 h 3579446"/>
              <a:gd name="connsiteX12" fmla="*/ 1820984 w 2836984"/>
              <a:gd name="connsiteY12" fmla="*/ 7815 h 3579446"/>
              <a:gd name="connsiteX13" fmla="*/ 945661 w 2836984"/>
              <a:gd name="connsiteY13" fmla="*/ 304800 h 3579446"/>
              <a:gd name="connsiteX0" fmla="*/ 945661 w 2836984"/>
              <a:gd name="connsiteY0" fmla="*/ 436133 h 3710779"/>
              <a:gd name="connsiteX1" fmla="*/ 15631 w 2836984"/>
              <a:gd name="connsiteY1" fmla="*/ 1811640 h 3710779"/>
              <a:gd name="connsiteX2" fmla="*/ 453292 w 2836984"/>
              <a:gd name="connsiteY2" fmla="*/ 2124256 h 3710779"/>
              <a:gd name="connsiteX3" fmla="*/ 0 w 2836984"/>
              <a:gd name="connsiteY3" fmla="*/ 3101179 h 3710779"/>
              <a:gd name="connsiteX4" fmla="*/ 1344246 w 2836984"/>
              <a:gd name="connsiteY4" fmla="*/ 3710779 h 3710779"/>
              <a:gd name="connsiteX5" fmla="*/ 1219200 w 2836984"/>
              <a:gd name="connsiteY5" fmla="*/ 2983948 h 3710779"/>
              <a:gd name="connsiteX6" fmla="*/ 765907 w 2836984"/>
              <a:gd name="connsiteY6" fmla="*/ 2960502 h 3710779"/>
              <a:gd name="connsiteX7" fmla="*/ 2219569 w 2836984"/>
              <a:gd name="connsiteY7" fmla="*/ 2132071 h 3710779"/>
              <a:gd name="connsiteX8" fmla="*/ 2454031 w 2836984"/>
              <a:gd name="connsiteY8" fmla="*/ 3085548 h 3710779"/>
              <a:gd name="connsiteX9" fmla="*/ 2836984 w 2836984"/>
              <a:gd name="connsiteY9" fmla="*/ 983210 h 3710779"/>
              <a:gd name="connsiteX10" fmla="*/ 1781907 w 2836984"/>
              <a:gd name="connsiteY10" fmla="*/ 1264564 h 3710779"/>
              <a:gd name="connsiteX11" fmla="*/ 1820984 w 2836984"/>
              <a:gd name="connsiteY11" fmla="*/ 131333 h 3710779"/>
              <a:gd name="connsiteX12" fmla="*/ 1811045 w 2836984"/>
              <a:gd name="connsiteY12" fmla="*/ 0 h 3710779"/>
              <a:gd name="connsiteX13" fmla="*/ 945661 w 2836984"/>
              <a:gd name="connsiteY13" fmla="*/ 436133 h 3710779"/>
              <a:gd name="connsiteX0" fmla="*/ 945661 w 2836984"/>
              <a:gd name="connsiteY0" fmla="*/ 304800 h 3579446"/>
              <a:gd name="connsiteX1" fmla="*/ 15631 w 2836984"/>
              <a:gd name="connsiteY1" fmla="*/ 1680307 h 3579446"/>
              <a:gd name="connsiteX2" fmla="*/ 453292 w 2836984"/>
              <a:gd name="connsiteY2" fmla="*/ 1992923 h 3579446"/>
              <a:gd name="connsiteX3" fmla="*/ 0 w 2836984"/>
              <a:gd name="connsiteY3" fmla="*/ 2969846 h 3579446"/>
              <a:gd name="connsiteX4" fmla="*/ 1344246 w 2836984"/>
              <a:gd name="connsiteY4" fmla="*/ 3579446 h 3579446"/>
              <a:gd name="connsiteX5" fmla="*/ 1219200 w 2836984"/>
              <a:gd name="connsiteY5" fmla="*/ 2852615 h 3579446"/>
              <a:gd name="connsiteX6" fmla="*/ 765907 w 2836984"/>
              <a:gd name="connsiteY6" fmla="*/ 2829169 h 3579446"/>
              <a:gd name="connsiteX7" fmla="*/ 2219569 w 2836984"/>
              <a:gd name="connsiteY7" fmla="*/ 2000738 h 3579446"/>
              <a:gd name="connsiteX8" fmla="*/ 2454031 w 2836984"/>
              <a:gd name="connsiteY8" fmla="*/ 2954215 h 3579446"/>
              <a:gd name="connsiteX9" fmla="*/ 2836984 w 2836984"/>
              <a:gd name="connsiteY9" fmla="*/ 851877 h 3579446"/>
              <a:gd name="connsiteX10" fmla="*/ 1781907 w 2836984"/>
              <a:gd name="connsiteY10" fmla="*/ 1133231 h 3579446"/>
              <a:gd name="connsiteX11" fmla="*/ 1820984 w 2836984"/>
              <a:gd name="connsiteY11" fmla="*/ 0 h 3579446"/>
              <a:gd name="connsiteX12" fmla="*/ 945661 w 2836984"/>
              <a:gd name="connsiteY12" fmla="*/ 304800 h 357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36984" h="3579446">
                <a:moveTo>
                  <a:pt x="945661" y="304800"/>
                </a:moveTo>
                <a:lnTo>
                  <a:pt x="15631" y="1680307"/>
                </a:lnTo>
                <a:lnTo>
                  <a:pt x="453292" y="1992923"/>
                </a:lnTo>
                <a:lnTo>
                  <a:pt x="0" y="2969846"/>
                </a:lnTo>
                <a:lnTo>
                  <a:pt x="1344246" y="3579446"/>
                </a:lnTo>
                <a:lnTo>
                  <a:pt x="1219200" y="2852615"/>
                </a:lnTo>
                <a:lnTo>
                  <a:pt x="765907" y="2829169"/>
                </a:lnTo>
                <a:lnTo>
                  <a:pt x="2219569" y="2000738"/>
                </a:lnTo>
                <a:lnTo>
                  <a:pt x="2454031" y="2954215"/>
                </a:lnTo>
                <a:lnTo>
                  <a:pt x="2836984" y="851877"/>
                </a:lnTo>
                <a:lnTo>
                  <a:pt x="1781907" y="1133231"/>
                </a:lnTo>
                <a:lnTo>
                  <a:pt x="1820984" y="0"/>
                </a:lnTo>
                <a:lnTo>
                  <a:pt x="945661" y="3048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1C55974-5A91-411F-8EC5-419709AE0A7B}"/>
              </a:ext>
            </a:extLst>
          </p:cNvPr>
          <p:cNvCxnSpPr>
            <a:stCxn id="4" idx="0"/>
            <a:endCxn id="4" idx="10"/>
          </p:cNvCxnSpPr>
          <p:nvPr/>
        </p:nvCxnSpPr>
        <p:spPr>
          <a:xfrm>
            <a:off x="2803488" y="2187857"/>
            <a:ext cx="836246" cy="8284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8FDDEE9-10D8-4DC1-9743-42B931FD685C}"/>
              </a:ext>
            </a:extLst>
          </p:cNvPr>
          <p:cNvCxnSpPr>
            <a:stCxn id="4" idx="1"/>
            <a:endCxn id="4" idx="10"/>
          </p:cNvCxnSpPr>
          <p:nvPr/>
        </p:nvCxnSpPr>
        <p:spPr>
          <a:xfrm flipV="1">
            <a:off x="1873458" y="3016288"/>
            <a:ext cx="1766276" cy="5470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C3CF78F-7D84-498C-A9C1-46E22E8493C6}"/>
              </a:ext>
            </a:extLst>
          </p:cNvPr>
          <p:cNvCxnSpPr>
            <a:stCxn id="4" idx="10"/>
            <a:endCxn id="4" idx="7"/>
          </p:cNvCxnSpPr>
          <p:nvPr/>
        </p:nvCxnSpPr>
        <p:spPr>
          <a:xfrm>
            <a:off x="3639734" y="3016288"/>
            <a:ext cx="437662" cy="8675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B3F3DEA-1700-4696-9031-74A83E7CAA1F}"/>
              </a:ext>
            </a:extLst>
          </p:cNvPr>
          <p:cNvCxnSpPr>
            <a:stCxn id="4" idx="7"/>
            <a:endCxn id="4" idx="9"/>
          </p:cNvCxnSpPr>
          <p:nvPr/>
        </p:nvCxnSpPr>
        <p:spPr>
          <a:xfrm flipV="1">
            <a:off x="4077396" y="2734934"/>
            <a:ext cx="617415" cy="11488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7AA3585-F972-45D2-AF58-8C54AB82CC0F}"/>
              </a:ext>
            </a:extLst>
          </p:cNvPr>
          <p:cNvCxnSpPr>
            <a:stCxn id="4" idx="2"/>
            <a:endCxn id="4" idx="10"/>
          </p:cNvCxnSpPr>
          <p:nvPr/>
        </p:nvCxnSpPr>
        <p:spPr>
          <a:xfrm flipV="1">
            <a:off x="2311119" y="3016288"/>
            <a:ext cx="1328615" cy="8596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997F804-3555-458B-BFAD-228ADD09C129}"/>
              </a:ext>
            </a:extLst>
          </p:cNvPr>
          <p:cNvCxnSpPr>
            <a:stCxn id="4" idx="2"/>
            <a:endCxn id="4" idx="7"/>
          </p:cNvCxnSpPr>
          <p:nvPr/>
        </p:nvCxnSpPr>
        <p:spPr>
          <a:xfrm>
            <a:off x="2311119" y="3875980"/>
            <a:ext cx="1766277" cy="78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09EDFF6-9297-4C6C-AEC5-C9139B46E4F2}"/>
              </a:ext>
            </a:extLst>
          </p:cNvPr>
          <p:cNvCxnSpPr>
            <a:stCxn id="4" idx="2"/>
            <a:endCxn id="4" idx="6"/>
          </p:cNvCxnSpPr>
          <p:nvPr/>
        </p:nvCxnSpPr>
        <p:spPr>
          <a:xfrm>
            <a:off x="2311119" y="3875980"/>
            <a:ext cx="312615" cy="8362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9D50E59-2B4C-432C-9156-3A30EE02BC9F}"/>
              </a:ext>
            </a:extLst>
          </p:cNvPr>
          <p:cNvCxnSpPr>
            <a:stCxn id="4" idx="6"/>
            <a:endCxn id="4" idx="3"/>
          </p:cNvCxnSpPr>
          <p:nvPr/>
        </p:nvCxnSpPr>
        <p:spPr>
          <a:xfrm flipH="1">
            <a:off x="1857827" y="4712226"/>
            <a:ext cx="765907" cy="1406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CC17B5B9-C4D6-4EC5-8DCB-30B66DD7C7D2}"/>
              </a:ext>
            </a:extLst>
          </p:cNvPr>
          <p:cNvCxnSpPr>
            <a:stCxn id="4" idx="6"/>
            <a:endCxn id="4" idx="4"/>
          </p:cNvCxnSpPr>
          <p:nvPr/>
        </p:nvCxnSpPr>
        <p:spPr>
          <a:xfrm>
            <a:off x="2623734" y="4712226"/>
            <a:ext cx="578339" cy="7502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楕円 13">
            <a:extLst>
              <a:ext uri="{FF2B5EF4-FFF2-40B4-BE49-F238E27FC236}">
                <a16:creationId xmlns:a16="http://schemas.microsoft.com/office/drawing/2014/main" id="{5FB6AFDB-DDF8-4416-A931-03692C8C0A10}"/>
              </a:ext>
            </a:extLst>
          </p:cNvPr>
          <p:cNvSpPr/>
          <p:nvPr/>
        </p:nvSpPr>
        <p:spPr>
          <a:xfrm>
            <a:off x="1739905" y="4831368"/>
            <a:ext cx="145796" cy="13386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08B731F3-EF02-4902-A5C5-3B9DC80E2EB9}"/>
              </a:ext>
            </a:extLst>
          </p:cNvPr>
          <p:cNvSpPr/>
          <p:nvPr/>
        </p:nvSpPr>
        <p:spPr>
          <a:xfrm>
            <a:off x="1797172" y="3526462"/>
            <a:ext cx="145796" cy="13386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E82D2856-BC34-4174-ABA9-5D9DFB7167C9}"/>
              </a:ext>
            </a:extLst>
          </p:cNvPr>
          <p:cNvSpPr/>
          <p:nvPr/>
        </p:nvSpPr>
        <p:spPr>
          <a:xfrm>
            <a:off x="4219858" y="4776064"/>
            <a:ext cx="145796" cy="13386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CB858D73-9CB7-4E42-B397-B96BA014D4FB}"/>
              </a:ext>
            </a:extLst>
          </p:cNvPr>
          <p:cNvSpPr/>
          <p:nvPr/>
        </p:nvSpPr>
        <p:spPr>
          <a:xfrm>
            <a:off x="3933717" y="3881134"/>
            <a:ext cx="145796" cy="13386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F17EC2B7-CEEB-42A8-BBC5-0B522D79DCA0}"/>
              </a:ext>
            </a:extLst>
          </p:cNvPr>
          <p:cNvSpPr/>
          <p:nvPr/>
        </p:nvSpPr>
        <p:spPr>
          <a:xfrm>
            <a:off x="4601464" y="2695107"/>
            <a:ext cx="145796" cy="13386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43B0A431-17AC-4550-9193-8D363450FF92}"/>
              </a:ext>
            </a:extLst>
          </p:cNvPr>
          <p:cNvSpPr/>
          <p:nvPr/>
        </p:nvSpPr>
        <p:spPr>
          <a:xfrm>
            <a:off x="2751778" y="2081100"/>
            <a:ext cx="145796" cy="13386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4986CC33-389C-4AD7-A1F4-51FCF4D4321A}"/>
              </a:ext>
            </a:extLst>
          </p:cNvPr>
          <p:cNvSpPr/>
          <p:nvPr/>
        </p:nvSpPr>
        <p:spPr>
          <a:xfrm flipH="1" flipV="1">
            <a:off x="3658033" y="1825625"/>
            <a:ext cx="158592" cy="146356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D39ADB62-ED64-4738-A23B-2AA5F31D27B2}"/>
              </a:ext>
            </a:extLst>
          </p:cNvPr>
          <p:cNvSpPr/>
          <p:nvPr/>
        </p:nvSpPr>
        <p:spPr>
          <a:xfrm>
            <a:off x="3076034" y="5426584"/>
            <a:ext cx="145796" cy="13386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9D501DD-F764-4090-BAAD-6E1F8F2059C2}"/>
              </a:ext>
            </a:extLst>
          </p:cNvPr>
          <p:cNvSpPr/>
          <p:nvPr/>
        </p:nvSpPr>
        <p:spPr>
          <a:xfrm>
            <a:off x="3497651" y="2959423"/>
            <a:ext cx="145796" cy="13386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3415D5C2-1BF9-4280-8182-F79DFE592E30}"/>
              </a:ext>
            </a:extLst>
          </p:cNvPr>
          <p:cNvSpPr/>
          <p:nvPr/>
        </p:nvSpPr>
        <p:spPr>
          <a:xfrm>
            <a:off x="2977076" y="4742737"/>
            <a:ext cx="145796" cy="13386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B6038C2C-C317-492E-B5A4-9C7A9A7F97EB}"/>
              </a:ext>
            </a:extLst>
          </p:cNvPr>
          <p:cNvSpPr/>
          <p:nvPr/>
        </p:nvSpPr>
        <p:spPr>
          <a:xfrm>
            <a:off x="2510284" y="4681876"/>
            <a:ext cx="145796" cy="13386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ACB3F3EA-CC90-4D59-A5C8-D27A2884779C}"/>
              </a:ext>
            </a:extLst>
          </p:cNvPr>
          <p:cNvSpPr/>
          <p:nvPr/>
        </p:nvSpPr>
        <p:spPr>
          <a:xfrm>
            <a:off x="2197669" y="3834491"/>
            <a:ext cx="145796" cy="13386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A12AE14E-D48F-4839-A45A-E8A7C0AABDE0}"/>
              </a:ext>
            </a:extLst>
          </p:cNvPr>
          <p:cNvSpPr/>
          <p:nvPr/>
        </p:nvSpPr>
        <p:spPr>
          <a:xfrm>
            <a:off x="5616217" y="1825625"/>
            <a:ext cx="2836984" cy="3579446"/>
          </a:xfrm>
          <a:custGeom>
            <a:avLst/>
            <a:gdLst>
              <a:gd name="connsiteX0" fmla="*/ 945661 w 2836984"/>
              <a:gd name="connsiteY0" fmla="*/ 304800 h 3579446"/>
              <a:gd name="connsiteX1" fmla="*/ 15631 w 2836984"/>
              <a:gd name="connsiteY1" fmla="*/ 1680307 h 3579446"/>
              <a:gd name="connsiteX2" fmla="*/ 453292 w 2836984"/>
              <a:gd name="connsiteY2" fmla="*/ 1992923 h 3579446"/>
              <a:gd name="connsiteX3" fmla="*/ 0 w 2836984"/>
              <a:gd name="connsiteY3" fmla="*/ 2969846 h 3579446"/>
              <a:gd name="connsiteX4" fmla="*/ 1344246 w 2836984"/>
              <a:gd name="connsiteY4" fmla="*/ 3579446 h 3579446"/>
              <a:gd name="connsiteX5" fmla="*/ 1219200 w 2836984"/>
              <a:gd name="connsiteY5" fmla="*/ 2852615 h 3579446"/>
              <a:gd name="connsiteX6" fmla="*/ 765907 w 2836984"/>
              <a:gd name="connsiteY6" fmla="*/ 2829169 h 3579446"/>
              <a:gd name="connsiteX7" fmla="*/ 2219569 w 2836984"/>
              <a:gd name="connsiteY7" fmla="*/ 2000738 h 3579446"/>
              <a:gd name="connsiteX8" fmla="*/ 2454031 w 2836984"/>
              <a:gd name="connsiteY8" fmla="*/ 2954215 h 3579446"/>
              <a:gd name="connsiteX9" fmla="*/ 2836984 w 2836984"/>
              <a:gd name="connsiteY9" fmla="*/ 851877 h 3579446"/>
              <a:gd name="connsiteX10" fmla="*/ 1781907 w 2836984"/>
              <a:gd name="connsiteY10" fmla="*/ 1133231 h 3579446"/>
              <a:gd name="connsiteX11" fmla="*/ 1820984 w 2836984"/>
              <a:gd name="connsiteY11" fmla="*/ 0 h 3579446"/>
              <a:gd name="connsiteX12" fmla="*/ 1820984 w 2836984"/>
              <a:gd name="connsiteY12" fmla="*/ 7815 h 3579446"/>
              <a:gd name="connsiteX0" fmla="*/ 945661 w 2836984"/>
              <a:gd name="connsiteY0" fmla="*/ 304800 h 3579446"/>
              <a:gd name="connsiteX1" fmla="*/ 15631 w 2836984"/>
              <a:gd name="connsiteY1" fmla="*/ 1680307 h 3579446"/>
              <a:gd name="connsiteX2" fmla="*/ 453292 w 2836984"/>
              <a:gd name="connsiteY2" fmla="*/ 1992923 h 3579446"/>
              <a:gd name="connsiteX3" fmla="*/ 0 w 2836984"/>
              <a:gd name="connsiteY3" fmla="*/ 2969846 h 3579446"/>
              <a:gd name="connsiteX4" fmla="*/ 1344246 w 2836984"/>
              <a:gd name="connsiteY4" fmla="*/ 3579446 h 3579446"/>
              <a:gd name="connsiteX5" fmla="*/ 1219200 w 2836984"/>
              <a:gd name="connsiteY5" fmla="*/ 2852615 h 3579446"/>
              <a:gd name="connsiteX6" fmla="*/ 765907 w 2836984"/>
              <a:gd name="connsiteY6" fmla="*/ 2829169 h 3579446"/>
              <a:gd name="connsiteX7" fmla="*/ 2219569 w 2836984"/>
              <a:gd name="connsiteY7" fmla="*/ 2000738 h 3579446"/>
              <a:gd name="connsiteX8" fmla="*/ 2454031 w 2836984"/>
              <a:gd name="connsiteY8" fmla="*/ 2954215 h 3579446"/>
              <a:gd name="connsiteX9" fmla="*/ 2836984 w 2836984"/>
              <a:gd name="connsiteY9" fmla="*/ 851877 h 3579446"/>
              <a:gd name="connsiteX10" fmla="*/ 1781907 w 2836984"/>
              <a:gd name="connsiteY10" fmla="*/ 1133231 h 3579446"/>
              <a:gd name="connsiteX11" fmla="*/ 1820984 w 2836984"/>
              <a:gd name="connsiteY11" fmla="*/ 0 h 3579446"/>
              <a:gd name="connsiteX12" fmla="*/ 1820984 w 2836984"/>
              <a:gd name="connsiteY12" fmla="*/ 7815 h 3579446"/>
              <a:gd name="connsiteX13" fmla="*/ 945661 w 2836984"/>
              <a:gd name="connsiteY13" fmla="*/ 304800 h 3579446"/>
              <a:gd name="connsiteX0" fmla="*/ 945661 w 2836984"/>
              <a:gd name="connsiteY0" fmla="*/ 436133 h 3710779"/>
              <a:gd name="connsiteX1" fmla="*/ 15631 w 2836984"/>
              <a:gd name="connsiteY1" fmla="*/ 1811640 h 3710779"/>
              <a:gd name="connsiteX2" fmla="*/ 453292 w 2836984"/>
              <a:gd name="connsiteY2" fmla="*/ 2124256 h 3710779"/>
              <a:gd name="connsiteX3" fmla="*/ 0 w 2836984"/>
              <a:gd name="connsiteY3" fmla="*/ 3101179 h 3710779"/>
              <a:gd name="connsiteX4" fmla="*/ 1344246 w 2836984"/>
              <a:gd name="connsiteY4" fmla="*/ 3710779 h 3710779"/>
              <a:gd name="connsiteX5" fmla="*/ 1219200 w 2836984"/>
              <a:gd name="connsiteY5" fmla="*/ 2983948 h 3710779"/>
              <a:gd name="connsiteX6" fmla="*/ 765907 w 2836984"/>
              <a:gd name="connsiteY6" fmla="*/ 2960502 h 3710779"/>
              <a:gd name="connsiteX7" fmla="*/ 2219569 w 2836984"/>
              <a:gd name="connsiteY7" fmla="*/ 2132071 h 3710779"/>
              <a:gd name="connsiteX8" fmla="*/ 2454031 w 2836984"/>
              <a:gd name="connsiteY8" fmla="*/ 3085548 h 3710779"/>
              <a:gd name="connsiteX9" fmla="*/ 2836984 w 2836984"/>
              <a:gd name="connsiteY9" fmla="*/ 983210 h 3710779"/>
              <a:gd name="connsiteX10" fmla="*/ 1781907 w 2836984"/>
              <a:gd name="connsiteY10" fmla="*/ 1264564 h 3710779"/>
              <a:gd name="connsiteX11" fmla="*/ 1820984 w 2836984"/>
              <a:gd name="connsiteY11" fmla="*/ 131333 h 3710779"/>
              <a:gd name="connsiteX12" fmla="*/ 1811045 w 2836984"/>
              <a:gd name="connsiteY12" fmla="*/ 0 h 3710779"/>
              <a:gd name="connsiteX13" fmla="*/ 945661 w 2836984"/>
              <a:gd name="connsiteY13" fmla="*/ 436133 h 3710779"/>
              <a:gd name="connsiteX0" fmla="*/ 945661 w 2836984"/>
              <a:gd name="connsiteY0" fmla="*/ 304800 h 3579446"/>
              <a:gd name="connsiteX1" fmla="*/ 15631 w 2836984"/>
              <a:gd name="connsiteY1" fmla="*/ 1680307 h 3579446"/>
              <a:gd name="connsiteX2" fmla="*/ 453292 w 2836984"/>
              <a:gd name="connsiteY2" fmla="*/ 1992923 h 3579446"/>
              <a:gd name="connsiteX3" fmla="*/ 0 w 2836984"/>
              <a:gd name="connsiteY3" fmla="*/ 2969846 h 3579446"/>
              <a:gd name="connsiteX4" fmla="*/ 1344246 w 2836984"/>
              <a:gd name="connsiteY4" fmla="*/ 3579446 h 3579446"/>
              <a:gd name="connsiteX5" fmla="*/ 1219200 w 2836984"/>
              <a:gd name="connsiteY5" fmla="*/ 2852615 h 3579446"/>
              <a:gd name="connsiteX6" fmla="*/ 765907 w 2836984"/>
              <a:gd name="connsiteY6" fmla="*/ 2829169 h 3579446"/>
              <a:gd name="connsiteX7" fmla="*/ 2219569 w 2836984"/>
              <a:gd name="connsiteY7" fmla="*/ 2000738 h 3579446"/>
              <a:gd name="connsiteX8" fmla="*/ 2454031 w 2836984"/>
              <a:gd name="connsiteY8" fmla="*/ 2954215 h 3579446"/>
              <a:gd name="connsiteX9" fmla="*/ 2836984 w 2836984"/>
              <a:gd name="connsiteY9" fmla="*/ 851877 h 3579446"/>
              <a:gd name="connsiteX10" fmla="*/ 1781907 w 2836984"/>
              <a:gd name="connsiteY10" fmla="*/ 1133231 h 3579446"/>
              <a:gd name="connsiteX11" fmla="*/ 1820984 w 2836984"/>
              <a:gd name="connsiteY11" fmla="*/ 0 h 3579446"/>
              <a:gd name="connsiteX12" fmla="*/ 945661 w 2836984"/>
              <a:gd name="connsiteY12" fmla="*/ 304800 h 357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36984" h="3579446">
                <a:moveTo>
                  <a:pt x="945661" y="304800"/>
                </a:moveTo>
                <a:lnTo>
                  <a:pt x="15631" y="1680307"/>
                </a:lnTo>
                <a:lnTo>
                  <a:pt x="453292" y="1992923"/>
                </a:lnTo>
                <a:lnTo>
                  <a:pt x="0" y="2969846"/>
                </a:lnTo>
                <a:lnTo>
                  <a:pt x="1344246" y="3579446"/>
                </a:lnTo>
                <a:lnTo>
                  <a:pt x="1219200" y="2852615"/>
                </a:lnTo>
                <a:lnTo>
                  <a:pt x="765907" y="2829169"/>
                </a:lnTo>
                <a:lnTo>
                  <a:pt x="2219569" y="2000738"/>
                </a:lnTo>
                <a:lnTo>
                  <a:pt x="2454031" y="2954215"/>
                </a:lnTo>
                <a:lnTo>
                  <a:pt x="2836984" y="851877"/>
                </a:lnTo>
                <a:lnTo>
                  <a:pt x="1781907" y="1133231"/>
                </a:lnTo>
                <a:lnTo>
                  <a:pt x="1820984" y="0"/>
                </a:lnTo>
                <a:lnTo>
                  <a:pt x="945661" y="3048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8B9D95A1-2FFC-470D-BBAF-F771B7FDAD18}"/>
              </a:ext>
            </a:extLst>
          </p:cNvPr>
          <p:cNvCxnSpPr>
            <a:stCxn id="26" idx="0"/>
            <a:endCxn id="26" idx="10"/>
          </p:cNvCxnSpPr>
          <p:nvPr/>
        </p:nvCxnSpPr>
        <p:spPr>
          <a:xfrm>
            <a:off x="6561878" y="2130425"/>
            <a:ext cx="836246" cy="8284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D46547E4-B0D9-4EEE-AC3A-B4487CDF9248}"/>
              </a:ext>
            </a:extLst>
          </p:cNvPr>
          <p:cNvCxnSpPr>
            <a:stCxn id="26" idx="1"/>
            <a:endCxn id="26" idx="10"/>
          </p:cNvCxnSpPr>
          <p:nvPr/>
        </p:nvCxnSpPr>
        <p:spPr>
          <a:xfrm flipV="1">
            <a:off x="5631848" y="2958856"/>
            <a:ext cx="1766276" cy="5470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CAB744B-8550-43CE-A4C8-496DFDE6D833}"/>
              </a:ext>
            </a:extLst>
          </p:cNvPr>
          <p:cNvCxnSpPr>
            <a:stCxn id="26" idx="10"/>
            <a:endCxn id="26" idx="7"/>
          </p:cNvCxnSpPr>
          <p:nvPr/>
        </p:nvCxnSpPr>
        <p:spPr>
          <a:xfrm>
            <a:off x="7398124" y="2958856"/>
            <a:ext cx="437662" cy="8675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90210162-545C-42B3-89ED-758205C4D656}"/>
              </a:ext>
            </a:extLst>
          </p:cNvPr>
          <p:cNvCxnSpPr>
            <a:stCxn id="26" idx="7"/>
            <a:endCxn id="26" idx="9"/>
          </p:cNvCxnSpPr>
          <p:nvPr/>
        </p:nvCxnSpPr>
        <p:spPr>
          <a:xfrm flipV="1">
            <a:off x="7835786" y="2677502"/>
            <a:ext cx="617415" cy="11488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20B92482-E507-410E-8B8A-37C32E6356A3}"/>
              </a:ext>
            </a:extLst>
          </p:cNvPr>
          <p:cNvCxnSpPr>
            <a:stCxn id="26" idx="2"/>
            <a:endCxn id="26" idx="10"/>
          </p:cNvCxnSpPr>
          <p:nvPr/>
        </p:nvCxnSpPr>
        <p:spPr>
          <a:xfrm flipV="1">
            <a:off x="6069509" y="2958856"/>
            <a:ext cx="1328615" cy="8596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ACECB7B1-A91A-43AC-9852-9E480E6933E7}"/>
              </a:ext>
            </a:extLst>
          </p:cNvPr>
          <p:cNvCxnSpPr>
            <a:stCxn id="26" idx="2"/>
            <a:endCxn id="26" idx="7"/>
          </p:cNvCxnSpPr>
          <p:nvPr/>
        </p:nvCxnSpPr>
        <p:spPr>
          <a:xfrm>
            <a:off x="6069509" y="3818548"/>
            <a:ext cx="1766277" cy="78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774C51C0-C60A-4685-9D75-2A28B9ECE41A}"/>
              </a:ext>
            </a:extLst>
          </p:cNvPr>
          <p:cNvCxnSpPr>
            <a:stCxn id="26" idx="2"/>
            <a:endCxn id="26" idx="6"/>
          </p:cNvCxnSpPr>
          <p:nvPr/>
        </p:nvCxnSpPr>
        <p:spPr>
          <a:xfrm>
            <a:off x="6069509" y="3818548"/>
            <a:ext cx="312615" cy="8362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B0E64D2E-CED3-4867-95AA-FF186DAB51A9}"/>
              </a:ext>
            </a:extLst>
          </p:cNvPr>
          <p:cNvCxnSpPr>
            <a:stCxn id="26" idx="6"/>
            <a:endCxn id="26" idx="3"/>
          </p:cNvCxnSpPr>
          <p:nvPr/>
        </p:nvCxnSpPr>
        <p:spPr>
          <a:xfrm flipH="1">
            <a:off x="5616217" y="4654794"/>
            <a:ext cx="765907" cy="1406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2F225260-38CC-4E53-A291-EADBDA22106F}"/>
              </a:ext>
            </a:extLst>
          </p:cNvPr>
          <p:cNvCxnSpPr>
            <a:stCxn id="26" idx="6"/>
            <a:endCxn id="26" idx="4"/>
          </p:cNvCxnSpPr>
          <p:nvPr/>
        </p:nvCxnSpPr>
        <p:spPr>
          <a:xfrm>
            <a:off x="6382124" y="4654794"/>
            <a:ext cx="578339" cy="7502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楕円 35">
            <a:extLst>
              <a:ext uri="{FF2B5EF4-FFF2-40B4-BE49-F238E27FC236}">
                <a16:creationId xmlns:a16="http://schemas.microsoft.com/office/drawing/2014/main" id="{251E22DD-A3F0-46DE-9BE2-9AD2F6E983EA}"/>
              </a:ext>
            </a:extLst>
          </p:cNvPr>
          <p:cNvSpPr/>
          <p:nvPr/>
        </p:nvSpPr>
        <p:spPr>
          <a:xfrm>
            <a:off x="5498295" y="4773936"/>
            <a:ext cx="145796" cy="13386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31C8FC90-8400-4A02-9654-5D82AC645056}"/>
              </a:ext>
            </a:extLst>
          </p:cNvPr>
          <p:cNvSpPr/>
          <p:nvPr/>
        </p:nvSpPr>
        <p:spPr>
          <a:xfrm>
            <a:off x="5555562" y="3469030"/>
            <a:ext cx="145796" cy="13386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2D8885ED-4E1F-4E1F-BB8E-1938430ED9B8}"/>
              </a:ext>
            </a:extLst>
          </p:cNvPr>
          <p:cNvSpPr/>
          <p:nvPr/>
        </p:nvSpPr>
        <p:spPr>
          <a:xfrm>
            <a:off x="7978248" y="4718632"/>
            <a:ext cx="145796" cy="13386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2A83A604-EBE1-4A52-8D93-779690B27BD8}"/>
              </a:ext>
            </a:extLst>
          </p:cNvPr>
          <p:cNvSpPr/>
          <p:nvPr/>
        </p:nvSpPr>
        <p:spPr>
          <a:xfrm>
            <a:off x="7692107" y="3823702"/>
            <a:ext cx="145796" cy="13386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6E7B436B-9A09-48BD-94E9-B90C98F038E7}"/>
              </a:ext>
            </a:extLst>
          </p:cNvPr>
          <p:cNvSpPr/>
          <p:nvPr/>
        </p:nvSpPr>
        <p:spPr>
          <a:xfrm>
            <a:off x="8359854" y="2637675"/>
            <a:ext cx="145796" cy="13386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F7DF1D94-AF6C-4C68-969A-C0FDF30FC4B0}"/>
              </a:ext>
            </a:extLst>
          </p:cNvPr>
          <p:cNvSpPr/>
          <p:nvPr/>
        </p:nvSpPr>
        <p:spPr>
          <a:xfrm>
            <a:off x="6510168" y="2023668"/>
            <a:ext cx="145796" cy="13386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3BDB95BB-2B91-4E42-9C2B-F5C31014E79F}"/>
              </a:ext>
            </a:extLst>
          </p:cNvPr>
          <p:cNvSpPr/>
          <p:nvPr/>
        </p:nvSpPr>
        <p:spPr>
          <a:xfrm flipH="1" flipV="1">
            <a:off x="7416423" y="1768193"/>
            <a:ext cx="158592" cy="146356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57F09C94-FAEF-4FF3-9DBE-C16D84794BD3}"/>
              </a:ext>
            </a:extLst>
          </p:cNvPr>
          <p:cNvSpPr/>
          <p:nvPr/>
        </p:nvSpPr>
        <p:spPr>
          <a:xfrm>
            <a:off x="6830848" y="5359654"/>
            <a:ext cx="145796" cy="13386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B6B1A797-555C-402C-9FA2-1C2BCB02B8B9}"/>
              </a:ext>
            </a:extLst>
          </p:cNvPr>
          <p:cNvSpPr/>
          <p:nvPr/>
        </p:nvSpPr>
        <p:spPr>
          <a:xfrm>
            <a:off x="7256041" y="2901991"/>
            <a:ext cx="145796" cy="133860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A98E1F2C-529A-486C-941A-17F829432F34}"/>
              </a:ext>
            </a:extLst>
          </p:cNvPr>
          <p:cNvSpPr/>
          <p:nvPr/>
        </p:nvSpPr>
        <p:spPr>
          <a:xfrm>
            <a:off x="6735466" y="4685305"/>
            <a:ext cx="145796" cy="13386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F5EEDF23-8514-408C-88E1-F57C65A6DEA4}"/>
              </a:ext>
            </a:extLst>
          </p:cNvPr>
          <p:cNvSpPr/>
          <p:nvPr/>
        </p:nvSpPr>
        <p:spPr>
          <a:xfrm>
            <a:off x="6268674" y="4624444"/>
            <a:ext cx="145796" cy="133860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479ED1B8-4D44-4564-A070-ED7EF7883EC3}"/>
              </a:ext>
            </a:extLst>
          </p:cNvPr>
          <p:cNvSpPr/>
          <p:nvPr/>
        </p:nvSpPr>
        <p:spPr>
          <a:xfrm>
            <a:off x="5956059" y="3777059"/>
            <a:ext cx="145796" cy="13386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BD1563B-DB91-4DB5-AA76-4E77174DF3F4}"/>
              </a:ext>
            </a:extLst>
          </p:cNvPr>
          <p:cNvSpPr txBox="1"/>
          <p:nvPr/>
        </p:nvSpPr>
        <p:spPr>
          <a:xfrm>
            <a:off x="8887150" y="2188373"/>
            <a:ext cx="26438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Three  colors are necessary  (of course)</a:t>
            </a:r>
          </a:p>
          <a:p>
            <a:endParaRPr lang="en-US" altLang="ja-JP" dirty="0"/>
          </a:p>
          <a:p>
            <a:r>
              <a:rPr kumimoji="1" lang="en-US" altLang="ja-JP" dirty="0"/>
              <a:t>Three  colors are enough!</a:t>
            </a:r>
          </a:p>
          <a:p>
            <a:r>
              <a:rPr lang="en-US" altLang="ja-JP" dirty="0"/>
              <a:t>	WHY?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1067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76E571-A3A6-461B-BC88-754E08C07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Coloring and art gallery problem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FDC8AF-FDEB-4B33-903C-E2FC2CA4C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 Locate  guards at  red vertices </a:t>
            </a:r>
          </a:p>
          <a:p>
            <a:endParaRPr lang="en-US" altLang="ja-JP" dirty="0"/>
          </a:p>
          <a:p>
            <a:r>
              <a:rPr kumimoji="1" lang="en-US" altLang="ja-JP" dirty="0"/>
              <a:t> [n/3]</a:t>
            </a:r>
            <a:r>
              <a:rPr lang="ja-JP" altLang="en-US" dirty="0"/>
              <a:t>  </a:t>
            </a:r>
            <a:r>
              <a:rPr lang="en-US" altLang="ja-JP" dirty="0"/>
              <a:t>guards</a:t>
            </a:r>
            <a:r>
              <a:rPr lang="ja-JP" altLang="en-US" dirty="0"/>
              <a:t> </a:t>
            </a:r>
            <a:r>
              <a:rPr lang="en-US" altLang="ja-JP" dirty="0"/>
              <a:t>are</a:t>
            </a:r>
            <a:r>
              <a:rPr lang="ja-JP" altLang="en-US" dirty="0"/>
              <a:t> </a:t>
            </a:r>
            <a:r>
              <a:rPr lang="en-US" altLang="ja-JP" dirty="0"/>
              <a:t>enough</a:t>
            </a:r>
          </a:p>
          <a:p>
            <a:pPr lvl="1"/>
            <a:r>
              <a:rPr kumimoji="1" lang="en-US" altLang="ja-JP" dirty="0"/>
              <a:t>Why ?</a:t>
            </a:r>
          </a:p>
          <a:p>
            <a:pPr marL="457200" lvl="1" indent="0">
              <a:buNone/>
            </a:pPr>
            <a:endParaRPr kumimoji="1" lang="en-US" altLang="ja-JP" dirty="0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73FE69F0-A287-4485-BD26-C1C5EDBC1C2B}"/>
              </a:ext>
            </a:extLst>
          </p:cNvPr>
          <p:cNvSpPr/>
          <p:nvPr/>
        </p:nvSpPr>
        <p:spPr>
          <a:xfrm>
            <a:off x="5616218" y="2181232"/>
            <a:ext cx="2836984" cy="3579446"/>
          </a:xfrm>
          <a:custGeom>
            <a:avLst/>
            <a:gdLst>
              <a:gd name="connsiteX0" fmla="*/ 945661 w 2836984"/>
              <a:gd name="connsiteY0" fmla="*/ 304800 h 3579446"/>
              <a:gd name="connsiteX1" fmla="*/ 15631 w 2836984"/>
              <a:gd name="connsiteY1" fmla="*/ 1680307 h 3579446"/>
              <a:gd name="connsiteX2" fmla="*/ 453292 w 2836984"/>
              <a:gd name="connsiteY2" fmla="*/ 1992923 h 3579446"/>
              <a:gd name="connsiteX3" fmla="*/ 0 w 2836984"/>
              <a:gd name="connsiteY3" fmla="*/ 2969846 h 3579446"/>
              <a:gd name="connsiteX4" fmla="*/ 1344246 w 2836984"/>
              <a:gd name="connsiteY4" fmla="*/ 3579446 h 3579446"/>
              <a:gd name="connsiteX5" fmla="*/ 1219200 w 2836984"/>
              <a:gd name="connsiteY5" fmla="*/ 2852615 h 3579446"/>
              <a:gd name="connsiteX6" fmla="*/ 765907 w 2836984"/>
              <a:gd name="connsiteY6" fmla="*/ 2829169 h 3579446"/>
              <a:gd name="connsiteX7" fmla="*/ 2219569 w 2836984"/>
              <a:gd name="connsiteY7" fmla="*/ 2000738 h 3579446"/>
              <a:gd name="connsiteX8" fmla="*/ 2454031 w 2836984"/>
              <a:gd name="connsiteY8" fmla="*/ 2954215 h 3579446"/>
              <a:gd name="connsiteX9" fmla="*/ 2836984 w 2836984"/>
              <a:gd name="connsiteY9" fmla="*/ 851877 h 3579446"/>
              <a:gd name="connsiteX10" fmla="*/ 1781907 w 2836984"/>
              <a:gd name="connsiteY10" fmla="*/ 1133231 h 3579446"/>
              <a:gd name="connsiteX11" fmla="*/ 1820984 w 2836984"/>
              <a:gd name="connsiteY11" fmla="*/ 0 h 3579446"/>
              <a:gd name="connsiteX12" fmla="*/ 1820984 w 2836984"/>
              <a:gd name="connsiteY12" fmla="*/ 7815 h 3579446"/>
              <a:gd name="connsiteX0" fmla="*/ 945661 w 2836984"/>
              <a:gd name="connsiteY0" fmla="*/ 304800 h 3579446"/>
              <a:gd name="connsiteX1" fmla="*/ 15631 w 2836984"/>
              <a:gd name="connsiteY1" fmla="*/ 1680307 h 3579446"/>
              <a:gd name="connsiteX2" fmla="*/ 453292 w 2836984"/>
              <a:gd name="connsiteY2" fmla="*/ 1992923 h 3579446"/>
              <a:gd name="connsiteX3" fmla="*/ 0 w 2836984"/>
              <a:gd name="connsiteY3" fmla="*/ 2969846 h 3579446"/>
              <a:gd name="connsiteX4" fmla="*/ 1344246 w 2836984"/>
              <a:gd name="connsiteY4" fmla="*/ 3579446 h 3579446"/>
              <a:gd name="connsiteX5" fmla="*/ 1219200 w 2836984"/>
              <a:gd name="connsiteY5" fmla="*/ 2852615 h 3579446"/>
              <a:gd name="connsiteX6" fmla="*/ 765907 w 2836984"/>
              <a:gd name="connsiteY6" fmla="*/ 2829169 h 3579446"/>
              <a:gd name="connsiteX7" fmla="*/ 2219569 w 2836984"/>
              <a:gd name="connsiteY7" fmla="*/ 2000738 h 3579446"/>
              <a:gd name="connsiteX8" fmla="*/ 2454031 w 2836984"/>
              <a:gd name="connsiteY8" fmla="*/ 2954215 h 3579446"/>
              <a:gd name="connsiteX9" fmla="*/ 2836984 w 2836984"/>
              <a:gd name="connsiteY9" fmla="*/ 851877 h 3579446"/>
              <a:gd name="connsiteX10" fmla="*/ 1781907 w 2836984"/>
              <a:gd name="connsiteY10" fmla="*/ 1133231 h 3579446"/>
              <a:gd name="connsiteX11" fmla="*/ 1820984 w 2836984"/>
              <a:gd name="connsiteY11" fmla="*/ 0 h 3579446"/>
              <a:gd name="connsiteX12" fmla="*/ 1820984 w 2836984"/>
              <a:gd name="connsiteY12" fmla="*/ 7815 h 3579446"/>
              <a:gd name="connsiteX13" fmla="*/ 945661 w 2836984"/>
              <a:gd name="connsiteY13" fmla="*/ 304800 h 3579446"/>
              <a:gd name="connsiteX0" fmla="*/ 945661 w 2836984"/>
              <a:gd name="connsiteY0" fmla="*/ 436133 h 3710779"/>
              <a:gd name="connsiteX1" fmla="*/ 15631 w 2836984"/>
              <a:gd name="connsiteY1" fmla="*/ 1811640 h 3710779"/>
              <a:gd name="connsiteX2" fmla="*/ 453292 w 2836984"/>
              <a:gd name="connsiteY2" fmla="*/ 2124256 h 3710779"/>
              <a:gd name="connsiteX3" fmla="*/ 0 w 2836984"/>
              <a:gd name="connsiteY3" fmla="*/ 3101179 h 3710779"/>
              <a:gd name="connsiteX4" fmla="*/ 1344246 w 2836984"/>
              <a:gd name="connsiteY4" fmla="*/ 3710779 h 3710779"/>
              <a:gd name="connsiteX5" fmla="*/ 1219200 w 2836984"/>
              <a:gd name="connsiteY5" fmla="*/ 2983948 h 3710779"/>
              <a:gd name="connsiteX6" fmla="*/ 765907 w 2836984"/>
              <a:gd name="connsiteY6" fmla="*/ 2960502 h 3710779"/>
              <a:gd name="connsiteX7" fmla="*/ 2219569 w 2836984"/>
              <a:gd name="connsiteY7" fmla="*/ 2132071 h 3710779"/>
              <a:gd name="connsiteX8" fmla="*/ 2454031 w 2836984"/>
              <a:gd name="connsiteY8" fmla="*/ 3085548 h 3710779"/>
              <a:gd name="connsiteX9" fmla="*/ 2836984 w 2836984"/>
              <a:gd name="connsiteY9" fmla="*/ 983210 h 3710779"/>
              <a:gd name="connsiteX10" fmla="*/ 1781907 w 2836984"/>
              <a:gd name="connsiteY10" fmla="*/ 1264564 h 3710779"/>
              <a:gd name="connsiteX11" fmla="*/ 1820984 w 2836984"/>
              <a:gd name="connsiteY11" fmla="*/ 131333 h 3710779"/>
              <a:gd name="connsiteX12" fmla="*/ 1811045 w 2836984"/>
              <a:gd name="connsiteY12" fmla="*/ 0 h 3710779"/>
              <a:gd name="connsiteX13" fmla="*/ 945661 w 2836984"/>
              <a:gd name="connsiteY13" fmla="*/ 436133 h 3710779"/>
              <a:gd name="connsiteX0" fmla="*/ 945661 w 2836984"/>
              <a:gd name="connsiteY0" fmla="*/ 304800 h 3579446"/>
              <a:gd name="connsiteX1" fmla="*/ 15631 w 2836984"/>
              <a:gd name="connsiteY1" fmla="*/ 1680307 h 3579446"/>
              <a:gd name="connsiteX2" fmla="*/ 453292 w 2836984"/>
              <a:gd name="connsiteY2" fmla="*/ 1992923 h 3579446"/>
              <a:gd name="connsiteX3" fmla="*/ 0 w 2836984"/>
              <a:gd name="connsiteY3" fmla="*/ 2969846 h 3579446"/>
              <a:gd name="connsiteX4" fmla="*/ 1344246 w 2836984"/>
              <a:gd name="connsiteY4" fmla="*/ 3579446 h 3579446"/>
              <a:gd name="connsiteX5" fmla="*/ 1219200 w 2836984"/>
              <a:gd name="connsiteY5" fmla="*/ 2852615 h 3579446"/>
              <a:gd name="connsiteX6" fmla="*/ 765907 w 2836984"/>
              <a:gd name="connsiteY6" fmla="*/ 2829169 h 3579446"/>
              <a:gd name="connsiteX7" fmla="*/ 2219569 w 2836984"/>
              <a:gd name="connsiteY7" fmla="*/ 2000738 h 3579446"/>
              <a:gd name="connsiteX8" fmla="*/ 2454031 w 2836984"/>
              <a:gd name="connsiteY8" fmla="*/ 2954215 h 3579446"/>
              <a:gd name="connsiteX9" fmla="*/ 2836984 w 2836984"/>
              <a:gd name="connsiteY9" fmla="*/ 851877 h 3579446"/>
              <a:gd name="connsiteX10" fmla="*/ 1781907 w 2836984"/>
              <a:gd name="connsiteY10" fmla="*/ 1133231 h 3579446"/>
              <a:gd name="connsiteX11" fmla="*/ 1820984 w 2836984"/>
              <a:gd name="connsiteY11" fmla="*/ 0 h 3579446"/>
              <a:gd name="connsiteX12" fmla="*/ 945661 w 2836984"/>
              <a:gd name="connsiteY12" fmla="*/ 304800 h 357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36984" h="3579446">
                <a:moveTo>
                  <a:pt x="945661" y="304800"/>
                </a:moveTo>
                <a:lnTo>
                  <a:pt x="15631" y="1680307"/>
                </a:lnTo>
                <a:lnTo>
                  <a:pt x="453292" y="1992923"/>
                </a:lnTo>
                <a:lnTo>
                  <a:pt x="0" y="2969846"/>
                </a:lnTo>
                <a:lnTo>
                  <a:pt x="1344246" y="3579446"/>
                </a:lnTo>
                <a:lnTo>
                  <a:pt x="1219200" y="2852615"/>
                </a:lnTo>
                <a:lnTo>
                  <a:pt x="765907" y="2829169"/>
                </a:lnTo>
                <a:lnTo>
                  <a:pt x="2219569" y="2000738"/>
                </a:lnTo>
                <a:lnTo>
                  <a:pt x="2454031" y="2954215"/>
                </a:lnTo>
                <a:lnTo>
                  <a:pt x="2836984" y="851877"/>
                </a:lnTo>
                <a:lnTo>
                  <a:pt x="1781907" y="1133231"/>
                </a:lnTo>
                <a:lnTo>
                  <a:pt x="1820984" y="0"/>
                </a:lnTo>
                <a:lnTo>
                  <a:pt x="945661" y="3048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189845D-36DF-4AA6-AF78-165DD02D3796}"/>
              </a:ext>
            </a:extLst>
          </p:cNvPr>
          <p:cNvCxnSpPr>
            <a:stCxn id="4" idx="0"/>
            <a:endCxn id="4" idx="10"/>
          </p:cNvCxnSpPr>
          <p:nvPr/>
        </p:nvCxnSpPr>
        <p:spPr>
          <a:xfrm>
            <a:off x="6561879" y="2486032"/>
            <a:ext cx="836246" cy="8284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6D39C69B-1CC1-4E97-B28A-6A7D69CCBA4F}"/>
              </a:ext>
            </a:extLst>
          </p:cNvPr>
          <p:cNvCxnSpPr>
            <a:stCxn id="4" idx="1"/>
            <a:endCxn id="4" idx="10"/>
          </p:cNvCxnSpPr>
          <p:nvPr/>
        </p:nvCxnSpPr>
        <p:spPr>
          <a:xfrm flipV="1">
            <a:off x="5631849" y="3314463"/>
            <a:ext cx="1766276" cy="5470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53AAC5A-A849-4D84-AAA3-2FE58B57C0E3}"/>
              </a:ext>
            </a:extLst>
          </p:cNvPr>
          <p:cNvCxnSpPr>
            <a:stCxn id="4" idx="10"/>
            <a:endCxn id="4" idx="7"/>
          </p:cNvCxnSpPr>
          <p:nvPr/>
        </p:nvCxnSpPr>
        <p:spPr>
          <a:xfrm>
            <a:off x="7398125" y="3314463"/>
            <a:ext cx="437662" cy="8675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E0BF1812-A328-4C1D-9ED6-17A9ED497414}"/>
              </a:ext>
            </a:extLst>
          </p:cNvPr>
          <p:cNvCxnSpPr>
            <a:stCxn id="4" idx="7"/>
            <a:endCxn id="4" idx="9"/>
          </p:cNvCxnSpPr>
          <p:nvPr/>
        </p:nvCxnSpPr>
        <p:spPr>
          <a:xfrm flipV="1">
            <a:off x="7835787" y="3033109"/>
            <a:ext cx="617415" cy="11488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920D61A-F678-4C3F-A9C9-AC9176B78A9D}"/>
              </a:ext>
            </a:extLst>
          </p:cNvPr>
          <p:cNvCxnSpPr>
            <a:stCxn id="4" idx="2"/>
            <a:endCxn id="4" idx="10"/>
          </p:cNvCxnSpPr>
          <p:nvPr/>
        </p:nvCxnSpPr>
        <p:spPr>
          <a:xfrm flipV="1">
            <a:off x="6069510" y="3314463"/>
            <a:ext cx="1328615" cy="8596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5BFA9D7-6FC2-477E-AF9D-EFFB2799A8E6}"/>
              </a:ext>
            </a:extLst>
          </p:cNvPr>
          <p:cNvCxnSpPr>
            <a:stCxn id="4" idx="2"/>
            <a:endCxn id="4" idx="7"/>
          </p:cNvCxnSpPr>
          <p:nvPr/>
        </p:nvCxnSpPr>
        <p:spPr>
          <a:xfrm>
            <a:off x="6069510" y="4174155"/>
            <a:ext cx="1766277" cy="78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3A38225-DCF1-45D9-BC65-F2F4C7D8CC2D}"/>
              </a:ext>
            </a:extLst>
          </p:cNvPr>
          <p:cNvCxnSpPr>
            <a:stCxn id="4" idx="2"/>
            <a:endCxn id="4" idx="6"/>
          </p:cNvCxnSpPr>
          <p:nvPr/>
        </p:nvCxnSpPr>
        <p:spPr>
          <a:xfrm>
            <a:off x="6069510" y="4174155"/>
            <a:ext cx="312615" cy="8362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42506EA-1207-45B7-9A87-E56D48E3AF30}"/>
              </a:ext>
            </a:extLst>
          </p:cNvPr>
          <p:cNvCxnSpPr>
            <a:stCxn id="4" idx="6"/>
            <a:endCxn id="4" idx="3"/>
          </p:cNvCxnSpPr>
          <p:nvPr/>
        </p:nvCxnSpPr>
        <p:spPr>
          <a:xfrm flipH="1">
            <a:off x="5616218" y="5010401"/>
            <a:ext cx="765907" cy="1406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53FEF02-01FB-4512-86B5-C2EAA3F0B59A}"/>
              </a:ext>
            </a:extLst>
          </p:cNvPr>
          <p:cNvCxnSpPr>
            <a:stCxn id="4" idx="6"/>
            <a:endCxn id="4" idx="4"/>
          </p:cNvCxnSpPr>
          <p:nvPr/>
        </p:nvCxnSpPr>
        <p:spPr>
          <a:xfrm>
            <a:off x="6382125" y="5010401"/>
            <a:ext cx="578339" cy="7502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楕円 13">
            <a:extLst>
              <a:ext uri="{FF2B5EF4-FFF2-40B4-BE49-F238E27FC236}">
                <a16:creationId xmlns:a16="http://schemas.microsoft.com/office/drawing/2014/main" id="{D1261C1E-70A0-40CA-9FF2-B02E17C3C08F}"/>
              </a:ext>
            </a:extLst>
          </p:cNvPr>
          <p:cNvSpPr/>
          <p:nvPr/>
        </p:nvSpPr>
        <p:spPr>
          <a:xfrm>
            <a:off x="5498296" y="5129543"/>
            <a:ext cx="145796" cy="13386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75E853EA-4F34-42B9-8347-21C462DB710A}"/>
              </a:ext>
            </a:extLst>
          </p:cNvPr>
          <p:cNvSpPr/>
          <p:nvPr/>
        </p:nvSpPr>
        <p:spPr>
          <a:xfrm>
            <a:off x="5555563" y="3824637"/>
            <a:ext cx="145796" cy="13386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369D315D-3799-46D6-B833-62E0F1EC6E23}"/>
              </a:ext>
            </a:extLst>
          </p:cNvPr>
          <p:cNvSpPr/>
          <p:nvPr/>
        </p:nvSpPr>
        <p:spPr>
          <a:xfrm>
            <a:off x="7978249" y="5074239"/>
            <a:ext cx="145796" cy="13386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CE85460B-1F7A-433D-869E-649C8E4A112A}"/>
              </a:ext>
            </a:extLst>
          </p:cNvPr>
          <p:cNvSpPr/>
          <p:nvPr/>
        </p:nvSpPr>
        <p:spPr>
          <a:xfrm>
            <a:off x="7692108" y="4179309"/>
            <a:ext cx="145796" cy="13386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92860FAC-4A13-45B7-B314-F70016F9D613}"/>
              </a:ext>
            </a:extLst>
          </p:cNvPr>
          <p:cNvSpPr/>
          <p:nvPr/>
        </p:nvSpPr>
        <p:spPr>
          <a:xfrm>
            <a:off x="8359855" y="2993282"/>
            <a:ext cx="145796" cy="13386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FC0BA77D-AD53-4DAD-B439-3908E02C23AA}"/>
              </a:ext>
            </a:extLst>
          </p:cNvPr>
          <p:cNvSpPr/>
          <p:nvPr/>
        </p:nvSpPr>
        <p:spPr>
          <a:xfrm>
            <a:off x="6510169" y="2379275"/>
            <a:ext cx="145796" cy="13386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A3542137-87E8-4931-A179-B2B2FF5CA615}"/>
              </a:ext>
            </a:extLst>
          </p:cNvPr>
          <p:cNvSpPr/>
          <p:nvPr/>
        </p:nvSpPr>
        <p:spPr>
          <a:xfrm flipH="1" flipV="1">
            <a:off x="7416424" y="2123800"/>
            <a:ext cx="158592" cy="146356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1B147B9F-6DEF-4F63-AE9C-EAD85EC11C46}"/>
              </a:ext>
            </a:extLst>
          </p:cNvPr>
          <p:cNvSpPr/>
          <p:nvPr/>
        </p:nvSpPr>
        <p:spPr>
          <a:xfrm>
            <a:off x="6830849" y="5715261"/>
            <a:ext cx="145796" cy="13386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0AFE4C51-CBB7-4CC5-823C-BF68E7D2EEA7}"/>
              </a:ext>
            </a:extLst>
          </p:cNvPr>
          <p:cNvSpPr/>
          <p:nvPr/>
        </p:nvSpPr>
        <p:spPr>
          <a:xfrm>
            <a:off x="7256042" y="3257598"/>
            <a:ext cx="145796" cy="133860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9559C788-1152-4A2C-A2CA-EDC82D62AFAD}"/>
              </a:ext>
            </a:extLst>
          </p:cNvPr>
          <p:cNvSpPr/>
          <p:nvPr/>
        </p:nvSpPr>
        <p:spPr>
          <a:xfrm>
            <a:off x="6735467" y="5040912"/>
            <a:ext cx="145796" cy="13386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D7ED3EE8-1C05-4C2B-BD19-59FCEF2CC9CE}"/>
              </a:ext>
            </a:extLst>
          </p:cNvPr>
          <p:cNvSpPr/>
          <p:nvPr/>
        </p:nvSpPr>
        <p:spPr>
          <a:xfrm>
            <a:off x="6268675" y="4980051"/>
            <a:ext cx="145796" cy="133860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75EDC871-6398-4FC8-9C2B-4555AEF4CDC1}"/>
              </a:ext>
            </a:extLst>
          </p:cNvPr>
          <p:cNvSpPr/>
          <p:nvPr/>
        </p:nvSpPr>
        <p:spPr>
          <a:xfrm>
            <a:off x="5956060" y="4132666"/>
            <a:ext cx="145796" cy="13386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6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1200" y="-55531"/>
            <a:ext cx="8229600" cy="828328"/>
          </a:xfrm>
        </p:spPr>
        <p:txBody>
          <a:bodyPr/>
          <a:lstStyle/>
          <a:p>
            <a:r>
              <a:rPr lang="en-US" altLang="ja-JP" dirty="0"/>
              <a:t>Data query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222197" y="980728"/>
            <a:ext cx="11747606" cy="4721736"/>
          </a:xfrm>
        </p:spPr>
        <p:txBody>
          <a:bodyPr>
            <a:normAutofit/>
          </a:bodyPr>
          <a:lstStyle/>
          <a:p>
            <a:r>
              <a:rPr lang="en-US" altLang="ja-JP" dirty="0"/>
              <a:t>You type </a:t>
            </a:r>
            <a:r>
              <a:rPr kumimoji="1" lang="ja-JP" altLang="en-US" dirty="0"/>
              <a:t>“仙台”</a:t>
            </a:r>
            <a:r>
              <a:rPr lang="ja-JP" altLang="en-US" dirty="0"/>
              <a:t> </a:t>
            </a:r>
            <a:r>
              <a:rPr lang="en-US" altLang="ja-JP" dirty="0"/>
              <a:t>to obtain info in </a:t>
            </a:r>
            <a:r>
              <a:rPr kumimoji="1" lang="en-US" altLang="ja-JP" dirty="0"/>
              <a:t>0.2</a:t>
            </a:r>
            <a:r>
              <a:rPr lang="ja-JP" altLang="en-US" dirty="0"/>
              <a:t> </a:t>
            </a:r>
            <a:r>
              <a:rPr lang="en-US" altLang="ja-JP" dirty="0"/>
              <a:t>seconds.  How to attain this? </a:t>
            </a:r>
            <a:endParaRPr kumimoji="1" lang="en-US" altLang="ja-JP" dirty="0"/>
          </a:p>
          <a:p>
            <a:pPr lvl="1"/>
            <a:r>
              <a:rPr lang="en-US" altLang="ja-JP" dirty="0"/>
              <a:t>The number of Web sites exceeds 50 billion</a:t>
            </a:r>
          </a:p>
          <a:p>
            <a:pPr lvl="1"/>
            <a:r>
              <a:rPr lang="en-US" altLang="ja-JP" dirty="0"/>
              <a:t>The number of Web pages</a:t>
            </a:r>
            <a:r>
              <a:rPr lang="ja-JP" altLang="en-US" dirty="0"/>
              <a:t> </a:t>
            </a:r>
            <a:r>
              <a:rPr lang="en-US" altLang="ja-JP" dirty="0"/>
              <a:t>exceeds </a:t>
            </a:r>
            <a:r>
              <a:rPr lang="ja-JP" altLang="en-US" dirty="0"/>
              <a:t> </a:t>
            </a:r>
            <a:r>
              <a:rPr lang="en-US" altLang="ja-JP" dirty="0"/>
              <a:t>trillion </a:t>
            </a:r>
            <a:r>
              <a:rPr lang="ja-JP" altLang="en-US" dirty="0"/>
              <a:t>　 </a:t>
            </a:r>
            <a:r>
              <a:rPr lang="en-US" altLang="ja-JP" dirty="0"/>
              <a:t>Naturally, O(n) algorithm is too slow.</a:t>
            </a:r>
          </a:p>
          <a:p>
            <a:r>
              <a:rPr lang="en-US" altLang="ja-JP" dirty="0"/>
              <a:t>A similar idea to binary searching works (</a:t>
            </a:r>
            <a:r>
              <a:rPr lang="en-US" altLang="ja-JP" dirty="0" err="1"/>
              <a:t>Altavista</a:t>
            </a:r>
            <a:r>
              <a:rPr lang="en-US" altLang="ja-JP" dirty="0"/>
              <a:t>) to find 100M candidates</a:t>
            </a:r>
          </a:p>
          <a:p>
            <a:r>
              <a:rPr lang="en-US" altLang="ja-JP" dirty="0"/>
              <a:t>Then, the page-rank algorithm of Google selects what you want.</a:t>
            </a:r>
            <a:endParaRPr kumimoji="1" lang="en-US" altLang="ja-JP" dirty="0"/>
          </a:p>
          <a:p>
            <a:pPr>
              <a:buNone/>
            </a:pPr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" y="3377372"/>
            <a:ext cx="5202765" cy="315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brin-p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8" y="3341596"/>
            <a:ext cx="2664296" cy="185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Motwan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267" y="5285765"/>
            <a:ext cx="11541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llman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062" y="5275766"/>
            <a:ext cx="11049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9360614" y="3460081"/>
            <a:ext cx="26091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Sergey </a:t>
            </a:r>
            <a:r>
              <a:rPr lang="en-US" altLang="ja-JP" dirty="0" err="1"/>
              <a:t>Brin</a:t>
            </a:r>
            <a:r>
              <a:rPr lang="ja-JP" altLang="en-US" dirty="0"/>
              <a:t>　</a:t>
            </a:r>
            <a:r>
              <a:rPr lang="en-US" altLang="ja-JP" dirty="0"/>
              <a:t>Larry Page 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009024" y="562477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Rajeev </a:t>
            </a:r>
            <a:r>
              <a:rPr lang="en-US" altLang="ja-JP" dirty="0" err="1"/>
              <a:t>Motwani</a:t>
            </a:r>
            <a:r>
              <a:rPr lang="en-US" altLang="ja-JP" dirty="0"/>
              <a:t>,  Jeff </a:t>
            </a:r>
            <a:r>
              <a:rPr lang="en-US" altLang="ja-JP" dirty="0" err="1"/>
              <a:t>Ulmann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585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C0C6F2-A86B-47BF-8319-E0A0B6F5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92" y="-12215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　</a:t>
            </a:r>
            <a:r>
              <a:rPr kumimoji="1" lang="en-US" altLang="ja-JP" dirty="0"/>
              <a:t>Intersection of two convex polygons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4428E5-791F-410B-BCA7-E6C261E34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88" y="1363662"/>
            <a:ext cx="10515600" cy="4966800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 P,   Q   convex  polygons   </a:t>
            </a:r>
          </a:p>
          <a:p>
            <a:r>
              <a:rPr lang="en-US" altLang="ja-JP" dirty="0"/>
              <a:t> The list of edges in counter-clockwise order is given for each polygon</a:t>
            </a:r>
          </a:p>
          <a:p>
            <a:r>
              <a:rPr kumimoji="1" lang="en-US" altLang="ja-JP" dirty="0"/>
              <a:t> The</a:t>
            </a:r>
            <a:r>
              <a:rPr lang="en-US" altLang="ja-JP" dirty="0"/>
              <a:t>n, the intersection can be  detected in O( log n) time, where  n is the number of edges.</a:t>
            </a:r>
          </a:p>
          <a:p>
            <a:r>
              <a:rPr lang="en-US" altLang="ja-JP" dirty="0"/>
              <a:t> Extend P  at  top and bottom vertices  to the right  (resp. left) </a:t>
            </a:r>
          </a:p>
          <a:p>
            <a:pPr marL="0" indent="0">
              <a:buNone/>
            </a:pPr>
            <a:r>
              <a:rPr lang="en-US" altLang="ja-JP" dirty="0"/>
              <a:t> with horizontal lines to have open polygons P(R) and P(L).</a:t>
            </a:r>
          </a:p>
          <a:p>
            <a:pPr lvl="1"/>
            <a:r>
              <a:rPr lang="en-US" altLang="ja-JP" dirty="0"/>
              <a:t>Similarly,  Q(R) and Q(L)</a:t>
            </a:r>
          </a:p>
          <a:p>
            <a:r>
              <a:rPr kumimoji="1" lang="en-US" altLang="ja-JP" dirty="0"/>
              <a:t> Lemma   (prove it !) </a:t>
            </a:r>
          </a:p>
          <a:p>
            <a:pPr marL="0" indent="0">
              <a:buNone/>
            </a:pPr>
            <a:r>
              <a:rPr lang="en-US" altLang="ja-JP" dirty="0"/>
              <a:t>  P  intersects Q  if  and only  P(R) intersects Q(L) and  </a:t>
            </a:r>
          </a:p>
          <a:p>
            <a:pPr marL="0" indent="0">
              <a:buNone/>
            </a:pPr>
            <a:r>
              <a:rPr kumimoji="1" lang="en-US" altLang="ja-JP" dirty="0"/>
              <a:t>  P(L)  inter</a:t>
            </a:r>
            <a:r>
              <a:rPr lang="en-US" altLang="ja-JP" dirty="0"/>
              <a:t>sects Q(R)</a:t>
            </a:r>
          </a:p>
          <a:p>
            <a:r>
              <a:rPr lang="en-US" altLang="ja-JP" dirty="0"/>
              <a:t> Then, a clever binary-search algorithm works</a:t>
            </a:r>
          </a:p>
          <a:p>
            <a:pPr lvl="1"/>
            <a:r>
              <a:rPr lang="en-US" altLang="ja-JP" dirty="0"/>
              <a:t>Hope that  everyone  knows   binary searching</a:t>
            </a:r>
          </a:p>
          <a:p>
            <a:pPr lvl="1"/>
            <a:r>
              <a:rPr lang="en-US" altLang="ja-JP" dirty="0"/>
              <a:t>Eliminating  half  (or constant portion)  of data  in O(1</a:t>
            </a:r>
            <a:r>
              <a:rPr lang="en-US" altLang="ja-JP"/>
              <a:t>) step.</a:t>
            </a:r>
            <a:endParaRPr lang="en-US" altLang="ja-JP" dirty="0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6F7A4465-7AFE-4619-B614-5FBDE9CE9803}"/>
              </a:ext>
            </a:extLst>
          </p:cNvPr>
          <p:cNvSpPr/>
          <p:nvPr/>
        </p:nvSpPr>
        <p:spPr>
          <a:xfrm>
            <a:off x="9847385" y="139868"/>
            <a:ext cx="2344615" cy="2063262"/>
          </a:xfrm>
          <a:custGeom>
            <a:avLst/>
            <a:gdLst>
              <a:gd name="connsiteX0" fmla="*/ 117230 w 2344615"/>
              <a:gd name="connsiteY0" fmla="*/ 328246 h 2063262"/>
              <a:gd name="connsiteX1" fmla="*/ 0 w 2344615"/>
              <a:gd name="connsiteY1" fmla="*/ 1266092 h 2063262"/>
              <a:gd name="connsiteX2" fmla="*/ 1207477 w 2344615"/>
              <a:gd name="connsiteY2" fmla="*/ 2063262 h 2063262"/>
              <a:gd name="connsiteX3" fmla="*/ 2086707 w 2344615"/>
              <a:gd name="connsiteY3" fmla="*/ 1383323 h 2063262"/>
              <a:gd name="connsiteX4" fmla="*/ 2344615 w 2344615"/>
              <a:gd name="connsiteY4" fmla="*/ 550985 h 2063262"/>
              <a:gd name="connsiteX5" fmla="*/ 1230923 w 2344615"/>
              <a:gd name="connsiteY5" fmla="*/ 0 h 2063262"/>
              <a:gd name="connsiteX0" fmla="*/ 117230 w 2344615"/>
              <a:gd name="connsiteY0" fmla="*/ 328246 h 2063262"/>
              <a:gd name="connsiteX1" fmla="*/ 0 w 2344615"/>
              <a:gd name="connsiteY1" fmla="*/ 1266092 h 2063262"/>
              <a:gd name="connsiteX2" fmla="*/ 1207477 w 2344615"/>
              <a:gd name="connsiteY2" fmla="*/ 2063262 h 2063262"/>
              <a:gd name="connsiteX3" fmla="*/ 2086707 w 2344615"/>
              <a:gd name="connsiteY3" fmla="*/ 1383323 h 2063262"/>
              <a:gd name="connsiteX4" fmla="*/ 2344615 w 2344615"/>
              <a:gd name="connsiteY4" fmla="*/ 550985 h 2063262"/>
              <a:gd name="connsiteX5" fmla="*/ 1230923 w 2344615"/>
              <a:gd name="connsiteY5" fmla="*/ 0 h 2063262"/>
              <a:gd name="connsiteX6" fmla="*/ 117230 w 2344615"/>
              <a:gd name="connsiteY6" fmla="*/ 328246 h 206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4615" h="2063262">
                <a:moveTo>
                  <a:pt x="117230" y="328246"/>
                </a:moveTo>
                <a:lnTo>
                  <a:pt x="0" y="1266092"/>
                </a:lnTo>
                <a:lnTo>
                  <a:pt x="1207477" y="2063262"/>
                </a:lnTo>
                <a:lnTo>
                  <a:pt x="2086707" y="1383323"/>
                </a:lnTo>
                <a:lnTo>
                  <a:pt x="2344615" y="550985"/>
                </a:lnTo>
                <a:lnTo>
                  <a:pt x="1230923" y="0"/>
                </a:lnTo>
                <a:lnTo>
                  <a:pt x="117230" y="328246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ABF97C99-F75E-4DC9-84C1-53C90B4BAF2D}"/>
              </a:ext>
            </a:extLst>
          </p:cNvPr>
          <p:cNvSpPr/>
          <p:nvPr/>
        </p:nvSpPr>
        <p:spPr>
          <a:xfrm>
            <a:off x="10914186" y="52754"/>
            <a:ext cx="211015" cy="193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713D2D03-A959-441B-BBD9-090DA68601CB}"/>
              </a:ext>
            </a:extLst>
          </p:cNvPr>
          <p:cNvSpPr/>
          <p:nvPr/>
        </p:nvSpPr>
        <p:spPr>
          <a:xfrm>
            <a:off x="10914186" y="2116016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F1D90CE-38F5-4B32-9A35-1CF49E925C17}"/>
              </a:ext>
            </a:extLst>
          </p:cNvPr>
          <p:cNvSpPr/>
          <p:nvPr/>
        </p:nvSpPr>
        <p:spPr>
          <a:xfrm>
            <a:off x="10889566" y="2057401"/>
            <a:ext cx="211015" cy="1934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E2E292BC-4D99-4278-9A70-620668282233}"/>
              </a:ext>
            </a:extLst>
          </p:cNvPr>
          <p:cNvSpPr/>
          <p:nvPr/>
        </p:nvSpPr>
        <p:spPr>
          <a:xfrm>
            <a:off x="9318676" y="4873187"/>
            <a:ext cx="2640036" cy="2065607"/>
          </a:xfrm>
          <a:custGeom>
            <a:avLst/>
            <a:gdLst>
              <a:gd name="connsiteX0" fmla="*/ 117230 w 2344615"/>
              <a:gd name="connsiteY0" fmla="*/ 328246 h 2063262"/>
              <a:gd name="connsiteX1" fmla="*/ 0 w 2344615"/>
              <a:gd name="connsiteY1" fmla="*/ 1266092 h 2063262"/>
              <a:gd name="connsiteX2" fmla="*/ 1207477 w 2344615"/>
              <a:gd name="connsiteY2" fmla="*/ 2063262 h 2063262"/>
              <a:gd name="connsiteX3" fmla="*/ 2086707 w 2344615"/>
              <a:gd name="connsiteY3" fmla="*/ 1383323 h 2063262"/>
              <a:gd name="connsiteX4" fmla="*/ 2344615 w 2344615"/>
              <a:gd name="connsiteY4" fmla="*/ 550985 h 2063262"/>
              <a:gd name="connsiteX5" fmla="*/ 1230923 w 2344615"/>
              <a:gd name="connsiteY5" fmla="*/ 0 h 2063262"/>
              <a:gd name="connsiteX0" fmla="*/ 117230 w 2344615"/>
              <a:gd name="connsiteY0" fmla="*/ 328246 h 2063262"/>
              <a:gd name="connsiteX1" fmla="*/ 0 w 2344615"/>
              <a:gd name="connsiteY1" fmla="*/ 1266092 h 2063262"/>
              <a:gd name="connsiteX2" fmla="*/ 1207477 w 2344615"/>
              <a:gd name="connsiteY2" fmla="*/ 2063262 h 2063262"/>
              <a:gd name="connsiteX3" fmla="*/ 2086707 w 2344615"/>
              <a:gd name="connsiteY3" fmla="*/ 1383323 h 2063262"/>
              <a:gd name="connsiteX4" fmla="*/ 2344615 w 2344615"/>
              <a:gd name="connsiteY4" fmla="*/ 550985 h 2063262"/>
              <a:gd name="connsiteX5" fmla="*/ 1230923 w 2344615"/>
              <a:gd name="connsiteY5" fmla="*/ 0 h 2063262"/>
              <a:gd name="connsiteX6" fmla="*/ 117230 w 2344615"/>
              <a:gd name="connsiteY6" fmla="*/ 328246 h 2063262"/>
              <a:gd name="connsiteX0" fmla="*/ 117230 w 2344615"/>
              <a:gd name="connsiteY0" fmla="*/ 328246 h 2063262"/>
              <a:gd name="connsiteX1" fmla="*/ 0 w 2344615"/>
              <a:gd name="connsiteY1" fmla="*/ 1266092 h 2063262"/>
              <a:gd name="connsiteX2" fmla="*/ 1207477 w 2344615"/>
              <a:gd name="connsiteY2" fmla="*/ 2063262 h 2063262"/>
              <a:gd name="connsiteX3" fmla="*/ 2086707 w 2344615"/>
              <a:gd name="connsiteY3" fmla="*/ 1383323 h 2063262"/>
              <a:gd name="connsiteX4" fmla="*/ 2344615 w 2344615"/>
              <a:gd name="connsiteY4" fmla="*/ 550985 h 2063262"/>
              <a:gd name="connsiteX5" fmla="*/ 1230923 w 2344615"/>
              <a:gd name="connsiteY5" fmla="*/ 0 h 2063262"/>
              <a:gd name="connsiteX6" fmla="*/ 208670 w 2344615"/>
              <a:gd name="connsiteY6" fmla="*/ 419686 h 2063262"/>
              <a:gd name="connsiteX0" fmla="*/ 342313 w 2569698"/>
              <a:gd name="connsiteY0" fmla="*/ 328246 h 2063262"/>
              <a:gd name="connsiteX1" fmla="*/ 225083 w 2569698"/>
              <a:gd name="connsiteY1" fmla="*/ 1266092 h 2063262"/>
              <a:gd name="connsiteX2" fmla="*/ 1432560 w 2569698"/>
              <a:gd name="connsiteY2" fmla="*/ 2063262 h 2063262"/>
              <a:gd name="connsiteX3" fmla="*/ 2311790 w 2569698"/>
              <a:gd name="connsiteY3" fmla="*/ 1383323 h 2063262"/>
              <a:gd name="connsiteX4" fmla="*/ 2569698 w 2569698"/>
              <a:gd name="connsiteY4" fmla="*/ 550985 h 2063262"/>
              <a:gd name="connsiteX5" fmla="*/ 1456006 w 2569698"/>
              <a:gd name="connsiteY5" fmla="*/ 0 h 2063262"/>
              <a:gd name="connsiteX6" fmla="*/ 0 w 2569698"/>
              <a:gd name="connsiteY6" fmla="*/ 91440 h 2063262"/>
              <a:gd name="connsiteX0" fmla="*/ 225083 w 2569698"/>
              <a:gd name="connsiteY0" fmla="*/ 1266092 h 2063262"/>
              <a:gd name="connsiteX1" fmla="*/ 1432560 w 2569698"/>
              <a:gd name="connsiteY1" fmla="*/ 2063262 h 2063262"/>
              <a:gd name="connsiteX2" fmla="*/ 2311790 w 2569698"/>
              <a:gd name="connsiteY2" fmla="*/ 1383323 h 2063262"/>
              <a:gd name="connsiteX3" fmla="*/ 2569698 w 2569698"/>
              <a:gd name="connsiteY3" fmla="*/ 550985 h 2063262"/>
              <a:gd name="connsiteX4" fmla="*/ 1456006 w 2569698"/>
              <a:gd name="connsiteY4" fmla="*/ 0 h 2063262"/>
              <a:gd name="connsiteX5" fmla="*/ 0 w 2569698"/>
              <a:gd name="connsiteY5" fmla="*/ 91440 h 2063262"/>
              <a:gd name="connsiteX0" fmla="*/ 60960 w 2569698"/>
              <a:gd name="connsiteY0" fmla="*/ 2016369 h 2063262"/>
              <a:gd name="connsiteX1" fmla="*/ 1432560 w 2569698"/>
              <a:gd name="connsiteY1" fmla="*/ 2063262 h 2063262"/>
              <a:gd name="connsiteX2" fmla="*/ 2311790 w 2569698"/>
              <a:gd name="connsiteY2" fmla="*/ 1383323 h 2063262"/>
              <a:gd name="connsiteX3" fmla="*/ 2569698 w 2569698"/>
              <a:gd name="connsiteY3" fmla="*/ 550985 h 2063262"/>
              <a:gd name="connsiteX4" fmla="*/ 1456006 w 2569698"/>
              <a:gd name="connsiteY4" fmla="*/ 0 h 2063262"/>
              <a:gd name="connsiteX5" fmla="*/ 0 w 2569698"/>
              <a:gd name="connsiteY5" fmla="*/ 91440 h 2063262"/>
              <a:gd name="connsiteX0" fmla="*/ 131298 w 2640036"/>
              <a:gd name="connsiteY0" fmla="*/ 2018714 h 2065607"/>
              <a:gd name="connsiteX1" fmla="*/ 1502898 w 2640036"/>
              <a:gd name="connsiteY1" fmla="*/ 2065607 h 2065607"/>
              <a:gd name="connsiteX2" fmla="*/ 2382128 w 2640036"/>
              <a:gd name="connsiteY2" fmla="*/ 1385668 h 2065607"/>
              <a:gd name="connsiteX3" fmla="*/ 2640036 w 2640036"/>
              <a:gd name="connsiteY3" fmla="*/ 553330 h 2065607"/>
              <a:gd name="connsiteX4" fmla="*/ 1526344 w 2640036"/>
              <a:gd name="connsiteY4" fmla="*/ 2345 h 2065607"/>
              <a:gd name="connsiteX5" fmla="*/ 0 w 2640036"/>
              <a:gd name="connsiteY5" fmla="*/ 0 h 2065607"/>
              <a:gd name="connsiteX0" fmla="*/ 131298 w 2640036"/>
              <a:gd name="connsiteY0" fmla="*/ 2018714 h 2065607"/>
              <a:gd name="connsiteX1" fmla="*/ 1502898 w 2640036"/>
              <a:gd name="connsiteY1" fmla="*/ 2065607 h 2065607"/>
              <a:gd name="connsiteX2" fmla="*/ 2382128 w 2640036"/>
              <a:gd name="connsiteY2" fmla="*/ 1385668 h 2065607"/>
              <a:gd name="connsiteX3" fmla="*/ 2640036 w 2640036"/>
              <a:gd name="connsiteY3" fmla="*/ 553330 h 2065607"/>
              <a:gd name="connsiteX4" fmla="*/ 1526344 w 2640036"/>
              <a:gd name="connsiteY4" fmla="*/ 2345 h 2065607"/>
              <a:gd name="connsiteX5" fmla="*/ 0 w 2640036"/>
              <a:gd name="connsiteY5" fmla="*/ 0 h 206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0036" h="2065607">
                <a:moveTo>
                  <a:pt x="131298" y="2018714"/>
                </a:moveTo>
                <a:lnTo>
                  <a:pt x="1502898" y="2065607"/>
                </a:lnTo>
                <a:lnTo>
                  <a:pt x="2382128" y="1385668"/>
                </a:lnTo>
                <a:lnTo>
                  <a:pt x="2640036" y="553330"/>
                </a:lnTo>
                <a:lnTo>
                  <a:pt x="1526344" y="2345"/>
                </a:lnTo>
                <a:lnTo>
                  <a:pt x="0" y="0"/>
                </a:lnTo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08E409DD-60FD-4972-B4CB-5FEE398A6FD3}"/>
              </a:ext>
            </a:extLst>
          </p:cNvPr>
          <p:cNvSpPr/>
          <p:nvPr/>
        </p:nvSpPr>
        <p:spPr>
          <a:xfrm>
            <a:off x="9529688" y="2689225"/>
            <a:ext cx="2438400" cy="2031879"/>
          </a:xfrm>
          <a:custGeom>
            <a:avLst/>
            <a:gdLst>
              <a:gd name="connsiteX0" fmla="*/ 117230 w 2344615"/>
              <a:gd name="connsiteY0" fmla="*/ 328246 h 2063262"/>
              <a:gd name="connsiteX1" fmla="*/ 0 w 2344615"/>
              <a:gd name="connsiteY1" fmla="*/ 1266092 h 2063262"/>
              <a:gd name="connsiteX2" fmla="*/ 1207477 w 2344615"/>
              <a:gd name="connsiteY2" fmla="*/ 2063262 h 2063262"/>
              <a:gd name="connsiteX3" fmla="*/ 2086707 w 2344615"/>
              <a:gd name="connsiteY3" fmla="*/ 1383323 h 2063262"/>
              <a:gd name="connsiteX4" fmla="*/ 2344615 w 2344615"/>
              <a:gd name="connsiteY4" fmla="*/ 550985 h 2063262"/>
              <a:gd name="connsiteX5" fmla="*/ 1230923 w 2344615"/>
              <a:gd name="connsiteY5" fmla="*/ 0 h 2063262"/>
              <a:gd name="connsiteX0" fmla="*/ 117230 w 2344615"/>
              <a:gd name="connsiteY0" fmla="*/ 328246 h 2063262"/>
              <a:gd name="connsiteX1" fmla="*/ 0 w 2344615"/>
              <a:gd name="connsiteY1" fmla="*/ 1266092 h 2063262"/>
              <a:gd name="connsiteX2" fmla="*/ 1207477 w 2344615"/>
              <a:gd name="connsiteY2" fmla="*/ 2063262 h 2063262"/>
              <a:gd name="connsiteX3" fmla="*/ 2086707 w 2344615"/>
              <a:gd name="connsiteY3" fmla="*/ 1383323 h 2063262"/>
              <a:gd name="connsiteX4" fmla="*/ 2344615 w 2344615"/>
              <a:gd name="connsiteY4" fmla="*/ 550985 h 2063262"/>
              <a:gd name="connsiteX5" fmla="*/ 1230923 w 2344615"/>
              <a:gd name="connsiteY5" fmla="*/ 0 h 2063262"/>
              <a:gd name="connsiteX6" fmla="*/ 117230 w 2344615"/>
              <a:gd name="connsiteY6" fmla="*/ 328246 h 2063262"/>
              <a:gd name="connsiteX0" fmla="*/ 1230923 w 2344615"/>
              <a:gd name="connsiteY0" fmla="*/ 0 h 2063262"/>
              <a:gd name="connsiteX1" fmla="*/ 117230 w 2344615"/>
              <a:gd name="connsiteY1" fmla="*/ 328246 h 2063262"/>
              <a:gd name="connsiteX2" fmla="*/ 0 w 2344615"/>
              <a:gd name="connsiteY2" fmla="*/ 1266092 h 2063262"/>
              <a:gd name="connsiteX3" fmla="*/ 1207477 w 2344615"/>
              <a:gd name="connsiteY3" fmla="*/ 2063262 h 2063262"/>
              <a:gd name="connsiteX4" fmla="*/ 2086707 w 2344615"/>
              <a:gd name="connsiteY4" fmla="*/ 1383323 h 2063262"/>
              <a:gd name="connsiteX5" fmla="*/ 2344615 w 2344615"/>
              <a:gd name="connsiteY5" fmla="*/ 550985 h 2063262"/>
              <a:gd name="connsiteX6" fmla="*/ 1322363 w 2344615"/>
              <a:gd name="connsiteY6" fmla="*/ 91440 h 2063262"/>
              <a:gd name="connsiteX0" fmla="*/ 1230923 w 2344615"/>
              <a:gd name="connsiteY0" fmla="*/ 0 h 2063262"/>
              <a:gd name="connsiteX1" fmla="*/ 117230 w 2344615"/>
              <a:gd name="connsiteY1" fmla="*/ 328246 h 2063262"/>
              <a:gd name="connsiteX2" fmla="*/ 0 w 2344615"/>
              <a:gd name="connsiteY2" fmla="*/ 1266092 h 2063262"/>
              <a:gd name="connsiteX3" fmla="*/ 1207477 w 2344615"/>
              <a:gd name="connsiteY3" fmla="*/ 2063262 h 2063262"/>
              <a:gd name="connsiteX4" fmla="*/ 2086707 w 2344615"/>
              <a:gd name="connsiteY4" fmla="*/ 1383323 h 2063262"/>
              <a:gd name="connsiteX5" fmla="*/ 2344615 w 2344615"/>
              <a:gd name="connsiteY5" fmla="*/ 550985 h 2063262"/>
              <a:gd name="connsiteX0" fmla="*/ 1230923 w 2086707"/>
              <a:gd name="connsiteY0" fmla="*/ 0 h 2063262"/>
              <a:gd name="connsiteX1" fmla="*/ 117230 w 2086707"/>
              <a:gd name="connsiteY1" fmla="*/ 328246 h 2063262"/>
              <a:gd name="connsiteX2" fmla="*/ 0 w 2086707"/>
              <a:gd name="connsiteY2" fmla="*/ 1266092 h 2063262"/>
              <a:gd name="connsiteX3" fmla="*/ 1207477 w 2086707"/>
              <a:gd name="connsiteY3" fmla="*/ 2063262 h 2063262"/>
              <a:gd name="connsiteX4" fmla="*/ 2086707 w 2086707"/>
              <a:gd name="connsiteY4" fmla="*/ 1383323 h 2063262"/>
              <a:gd name="connsiteX0" fmla="*/ 1230923 w 2426677"/>
              <a:gd name="connsiteY0" fmla="*/ 0 h 2063262"/>
              <a:gd name="connsiteX1" fmla="*/ 117230 w 2426677"/>
              <a:gd name="connsiteY1" fmla="*/ 328246 h 2063262"/>
              <a:gd name="connsiteX2" fmla="*/ 0 w 2426677"/>
              <a:gd name="connsiteY2" fmla="*/ 1266092 h 2063262"/>
              <a:gd name="connsiteX3" fmla="*/ 1207477 w 2426677"/>
              <a:gd name="connsiteY3" fmla="*/ 2063262 h 2063262"/>
              <a:gd name="connsiteX4" fmla="*/ 2426677 w 2426677"/>
              <a:gd name="connsiteY4" fmla="*/ 2039815 h 2063262"/>
              <a:gd name="connsiteX0" fmla="*/ 1230923 w 2426677"/>
              <a:gd name="connsiteY0" fmla="*/ 15509 h 2078771"/>
              <a:gd name="connsiteX1" fmla="*/ 1254956 w 2426677"/>
              <a:gd name="connsiteY1" fmla="*/ 0 h 2078771"/>
              <a:gd name="connsiteX2" fmla="*/ 117230 w 2426677"/>
              <a:gd name="connsiteY2" fmla="*/ 343755 h 2078771"/>
              <a:gd name="connsiteX3" fmla="*/ 0 w 2426677"/>
              <a:gd name="connsiteY3" fmla="*/ 1281601 h 2078771"/>
              <a:gd name="connsiteX4" fmla="*/ 1207477 w 2426677"/>
              <a:gd name="connsiteY4" fmla="*/ 2078771 h 2078771"/>
              <a:gd name="connsiteX5" fmla="*/ 2426677 w 2426677"/>
              <a:gd name="connsiteY5" fmla="*/ 2055324 h 2078771"/>
              <a:gd name="connsiteX0" fmla="*/ 1230923 w 2426677"/>
              <a:gd name="connsiteY0" fmla="*/ 0 h 2063262"/>
              <a:gd name="connsiteX1" fmla="*/ 1114279 w 2426677"/>
              <a:gd name="connsiteY1" fmla="*/ 31383 h 2063262"/>
              <a:gd name="connsiteX2" fmla="*/ 117230 w 2426677"/>
              <a:gd name="connsiteY2" fmla="*/ 328246 h 2063262"/>
              <a:gd name="connsiteX3" fmla="*/ 0 w 2426677"/>
              <a:gd name="connsiteY3" fmla="*/ 1266092 h 2063262"/>
              <a:gd name="connsiteX4" fmla="*/ 1207477 w 2426677"/>
              <a:gd name="connsiteY4" fmla="*/ 2063262 h 2063262"/>
              <a:gd name="connsiteX5" fmla="*/ 2426677 w 2426677"/>
              <a:gd name="connsiteY5" fmla="*/ 2039815 h 2063262"/>
              <a:gd name="connsiteX0" fmla="*/ 2438400 w 2438400"/>
              <a:gd name="connsiteY0" fmla="*/ 38956 h 2031879"/>
              <a:gd name="connsiteX1" fmla="*/ 1114279 w 2438400"/>
              <a:gd name="connsiteY1" fmla="*/ 0 h 2031879"/>
              <a:gd name="connsiteX2" fmla="*/ 117230 w 2438400"/>
              <a:gd name="connsiteY2" fmla="*/ 296863 h 2031879"/>
              <a:gd name="connsiteX3" fmla="*/ 0 w 2438400"/>
              <a:gd name="connsiteY3" fmla="*/ 1234709 h 2031879"/>
              <a:gd name="connsiteX4" fmla="*/ 1207477 w 2438400"/>
              <a:gd name="connsiteY4" fmla="*/ 2031879 h 2031879"/>
              <a:gd name="connsiteX5" fmla="*/ 2426677 w 2438400"/>
              <a:gd name="connsiteY5" fmla="*/ 2008432 h 203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400" h="2031879">
                <a:moveTo>
                  <a:pt x="2438400" y="38956"/>
                </a:moveTo>
                <a:lnTo>
                  <a:pt x="1114279" y="0"/>
                </a:lnTo>
                <a:lnTo>
                  <a:pt x="117230" y="296863"/>
                </a:lnTo>
                <a:lnTo>
                  <a:pt x="0" y="1234709"/>
                </a:lnTo>
                <a:lnTo>
                  <a:pt x="1207477" y="2031879"/>
                </a:lnTo>
                <a:lnTo>
                  <a:pt x="2426677" y="2008432"/>
                </a:lnTo>
              </a:path>
            </a:pathLst>
          </a:cu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0733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84784D-8AC9-438B-8C5A-F850E217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　</a:t>
            </a:r>
            <a:r>
              <a:rPr lang="en-US" altLang="ja-JP" dirty="0"/>
              <a:t>Intersection of  polytopes in 3D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C5A077-38AA-41E1-BF3F-0FF0C9212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2581"/>
            <a:ext cx="10515600" cy="4351338"/>
          </a:xfrm>
        </p:spPr>
        <p:txBody>
          <a:bodyPr/>
          <a:lstStyle/>
          <a:p>
            <a:r>
              <a:rPr kumimoji="1" lang="en-US" altLang="ja-JP" dirty="0"/>
              <a:t>Given two polytopes  P and Q </a:t>
            </a:r>
          </a:p>
          <a:p>
            <a:pPr lvl="1"/>
            <a:r>
              <a:rPr lang="en-US" altLang="ja-JP" dirty="0"/>
              <a:t> We can preprocess them in O( n log n) time to make a data structure for efficient intersection</a:t>
            </a:r>
          </a:p>
          <a:p>
            <a:pPr lvl="1"/>
            <a:r>
              <a:rPr kumimoji="1" lang="en-US" altLang="ja-JP" dirty="0"/>
              <a:t> This data structure can be used  if the polytopes are  moved  (translation, rotation, scaling)</a:t>
            </a:r>
          </a:p>
          <a:p>
            <a:r>
              <a:rPr kumimoji="1" lang="en-US" altLang="ja-JP" dirty="0"/>
              <a:t>A  sophisticated O(log n) time algorithm was given by </a:t>
            </a:r>
            <a:r>
              <a:rPr kumimoji="1" lang="en-US" altLang="ja-JP" dirty="0" err="1"/>
              <a:t>Dobkin</a:t>
            </a:r>
            <a:r>
              <a:rPr kumimoji="1" lang="en-US" altLang="ja-JP" dirty="0"/>
              <a:t>  and  Kirkpatrick  in  1983.</a:t>
            </a:r>
          </a:p>
          <a:p>
            <a:pPr lvl="1"/>
            <a:r>
              <a:rPr lang="en-US" altLang="ja-JP" dirty="0"/>
              <a:t>Not too much difficult to read the paper,  but  it is  difficult to explain to you</a:t>
            </a:r>
            <a:r>
              <a:rPr lang="ja-JP" altLang="en-US" dirty="0"/>
              <a:t>  </a:t>
            </a:r>
            <a:r>
              <a:rPr lang="en-US" altLang="ja-JP" dirty="0"/>
              <a:t>by</a:t>
            </a:r>
            <a:r>
              <a:rPr lang="ja-JP" altLang="en-US" dirty="0"/>
              <a:t>  </a:t>
            </a:r>
            <a:r>
              <a:rPr lang="en-US" altLang="ja-JP" dirty="0"/>
              <a:t>a</a:t>
            </a:r>
            <a:r>
              <a:rPr lang="ja-JP" altLang="en-US" dirty="0"/>
              <a:t> </a:t>
            </a:r>
            <a:r>
              <a:rPr lang="en-US" altLang="ja-JP" dirty="0"/>
              <a:t>lecture.</a:t>
            </a:r>
            <a:endParaRPr kumimoji="1"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694" y="5039360"/>
            <a:ext cx="1238250" cy="1638300"/>
          </a:xfrm>
          <a:prstGeom prst="rect">
            <a:avLst/>
          </a:prstGeom>
        </p:spPr>
      </p:pic>
      <p:pic>
        <p:nvPicPr>
          <p:cNvPr id="1026" name="Picture 2" descr="Photo of David Dobk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44" y="5053286"/>
            <a:ext cx="1082916" cy="162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872923" y="5265307"/>
            <a:ext cx="1377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Dvid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Dobkin</a:t>
            </a:r>
            <a:r>
              <a:rPr kumimoji="1" lang="en-US" altLang="ja-JP" dirty="0"/>
              <a:t> </a:t>
            </a:r>
          </a:p>
          <a:p>
            <a:r>
              <a:rPr lang="en-US" altLang="ja-JP" dirty="0"/>
              <a:t>Princeton U.</a:t>
            </a:r>
          </a:p>
          <a:p>
            <a:r>
              <a:rPr kumimoji="1" lang="en-US" altLang="ja-JP" dirty="0"/>
              <a:t>(Dean of CS  2003-14)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62625" y="5265307"/>
            <a:ext cx="165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Dvid</a:t>
            </a:r>
            <a:r>
              <a:rPr kumimoji="1" lang="en-US" altLang="ja-JP" dirty="0"/>
              <a:t> Kirkpatrick  </a:t>
            </a:r>
          </a:p>
          <a:p>
            <a:r>
              <a:rPr lang="en-US" altLang="ja-JP" dirty="0"/>
              <a:t>UBC.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2310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0452" y="82051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　　</a:t>
            </a:r>
            <a:r>
              <a:rPr kumimoji="1" lang="en-US" altLang="ja-JP" dirty="0"/>
              <a:t>How to represent a  polygon P?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4360" y="118990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 The list of vertices v(1), v(2),..,v(n) in counter clockwise order, such that v(</a:t>
            </a:r>
            <a:r>
              <a:rPr kumimoji="1" lang="en-US" altLang="ja-JP" dirty="0" err="1"/>
              <a:t>i</a:t>
            </a:r>
            <a:r>
              <a:rPr kumimoji="1" lang="en-US" altLang="ja-JP" dirty="0"/>
              <a:t>) = (x(</a:t>
            </a:r>
            <a:r>
              <a:rPr kumimoji="1" lang="en-US" altLang="ja-JP" dirty="0" err="1"/>
              <a:t>i</a:t>
            </a:r>
            <a:r>
              <a:rPr kumimoji="1" lang="en-US" altLang="ja-JP" dirty="0"/>
              <a:t>), y(</a:t>
            </a:r>
            <a:r>
              <a:rPr kumimoji="1" lang="en-US" altLang="ja-JP" dirty="0" err="1"/>
              <a:t>i</a:t>
            </a:r>
            <a:r>
              <a:rPr kumimoji="1" lang="en-US" altLang="ja-JP" dirty="0"/>
              <a:t>)).</a:t>
            </a:r>
          </a:p>
          <a:p>
            <a:r>
              <a:rPr lang="en-US" altLang="ja-JP" dirty="0"/>
              <a:t> The list of edges e(1), e(2),..,e(n) in counter clockwise order, such that e(</a:t>
            </a:r>
            <a:r>
              <a:rPr lang="en-US" altLang="ja-JP" dirty="0" err="1"/>
              <a:t>i</a:t>
            </a:r>
            <a:r>
              <a:rPr lang="en-US" altLang="ja-JP" dirty="0"/>
              <a:t>) = (v(</a:t>
            </a:r>
            <a:r>
              <a:rPr lang="en-US" altLang="ja-JP" dirty="0" err="1"/>
              <a:t>i</a:t>
            </a:r>
            <a:r>
              <a:rPr lang="en-US" altLang="ja-JP" dirty="0"/>
              <a:t>), v(i+1))  (considering mod n ).</a:t>
            </a:r>
          </a:p>
          <a:p>
            <a:r>
              <a:rPr kumimoji="1" lang="en-US" altLang="ja-JP" dirty="0"/>
              <a:t> If P is transformed by an Affine transformation  T, then  the transformation is recorded, instead of changing all coordinate values of vertices</a:t>
            </a:r>
          </a:p>
          <a:p>
            <a:pPr lvl="1"/>
            <a:r>
              <a:rPr lang="en-US" altLang="ja-JP" dirty="0"/>
              <a:t> Affine transformation :   T(v) =  A v  + q   for a matrix A and a vector q</a:t>
            </a:r>
          </a:p>
          <a:p>
            <a:pPr lvl="2"/>
            <a:r>
              <a:rPr kumimoji="1" lang="en-US" altLang="ja-JP" dirty="0"/>
              <a:t> </a:t>
            </a:r>
            <a:r>
              <a:rPr lang="en-US" altLang="ja-JP" dirty="0"/>
              <a:t>q </a:t>
            </a:r>
            <a:r>
              <a:rPr kumimoji="1" lang="en-US" altLang="ja-JP" dirty="0"/>
              <a:t>corresponds to the translation vector.</a:t>
            </a:r>
          </a:p>
          <a:p>
            <a:pPr lvl="2"/>
            <a:r>
              <a:rPr lang="en-US" altLang="ja-JP" dirty="0"/>
              <a:t> If A is an orthogonal matrix,  T is called a motion. </a:t>
            </a:r>
          </a:p>
          <a:p>
            <a:pPr lvl="2"/>
            <a:r>
              <a:rPr lang="en-US" altLang="ja-JP" dirty="0"/>
              <a:t> If A is an orthogonal matrix with determinant 1 and q = 0,  T is called a rotation. </a:t>
            </a:r>
          </a:p>
          <a:p>
            <a:pPr lvl="2"/>
            <a:r>
              <a:rPr kumimoji="1" lang="en-US" altLang="ja-JP" dirty="0"/>
              <a:t> If A = a E, where E is the unit matrix, T is called a scaling</a:t>
            </a:r>
          </a:p>
          <a:p>
            <a:pPr lvl="1"/>
            <a:r>
              <a:rPr lang="en-US" altLang="ja-JP" dirty="0"/>
              <a:t> For vectors u and v and a real value a,  T( au + (1-a)v ) = </a:t>
            </a:r>
            <a:r>
              <a:rPr lang="en-US" altLang="ja-JP" dirty="0" err="1"/>
              <a:t>aT</a:t>
            </a:r>
            <a:r>
              <a:rPr lang="en-US" altLang="ja-JP" dirty="0"/>
              <a:t>(u) + (1-a)T(v)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689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6389" y="365125"/>
            <a:ext cx="11129553" cy="1325563"/>
          </a:xfrm>
        </p:spPr>
        <p:txBody>
          <a:bodyPr/>
          <a:lstStyle/>
          <a:p>
            <a:r>
              <a:rPr kumimoji="1" lang="en-US" altLang="ja-JP" dirty="0"/>
              <a:t>  Convexity is invariant fo</a:t>
            </a:r>
            <a:r>
              <a:rPr lang="en-US" altLang="ja-JP" dirty="0"/>
              <a:t>r affine transformation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 A region P is convex if  and only if for any vector u and v in P,   </a:t>
            </a:r>
            <a:r>
              <a:rPr kumimoji="1" lang="en-US" altLang="ja-JP" dirty="0" err="1"/>
              <a:t>tu</a:t>
            </a:r>
            <a:r>
              <a:rPr kumimoji="1" lang="en-US" altLang="ja-JP" dirty="0"/>
              <a:t>  + (1-t) </a:t>
            </a:r>
            <a:r>
              <a:rPr lang="en-US" altLang="ja-JP" dirty="0"/>
              <a:t>v</a:t>
            </a:r>
            <a:r>
              <a:rPr kumimoji="1" lang="en-US" altLang="ja-JP" dirty="0"/>
              <a:t> is in P </a:t>
            </a:r>
            <a:r>
              <a:rPr lang="en-US" altLang="ja-JP" dirty="0"/>
              <a:t>for</a:t>
            </a:r>
            <a:r>
              <a:rPr kumimoji="1" lang="en-US" altLang="ja-JP" dirty="0"/>
              <a:t> 0 &lt; t &lt; 1.</a:t>
            </a:r>
          </a:p>
          <a:p>
            <a:r>
              <a:rPr lang="en-US" altLang="ja-JP" dirty="0"/>
              <a:t>  It can be proven from this that convexity is invariant for affine transformation.  That is, if P is convex, then T(P) is convex for any affine transformation T.</a:t>
            </a:r>
          </a:p>
          <a:p>
            <a:r>
              <a:rPr kumimoji="1" lang="en-US" altLang="ja-JP" dirty="0"/>
              <a:t> So, </a:t>
            </a:r>
            <a:r>
              <a:rPr kumimoji="1" lang="en-US" altLang="ja-JP" dirty="0" err="1"/>
              <a:t>Dobkin</a:t>
            </a:r>
            <a:r>
              <a:rPr kumimoji="1" lang="en-US" altLang="ja-JP" dirty="0"/>
              <a:t>-Kirkpatrick algorithm works even if P and Q are transformed by affine transformations.</a:t>
            </a:r>
          </a:p>
          <a:p>
            <a:pPr lvl="1"/>
            <a:r>
              <a:rPr lang="en-US" altLang="ja-JP" dirty="0"/>
              <a:t> We can detect intersection for T(P) and S(Q) for two affine transformations T and S in O( log n) time for any T and S (without additional preprocessing)</a:t>
            </a:r>
          </a:p>
          <a:p>
            <a:pPr lvl="1"/>
            <a:r>
              <a:rPr kumimoji="1" lang="en-US" altLang="ja-JP" dirty="0"/>
              <a:t>ANY QUESTION?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049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3509" y="230096"/>
            <a:ext cx="11040291" cy="1325563"/>
          </a:xfrm>
        </p:spPr>
        <p:txBody>
          <a:bodyPr/>
          <a:lstStyle/>
          <a:p>
            <a:r>
              <a:rPr kumimoji="1" lang="en-US" altLang="ja-JP" dirty="0"/>
              <a:t>  Solution of your homework: Area computation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6315" y="1555659"/>
            <a:ext cx="10515600" cy="4351338"/>
          </a:xfrm>
        </p:spPr>
        <p:txBody>
          <a:bodyPr/>
          <a:lstStyle/>
          <a:p>
            <a:r>
              <a:rPr kumimoji="1" lang="en-US" altLang="ja-JP" dirty="0"/>
              <a:t> How to compute an area of a simple polygon?</a:t>
            </a:r>
          </a:p>
          <a:p>
            <a:pPr lvl="1"/>
            <a:r>
              <a:rPr lang="en-US" altLang="ja-JP" dirty="0"/>
              <a:t> Simple polygon:  Connected, No hole, No self-crossing, No cutting point</a:t>
            </a:r>
          </a:p>
          <a:p>
            <a:pPr lvl="1"/>
            <a:r>
              <a:rPr kumimoji="1" lang="en-US" altLang="ja-JP" dirty="0"/>
              <a:t> </a:t>
            </a:r>
            <a:r>
              <a:rPr lang="en-US" altLang="ja-JP" dirty="0"/>
              <a:t>Counterclockwise list of vertices v(1),v(2),..,v(n)</a:t>
            </a:r>
          </a:p>
          <a:p>
            <a:r>
              <a:rPr kumimoji="1" lang="en-US" altLang="ja-JP" dirty="0"/>
              <a:t>  How about for a convex polygon (easier case)? </a:t>
            </a:r>
            <a:endParaRPr kumimoji="1" lang="ja-JP" altLang="en-US" dirty="0"/>
          </a:p>
        </p:txBody>
      </p:sp>
      <p:sp>
        <p:nvSpPr>
          <p:cNvPr id="4" name="フリーフォーム 3"/>
          <p:cNvSpPr/>
          <p:nvPr/>
        </p:nvSpPr>
        <p:spPr>
          <a:xfrm>
            <a:off x="4632961" y="3370218"/>
            <a:ext cx="2795451" cy="2899954"/>
          </a:xfrm>
          <a:custGeom>
            <a:avLst/>
            <a:gdLst>
              <a:gd name="connsiteX0" fmla="*/ 879565 w 2795451"/>
              <a:gd name="connsiteY0" fmla="*/ 0 h 2899954"/>
              <a:gd name="connsiteX1" fmla="*/ 217714 w 2795451"/>
              <a:gd name="connsiteY1" fmla="*/ 426720 h 2899954"/>
              <a:gd name="connsiteX2" fmla="*/ 470262 w 2795451"/>
              <a:gd name="connsiteY2" fmla="*/ 1018903 h 2899954"/>
              <a:gd name="connsiteX3" fmla="*/ 0 w 2795451"/>
              <a:gd name="connsiteY3" fmla="*/ 1288868 h 2899954"/>
              <a:gd name="connsiteX4" fmla="*/ 1550125 w 2795451"/>
              <a:gd name="connsiteY4" fmla="*/ 2203268 h 2899954"/>
              <a:gd name="connsiteX5" fmla="*/ 1436914 w 2795451"/>
              <a:gd name="connsiteY5" fmla="*/ 1428205 h 2899954"/>
              <a:gd name="connsiteX6" fmla="*/ 940525 w 2795451"/>
              <a:gd name="connsiteY6" fmla="*/ 1428205 h 2899954"/>
              <a:gd name="connsiteX7" fmla="*/ 1045028 w 2795451"/>
              <a:gd name="connsiteY7" fmla="*/ 949234 h 2899954"/>
              <a:gd name="connsiteX8" fmla="*/ 1907177 w 2795451"/>
              <a:gd name="connsiteY8" fmla="*/ 1114697 h 2899954"/>
              <a:gd name="connsiteX9" fmla="*/ 1759131 w 2795451"/>
              <a:gd name="connsiteY9" fmla="*/ 2081348 h 2899954"/>
              <a:gd name="connsiteX10" fmla="*/ 1393371 w 2795451"/>
              <a:gd name="connsiteY10" fmla="*/ 2899954 h 2899954"/>
              <a:gd name="connsiteX11" fmla="*/ 2795451 w 2795451"/>
              <a:gd name="connsiteY11" fmla="*/ 2455817 h 2899954"/>
              <a:gd name="connsiteX12" fmla="*/ 2638697 w 2795451"/>
              <a:gd name="connsiteY12" fmla="*/ 1001485 h 2899954"/>
              <a:gd name="connsiteX13" fmla="*/ 1619794 w 2795451"/>
              <a:gd name="connsiteY13" fmla="*/ 722811 h 2899954"/>
              <a:gd name="connsiteX14" fmla="*/ 853440 w 2795451"/>
              <a:gd name="connsiteY14" fmla="*/ 757645 h 2899954"/>
              <a:gd name="connsiteX15" fmla="*/ 748937 w 2795451"/>
              <a:gd name="connsiteY15" fmla="*/ 1097280 h 2899954"/>
              <a:gd name="connsiteX16" fmla="*/ 609600 w 2795451"/>
              <a:gd name="connsiteY16" fmla="*/ 583474 h 2899954"/>
              <a:gd name="connsiteX17" fmla="*/ 1672045 w 2795451"/>
              <a:gd name="connsiteY17" fmla="*/ 261257 h 2899954"/>
              <a:gd name="connsiteX0" fmla="*/ 879565 w 2795451"/>
              <a:gd name="connsiteY0" fmla="*/ 0 h 2899954"/>
              <a:gd name="connsiteX1" fmla="*/ 217714 w 2795451"/>
              <a:gd name="connsiteY1" fmla="*/ 426720 h 2899954"/>
              <a:gd name="connsiteX2" fmla="*/ 470262 w 2795451"/>
              <a:gd name="connsiteY2" fmla="*/ 1018903 h 2899954"/>
              <a:gd name="connsiteX3" fmla="*/ 0 w 2795451"/>
              <a:gd name="connsiteY3" fmla="*/ 1288868 h 2899954"/>
              <a:gd name="connsiteX4" fmla="*/ 1550125 w 2795451"/>
              <a:gd name="connsiteY4" fmla="*/ 2203268 h 2899954"/>
              <a:gd name="connsiteX5" fmla="*/ 1436914 w 2795451"/>
              <a:gd name="connsiteY5" fmla="*/ 1428205 h 2899954"/>
              <a:gd name="connsiteX6" fmla="*/ 940525 w 2795451"/>
              <a:gd name="connsiteY6" fmla="*/ 1428205 h 2899954"/>
              <a:gd name="connsiteX7" fmla="*/ 1045028 w 2795451"/>
              <a:gd name="connsiteY7" fmla="*/ 949234 h 2899954"/>
              <a:gd name="connsiteX8" fmla="*/ 1907177 w 2795451"/>
              <a:gd name="connsiteY8" fmla="*/ 1114697 h 2899954"/>
              <a:gd name="connsiteX9" fmla="*/ 1759131 w 2795451"/>
              <a:gd name="connsiteY9" fmla="*/ 2081348 h 2899954"/>
              <a:gd name="connsiteX10" fmla="*/ 1393371 w 2795451"/>
              <a:gd name="connsiteY10" fmla="*/ 2899954 h 2899954"/>
              <a:gd name="connsiteX11" fmla="*/ 2795451 w 2795451"/>
              <a:gd name="connsiteY11" fmla="*/ 2455817 h 2899954"/>
              <a:gd name="connsiteX12" fmla="*/ 2638697 w 2795451"/>
              <a:gd name="connsiteY12" fmla="*/ 1001485 h 2899954"/>
              <a:gd name="connsiteX13" fmla="*/ 1619794 w 2795451"/>
              <a:gd name="connsiteY13" fmla="*/ 722811 h 2899954"/>
              <a:gd name="connsiteX14" fmla="*/ 853440 w 2795451"/>
              <a:gd name="connsiteY14" fmla="*/ 757645 h 2899954"/>
              <a:gd name="connsiteX15" fmla="*/ 748937 w 2795451"/>
              <a:gd name="connsiteY15" fmla="*/ 1097280 h 2899954"/>
              <a:gd name="connsiteX16" fmla="*/ 609600 w 2795451"/>
              <a:gd name="connsiteY16" fmla="*/ 583474 h 2899954"/>
              <a:gd name="connsiteX17" fmla="*/ 1672045 w 2795451"/>
              <a:gd name="connsiteY17" fmla="*/ 261257 h 2899954"/>
              <a:gd name="connsiteX18" fmla="*/ 879565 w 2795451"/>
              <a:gd name="connsiteY18" fmla="*/ 0 h 289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95451" h="2899954">
                <a:moveTo>
                  <a:pt x="879565" y="0"/>
                </a:moveTo>
                <a:lnTo>
                  <a:pt x="217714" y="426720"/>
                </a:lnTo>
                <a:lnTo>
                  <a:pt x="470262" y="1018903"/>
                </a:lnTo>
                <a:lnTo>
                  <a:pt x="0" y="1288868"/>
                </a:lnTo>
                <a:lnTo>
                  <a:pt x="1550125" y="2203268"/>
                </a:lnTo>
                <a:lnTo>
                  <a:pt x="1436914" y="1428205"/>
                </a:lnTo>
                <a:lnTo>
                  <a:pt x="940525" y="1428205"/>
                </a:lnTo>
                <a:lnTo>
                  <a:pt x="1045028" y="949234"/>
                </a:lnTo>
                <a:lnTo>
                  <a:pt x="1907177" y="1114697"/>
                </a:lnTo>
                <a:lnTo>
                  <a:pt x="1759131" y="2081348"/>
                </a:lnTo>
                <a:lnTo>
                  <a:pt x="1393371" y="2899954"/>
                </a:lnTo>
                <a:lnTo>
                  <a:pt x="2795451" y="2455817"/>
                </a:lnTo>
                <a:lnTo>
                  <a:pt x="2638697" y="1001485"/>
                </a:lnTo>
                <a:lnTo>
                  <a:pt x="1619794" y="722811"/>
                </a:lnTo>
                <a:lnTo>
                  <a:pt x="853440" y="757645"/>
                </a:lnTo>
                <a:lnTo>
                  <a:pt x="748937" y="1097280"/>
                </a:lnTo>
                <a:lnTo>
                  <a:pt x="609600" y="583474"/>
                </a:lnTo>
                <a:lnTo>
                  <a:pt x="1672045" y="261257"/>
                </a:lnTo>
                <a:lnTo>
                  <a:pt x="879565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485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How to prove the formula?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0" y="1581785"/>
            <a:ext cx="10515600" cy="4351338"/>
          </a:xfrm>
        </p:spPr>
        <p:txBody>
          <a:bodyPr/>
          <a:lstStyle/>
          <a:p>
            <a:r>
              <a:rPr kumimoji="1" lang="en-US" altLang="ja-JP" dirty="0"/>
              <a:t> The formula ( someone should give </a:t>
            </a:r>
            <a:r>
              <a:rPr lang="en-US" altLang="ja-JP" dirty="0"/>
              <a:t>on the white board)</a:t>
            </a:r>
          </a:p>
          <a:p>
            <a:r>
              <a:rPr kumimoji="1" lang="en-US" altLang="ja-JP" dirty="0"/>
              <a:t>  Story of the proof  (usually, I only remember the story of a proof) </a:t>
            </a:r>
          </a:p>
          <a:p>
            <a:pPr lvl="1"/>
            <a:r>
              <a:rPr lang="en-US" altLang="ja-JP" dirty="0"/>
              <a:t> Any simple polygon has an ear  (what is ear?? I will show)</a:t>
            </a:r>
          </a:p>
          <a:p>
            <a:pPr lvl="2"/>
            <a:r>
              <a:rPr kumimoji="1" lang="en-US" altLang="ja-JP" dirty="0"/>
              <a:t>Then, induction works</a:t>
            </a:r>
          </a:p>
          <a:p>
            <a:pPr lvl="1"/>
            <a:r>
              <a:rPr lang="en-US" altLang="ja-JP" dirty="0"/>
              <a:t>How to prove the existence of an ear? </a:t>
            </a:r>
          </a:p>
          <a:p>
            <a:pPr lvl="2"/>
            <a:r>
              <a:rPr lang="en-US" altLang="ja-JP" dirty="0"/>
              <a:t>You know you have two ears.  Any simple polygon does have (at least) two ears, too.</a:t>
            </a:r>
          </a:p>
          <a:p>
            <a:pPr lvl="2"/>
            <a:r>
              <a:rPr lang="en-US" altLang="ja-JP" dirty="0"/>
              <a:t>Because a simple polygon P has a triangulation </a:t>
            </a:r>
          </a:p>
          <a:p>
            <a:pPr lvl="3"/>
            <a:r>
              <a:rPr lang="en-US" altLang="ja-JP" dirty="0"/>
              <a:t>What is a triangulation ?? I will show</a:t>
            </a:r>
          </a:p>
          <a:p>
            <a:pPr lvl="3"/>
            <a:r>
              <a:rPr lang="en-US" altLang="ja-JP" dirty="0"/>
              <a:t> How to prove the existence of a triangulation ??</a:t>
            </a:r>
          </a:p>
          <a:p>
            <a:pPr lvl="3"/>
            <a:r>
              <a:rPr lang="en-US" altLang="ja-JP" dirty="0"/>
              <a:t> Because a polygon has a “diagonal”  (what is a diagonal??  I will show)</a:t>
            </a:r>
          </a:p>
          <a:p>
            <a:pPr lvl="3"/>
            <a:r>
              <a:rPr lang="en-US" altLang="ja-JP" dirty="0"/>
              <a:t> How to prove the existence of a diagonal ??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5538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ja-JP" dirty="0"/>
              <a:t> Art Gallery Problem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1888" y="1189384"/>
            <a:ext cx="8778375" cy="48584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kumimoji="1" lang="en-US" altLang="ja-JP" dirty="0"/>
          </a:p>
          <a:p>
            <a:r>
              <a:rPr lang="en-US" altLang="ja-JP" dirty="0"/>
              <a:t> Suppose we have an art museum with a simple polygonal shape P </a:t>
            </a:r>
          </a:p>
          <a:p>
            <a:pPr marL="0" indent="0">
              <a:buNone/>
            </a:pPr>
            <a:r>
              <a:rPr lang="en-US" altLang="ja-JP" dirty="0"/>
              <a:t>    with n vertices  (n </a:t>
            </a:r>
            <a:r>
              <a:rPr lang="ja-JP" altLang="en-US" dirty="0"/>
              <a:t>≧</a:t>
            </a:r>
            <a:r>
              <a:rPr lang="en-US" altLang="ja-JP" dirty="0"/>
              <a:t>3)</a:t>
            </a:r>
          </a:p>
          <a:p>
            <a:r>
              <a:rPr kumimoji="1" lang="en-US" altLang="ja-JP" dirty="0"/>
              <a:t> How many guards are enough to watch P</a:t>
            </a:r>
          </a:p>
          <a:p>
            <a:pPr lvl="1"/>
            <a:r>
              <a:rPr lang="en-US" altLang="ja-JP" dirty="0"/>
              <a:t> A guard has 360 degree vision, but not through the wall.</a:t>
            </a:r>
          </a:p>
          <a:p>
            <a:pPr lvl="1"/>
            <a:r>
              <a:rPr lang="en-US" altLang="ja-JP" dirty="0"/>
              <a:t> Guards are stationary: Sit on chairs, and do not walk </a:t>
            </a:r>
          </a:p>
          <a:p>
            <a:pPr lvl="1"/>
            <a:endParaRPr lang="en-US" altLang="ja-JP" dirty="0"/>
          </a:p>
          <a:p>
            <a:r>
              <a:rPr kumimoji="1" lang="en-US" altLang="ja-JP" dirty="0"/>
              <a:t>Theorem (V. </a:t>
            </a:r>
            <a:r>
              <a:rPr kumimoji="1" lang="en-US" altLang="ja-JP" dirty="0" err="1"/>
              <a:t>Chavatal</a:t>
            </a:r>
            <a:r>
              <a:rPr kumimoji="1" lang="en-US" altLang="ja-JP" dirty="0"/>
              <a:t>, 1975) </a:t>
            </a:r>
          </a:p>
          <a:p>
            <a:pPr marL="0" indent="0">
              <a:buNone/>
            </a:pPr>
            <a:r>
              <a:rPr kumimoji="1" lang="en-US" altLang="ja-JP" dirty="0"/>
              <a:t>[n/3] guards are enough (and necessary for the </a:t>
            </a:r>
            <a:r>
              <a:rPr lang="en-US" altLang="ja-JP" dirty="0"/>
              <a:t>worst case)</a:t>
            </a:r>
          </a:p>
          <a:p>
            <a:r>
              <a:rPr lang="en-US" altLang="ja-JP" dirty="0"/>
              <a:t> Elegant proof by S. Fisk (1978)</a:t>
            </a:r>
          </a:p>
          <a:p>
            <a:r>
              <a:rPr kumimoji="1" lang="en-US" altLang="ja-JP" dirty="0"/>
              <a:t> Examples requiring many guards (</a:t>
            </a:r>
            <a:r>
              <a:rPr kumimoji="1" lang="en-US" altLang="ja-JP" dirty="0" err="1"/>
              <a:t>Chavatal’s</a:t>
            </a:r>
            <a:r>
              <a:rPr kumimoji="1" lang="en-US" altLang="ja-JP" dirty="0"/>
              <a:t> comb) </a:t>
            </a:r>
          </a:p>
          <a:p>
            <a:pPr lvl="1"/>
            <a:r>
              <a:rPr lang="en-US" altLang="ja-JP" dirty="0"/>
              <a:t> Will be  illustrated on the whiteboard (by students! )</a:t>
            </a:r>
          </a:p>
          <a:p>
            <a:pPr lvl="1"/>
            <a:r>
              <a:rPr kumimoji="1" lang="en-US" altLang="ja-JP" sz="3400" dirty="0">
                <a:solidFill>
                  <a:srgbClr val="FF0000"/>
                </a:solidFill>
              </a:rPr>
              <a:t>First,</a:t>
            </a:r>
            <a:r>
              <a:rPr kumimoji="1" lang="ja-JP" altLang="en-US" sz="3400" dirty="0">
                <a:solidFill>
                  <a:srgbClr val="FF0000"/>
                </a:solidFill>
              </a:rPr>
              <a:t>  </a:t>
            </a:r>
            <a:r>
              <a:rPr kumimoji="1" lang="en-US" altLang="ja-JP" sz="3400" dirty="0">
                <a:solidFill>
                  <a:srgbClr val="FF0000"/>
                </a:solidFill>
              </a:rPr>
              <a:t>find</a:t>
            </a:r>
            <a:r>
              <a:rPr kumimoji="1" lang="ja-JP" altLang="en-US" sz="3400" dirty="0">
                <a:solidFill>
                  <a:srgbClr val="FF0000"/>
                </a:solidFill>
              </a:rPr>
              <a:t>  </a:t>
            </a:r>
            <a:r>
              <a:rPr kumimoji="1" lang="en-US" altLang="ja-JP" sz="3400" dirty="0">
                <a:solidFill>
                  <a:srgbClr val="FF0000"/>
                </a:solidFill>
              </a:rPr>
              <a:t>a</a:t>
            </a:r>
            <a:r>
              <a:rPr kumimoji="1" lang="ja-JP" altLang="en-US" sz="3400" dirty="0">
                <a:solidFill>
                  <a:srgbClr val="FF0000"/>
                </a:solidFill>
              </a:rPr>
              <a:t> </a:t>
            </a:r>
            <a:r>
              <a:rPr kumimoji="1" lang="en-US" altLang="ja-JP" sz="3400" dirty="0">
                <a:solidFill>
                  <a:srgbClr val="FF0000"/>
                </a:solidFill>
              </a:rPr>
              <a:t>polygon</a:t>
            </a:r>
            <a:r>
              <a:rPr kumimoji="1" lang="ja-JP" altLang="en-US" sz="3400" dirty="0">
                <a:solidFill>
                  <a:srgbClr val="FF0000"/>
                </a:solidFill>
              </a:rPr>
              <a:t>  </a:t>
            </a:r>
            <a:r>
              <a:rPr kumimoji="1" lang="en-US" altLang="ja-JP" sz="3400" dirty="0">
                <a:solidFill>
                  <a:srgbClr val="FF0000"/>
                </a:solidFill>
              </a:rPr>
              <a:t>(with smallest possible number of vertices) </a:t>
            </a:r>
            <a:r>
              <a:rPr kumimoji="1" lang="ja-JP" altLang="en-US" sz="3400" dirty="0">
                <a:solidFill>
                  <a:srgbClr val="FF0000"/>
                </a:solidFill>
              </a:rPr>
              <a:t> </a:t>
            </a:r>
            <a:r>
              <a:rPr kumimoji="1" lang="en-US" altLang="ja-JP" sz="3400" dirty="0">
                <a:solidFill>
                  <a:srgbClr val="FF0000"/>
                </a:solidFill>
              </a:rPr>
              <a:t>for</a:t>
            </a:r>
            <a:r>
              <a:rPr kumimoji="1" lang="ja-JP" altLang="en-US" sz="3400" dirty="0">
                <a:solidFill>
                  <a:srgbClr val="FF0000"/>
                </a:solidFill>
              </a:rPr>
              <a:t> </a:t>
            </a:r>
            <a:r>
              <a:rPr kumimoji="1" lang="en-US" altLang="ja-JP" sz="3400" dirty="0">
                <a:solidFill>
                  <a:srgbClr val="FF0000"/>
                </a:solidFill>
              </a:rPr>
              <a:t>which</a:t>
            </a:r>
            <a:r>
              <a:rPr kumimoji="1" lang="ja-JP" altLang="en-US" sz="3400" dirty="0">
                <a:solidFill>
                  <a:srgbClr val="FF0000"/>
                </a:solidFill>
              </a:rPr>
              <a:t>  </a:t>
            </a:r>
            <a:r>
              <a:rPr kumimoji="1" lang="en-US" altLang="ja-JP" sz="3400" dirty="0">
                <a:solidFill>
                  <a:srgbClr val="FF0000"/>
                </a:solidFill>
              </a:rPr>
              <a:t>two</a:t>
            </a:r>
            <a:r>
              <a:rPr kumimoji="1" lang="ja-JP" altLang="en-US" sz="3400" dirty="0">
                <a:solidFill>
                  <a:srgbClr val="FF0000"/>
                </a:solidFill>
              </a:rPr>
              <a:t> </a:t>
            </a:r>
            <a:r>
              <a:rPr kumimoji="1" lang="en-US" altLang="ja-JP" sz="3400" dirty="0">
                <a:solidFill>
                  <a:srgbClr val="FF0000"/>
                </a:solidFill>
              </a:rPr>
              <a:t>guards</a:t>
            </a:r>
            <a:r>
              <a:rPr kumimoji="1" lang="ja-JP" altLang="en-US" sz="3400" dirty="0">
                <a:solidFill>
                  <a:srgbClr val="FF0000"/>
                </a:solidFill>
              </a:rPr>
              <a:t>  </a:t>
            </a:r>
            <a:r>
              <a:rPr kumimoji="1" lang="en-US" altLang="ja-JP" sz="3400" dirty="0">
                <a:solidFill>
                  <a:srgbClr val="FF0000"/>
                </a:solidFill>
              </a:rPr>
              <a:t>are</a:t>
            </a:r>
            <a:r>
              <a:rPr kumimoji="1" lang="ja-JP" altLang="en-US" sz="3400" dirty="0">
                <a:solidFill>
                  <a:srgbClr val="FF0000"/>
                </a:solidFill>
              </a:rPr>
              <a:t> </a:t>
            </a:r>
            <a:r>
              <a:rPr kumimoji="1" lang="en-US" altLang="ja-JP" sz="3400" dirty="0">
                <a:solidFill>
                  <a:srgbClr val="FF0000"/>
                </a:solidFill>
              </a:rPr>
              <a:t>necessary.</a:t>
            </a:r>
          </a:p>
          <a:p>
            <a:pPr lvl="1"/>
            <a:r>
              <a:rPr lang="en-US" altLang="ja-JP" dirty="0"/>
              <a:t>Then,  how about three guards?</a:t>
            </a:r>
          </a:p>
          <a:p>
            <a:pPr lvl="1"/>
            <a:r>
              <a:rPr kumimoji="1" lang="en-US" altLang="ja-JP" dirty="0"/>
              <a:t>Then   general example for k guards.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35033" y="6009190"/>
            <a:ext cx="136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50381" y="2298367"/>
            <a:ext cx="2361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err="1"/>
              <a:t>Václav</a:t>
            </a:r>
            <a:r>
              <a:rPr lang="en-US" altLang="ja-JP" b="1" dirty="0"/>
              <a:t> (</a:t>
            </a:r>
            <a:r>
              <a:rPr lang="en-US" altLang="ja-JP" b="1" dirty="0" err="1"/>
              <a:t>Vašek</a:t>
            </a:r>
            <a:r>
              <a:rPr lang="en-US" altLang="ja-JP" b="1" dirty="0"/>
              <a:t>) </a:t>
            </a:r>
            <a:r>
              <a:rPr lang="en-US" altLang="ja-JP" b="1" dirty="0" err="1"/>
              <a:t>Chvátal</a:t>
            </a:r>
            <a:endParaRPr lang="en-US" altLang="ja-JP" b="1" dirty="0"/>
          </a:p>
          <a:p>
            <a:r>
              <a:rPr lang="en-US" altLang="ja-JP" b="1" dirty="0"/>
              <a:t>w</a:t>
            </a:r>
            <a:r>
              <a:rPr kumimoji="1" lang="en-US" altLang="ja-JP" b="1" dirty="0"/>
              <a:t>ith Jin Akiyama at their 60th birthday conference</a:t>
            </a:r>
            <a:endParaRPr kumimoji="1" lang="ja-JP" altLang="en-US" dirty="0"/>
          </a:p>
        </p:txBody>
      </p:sp>
      <p:pic>
        <p:nvPicPr>
          <p:cNvPr id="1029" name="Picture 5" descr="ãchvatal Jinãã®ç»åæ¤ç´¢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45" y="1189384"/>
            <a:ext cx="2101855" cy="28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jin_vas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486" y="4052778"/>
            <a:ext cx="3154700" cy="271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661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1226</Words>
  <Application>Microsoft Office PowerPoint</Application>
  <PresentationFormat>ワイド画面</PresentationFormat>
  <Paragraphs>123</Paragraphs>
  <Slides>14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Office テーマ</vt:lpstr>
      <vt:lpstr>  Guessing a card</vt:lpstr>
      <vt:lpstr>Data query</vt:lpstr>
      <vt:lpstr>　Intersection of two convex polygons</vt:lpstr>
      <vt:lpstr>　　Intersection of  polytopes in 3D</vt:lpstr>
      <vt:lpstr>　　How to represent a  polygon P?</vt:lpstr>
      <vt:lpstr>  Convexity is invariant for affine transformation</vt:lpstr>
      <vt:lpstr>  Solution of your homework: Area computation</vt:lpstr>
      <vt:lpstr> How to prove the formula?</vt:lpstr>
      <vt:lpstr> Art Gallery Problem</vt:lpstr>
      <vt:lpstr>　Power of Graph + Geometry</vt:lpstr>
      <vt:lpstr>  Graph coloring</vt:lpstr>
      <vt:lpstr>　　Polygon triangulation and graph</vt:lpstr>
      <vt:lpstr>　Coloring of the primal triangulation graph</vt:lpstr>
      <vt:lpstr>Coloring and art gallery problem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　Intersection of two convex polygons</dc:title>
  <dc:creator>徳山 豪</dc:creator>
  <cp:lastModifiedBy>徳山 豪</cp:lastModifiedBy>
  <cp:revision>28</cp:revision>
  <dcterms:created xsi:type="dcterms:W3CDTF">2018-10-18T01:44:52Z</dcterms:created>
  <dcterms:modified xsi:type="dcterms:W3CDTF">2018-11-19T12:08:23Z</dcterms:modified>
</cp:coreProperties>
</file>