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70" r:id="rId2"/>
    <p:sldId id="269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60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DA5DB-79F5-4779-B43B-C8B812371DB4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8B8DF-B6EF-44A1-9943-AF4105032F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32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6C1E-5830-4FA3-8B5D-ACC6145D1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605EE2-9413-4644-A0F8-5362BB11B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35D8CD-DA8A-4F6E-82C4-F8E654A9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B2512-C1B8-4332-8F95-CBB6930D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CA39E-821B-4B0C-9BB6-8893AE8F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71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B38C2-A155-4382-86D1-96739BAFC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B7C04E-337F-4F4F-AF5B-4864C6A6C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DF779A-857B-4E48-869B-B8AAA97F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7F8ED4-E03A-43DA-B830-A2767480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48D6F5-1A57-4C09-8B16-CED38A41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16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C81F84-A27D-4494-B3A3-D66D8C83B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2B995B-0F18-4E2C-9AA1-01223BF21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7F5321-7BCE-422D-A809-BB2F1DB2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1D6320-1D0A-4B24-BF00-20BC4777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68D316-2374-4E96-B916-7439870D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2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CA462-BF1A-421B-B0F0-0D92FC91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C87727-63BB-4824-A948-37B34CC72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846C85-0CDD-4853-A251-DEB2730A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DCF1D9-F816-4466-956E-B6F10BFBD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28DB9-0A61-4F84-B88D-8B0E62E3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09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06EB3C-A905-429E-93FD-EE4F2644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3F96C2-8349-4CDA-BB47-3EA07887B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B4A38C-4559-406C-B80F-9BC539319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602131-B115-4568-B173-101786E2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7A19B9-C3D0-4523-9483-CDB52415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94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981FE-1E1E-4417-BA50-D5D3432A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5AA304-1B22-4352-AD92-2FFBBF871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E47371-BE3C-44DA-AB49-E0B18D294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1F12BE-739B-4B5D-8D74-E8E33AF85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322705-87FD-4DCB-8FD7-F7A52E86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F162FE-2EFC-451F-8A2A-5FA43857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12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D55D67-17B8-454F-A7ED-8E992D8B9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9E572E-8E11-4313-8878-E8D4B9129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D39057-DDD2-4D7D-8B75-41C91465F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44D792E-5614-4A11-92FB-261FEFD3A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2A9716-180E-46C2-AFC0-0A2DCBC86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40913EC-CE0E-459D-AAE8-B16482F4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4BD4F12-914B-4F83-B0F2-90EC4736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CA3DB2-14C5-4A80-99A0-303ED071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22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FEB30-F825-4DCC-A1D8-F324176F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D00A33-04DE-448A-A960-641D7BC9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1175CE-7CC0-4654-B71C-7E750DFA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E350C9-A153-4418-9BA8-43E38D8B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5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A0A2CA-6F6D-411A-A33E-9054DAB1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0E594F-054F-4BE5-860B-CED8FC29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D962DF-E424-4D1A-8618-CEB1AD1CB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69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29C16-163C-4930-847C-00385435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C53592-BA88-43C8-A215-12468584C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561C14-EC91-42A3-9F35-AE9E90A89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72B025-EF1C-43B0-9B6A-3AB957B98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E39E0A-E5B3-4768-8779-84977D05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7A4149-150E-4AF3-96E9-F85B6286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35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98BEF-9716-472A-919F-EFCFA60F8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731A86E-AFC3-41CD-8276-3A5525BA4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94EA9E-6C3F-4633-89B7-DA2281472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192C3D-BE2C-4DD6-A659-41129F4F6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864113-A470-4586-A9E2-7181CBA35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EB1984-9D63-401B-AD98-910D8CAC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38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1F6A78-3ED1-4A68-AA0A-108994D5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3FE779-9C37-48DF-89B0-B800E0469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7A18E7-1272-4B34-A994-BA0D06D56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6A-4400-42D1-B071-041CA6E82942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12A282-EFFB-4A62-B741-FC89C238B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ED89EE-F0C2-46D8-9DC1-A15BBF8603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F6AD-09DE-4F8E-9B00-08FDF367C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8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igital_object_identifier" TargetMode="External"/><Relationship Id="rId7" Type="http://schemas.openxmlformats.org/officeDocument/2006/relationships/hyperlink" Target="https://stackoverflow.com/questions/7829412/implementation-of-chazelles-triangulation-algorithm" TargetMode="External"/><Relationship Id="rId2" Type="http://schemas.openxmlformats.org/officeDocument/2006/relationships/hyperlink" Target="https://en.wikipedia.org/wiki/Bernard_Chazel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orldcat.org/issn/0179-5376" TargetMode="External"/><Relationship Id="rId5" Type="http://schemas.openxmlformats.org/officeDocument/2006/relationships/hyperlink" Target="https://en.wikipedia.org/wiki/International_Standard_Serial_Number" TargetMode="External"/><Relationship Id="rId4" Type="http://schemas.openxmlformats.org/officeDocument/2006/relationships/hyperlink" Target="https://doi.org/10.1007/BF0257470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D0DB53-1812-45A1-90E5-683143BF6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Triangulation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a</a:t>
            </a:r>
            <a:r>
              <a:rPr kumimoji="1" lang="ja-JP" altLang="en-US" dirty="0"/>
              <a:t> </a:t>
            </a:r>
            <a:r>
              <a:rPr kumimoji="1" lang="en-US" altLang="ja-JP" dirty="0"/>
              <a:t>polygon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D165FD-D589-4528-86E2-17C1F36689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lang="en-US" altLang="ja-JP" dirty="0"/>
              <a:t>A</a:t>
            </a:r>
            <a:r>
              <a:rPr lang="ja-JP" altLang="en-US" dirty="0"/>
              <a:t> </a:t>
            </a:r>
            <a:r>
              <a:rPr lang="en-US" altLang="ja-JP" dirty="0"/>
              <a:t>typical</a:t>
            </a:r>
            <a:r>
              <a:rPr lang="ja-JP" altLang="en-US" dirty="0"/>
              <a:t> </a:t>
            </a:r>
            <a:r>
              <a:rPr lang="en-US" altLang="ja-JP" dirty="0"/>
              <a:t>computational</a:t>
            </a:r>
            <a:r>
              <a:rPr lang="ja-JP" altLang="en-US" dirty="0"/>
              <a:t> </a:t>
            </a:r>
            <a:r>
              <a:rPr lang="en-US" altLang="ja-JP" dirty="0"/>
              <a:t>geometric</a:t>
            </a:r>
            <a:r>
              <a:rPr lang="ja-JP" altLang="en-US" dirty="0"/>
              <a:t> </a:t>
            </a:r>
            <a:r>
              <a:rPr lang="en-US" altLang="ja-JP" dirty="0"/>
              <a:t>algorithm.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7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E4B4AAB1-4B29-4FCA-98CC-77487F9814A0}"/>
              </a:ext>
            </a:extLst>
          </p:cNvPr>
          <p:cNvSpPr/>
          <p:nvPr/>
        </p:nvSpPr>
        <p:spPr>
          <a:xfrm>
            <a:off x="593125" y="741405"/>
            <a:ext cx="5078627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743385 w 4263081"/>
              <a:gd name="connsiteY10" fmla="*/ 294338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383059" y="1136822"/>
                </a:lnTo>
                <a:lnTo>
                  <a:pt x="247135" y="2681417"/>
                </a:lnTo>
                <a:lnTo>
                  <a:pt x="716692" y="3336325"/>
                </a:lnTo>
                <a:lnTo>
                  <a:pt x="877329" y="3904736"/>
                </a:ln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43385" y="2943380"/>
                </a:lnTo>
                <a:lnTo>
                  <a:pt x="1586896" y="2101885"/>
                </a:lnTo>
                <a:lnTo>
                  <a:pt x="1913494" y="1371600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A91DB56E-AC1E-4EE6-AC12-B4CDE7CF1B34}"/>
              </a:ext>
            </a:extLst>
          </p:cNvPr>
          <p:cNvSpPr/>
          <p:nvPr/>
        </p:nvSpPr>
        <p:spPr>
          <a:xfrm>
            <a:off x="6251400" y="790196"/>
            <a:ext cx="5754129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247135 w 4263081"/>
              <a:gd name="connsiteY1" fmla="*/ 2681417 h 5226909"/>
              <a:gd name="connsiteX2" fmla="*/ 716692 w 4263081"/>
              <a:gd name="connsiteY2" fmla="*/ 3336325 h 5226909"/>
              <a:gd name="connsiteX3" fmla="*/ 877329 w 4263081"/>
              <a:gd name="connsiteY3" fmla="*/ 3904736 h 5226909"/>
              <a:gd name="connsiteX4" fmla="*/ 0 w 4263081"/>
              <a:gd name="connsiteY4" fmla="*/ 4732638 h 5226909"/>
              <a:gd name="connsiteX5" fmla="*/ 3410465 w 4263081"/>
              <a:gd name="connsiteY5" fmla="*/ 5226909 h 5226909"/>
              <a:gd name="connsiteX6" fmla="*/ 2458994 w 4263081"/>
              <a:gd name="connsiteY6" fmla="*/ 4275438 h 5226909"/>
              <a:gd name="connsiteX7" fmla="*/ 3496962 w 4263081"/>
              <a:gd name="connsiteY7" fmla="*/ 4053017 h 5226909"/>
              <a:gd name="connsiteX8" fmla="*/ 2483708 w 4263081"/>
              <a:gd name="connsiteY8" fmla="*/ 3571103 h 5226909"/>
              <a:gd name="connsiteX9" fmla="*/ 1878227 w 4263081"/>
              <a:gd name="connsiteY9" fmla="*/ 2743200 h 5226909"/>
              <a:gd name="connsiteX10" fmla="*/ 2001794 w 4263081"/>
              <a:gd name="connsiteY10" fmla="*/ 2113006 h 5226909"/>
              <a:gd name="connsiteX11" fmla="*/ 2162432 w 4263081"/>
              <a:gd name="connsiteY11" fmla="*/ 1705233 h 5226909"/>
              <a:gd name="connsiteX12" fmla="*/ 2681416 w 4263081"/>
              <a:gd name="connsiteY12" fmla="*/ 827903 h 5226909"/>
              <a:gd name="connsiteX13" fmla="*/ 4263081 w 4263081"/>
              <a:gd name="connsiteY13" fmla="*/ 457200 h 5226909"/>
              <a:gd name="connsiteX14" fmla="*/ 2323070 w 4263081"/>
              <a:gd name="connsiteY14" fmla="*/ 0 h 5226909"/>
              <a:gd name="connsiteX15" fmla="*/ 2323070 w 4263081"/>
              <a:gd name="connsiteY15" fmla="*/ 0 h 5226909"/>
              <a:gd name="connsiteX0" fmla="*/ 2323070 w 4263081"/>
              <a:gd name="connsiteY0" fmla="*/ 0 h 5226909"/>
              <a:gd name="connsiteX1" fmla="*/ 716692 w 4263081"/>
              <a:gd name="connsiteY1" fmla="*/ 3336325 h 5226909"/>
              <a:gd name="connsiteX2" fmla="*/ 877329 w 4263081"/>
              <a:gd name="connsiteY2" fmla="*/ 3904736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878227 w 4263081"/>
              <a:gd name="connsiteY8" fmla="*/ 2743200 h 5226909"/>
              <a:gd name="connsiteX9" fmla="*/ 2001794 w 4263081"/>
              <a:gd name="connsiteY9" fmla="*/ 2113006 h 5226909"/>
              <a:gd name="connsiteX10" fmla="*/ 2162432 w 4263081"/>
              <a:gd name="connsiteY10" fmla="*/ 1705233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877329 w 4263081"/>
              <a:gd name="connsiteY1" fmla="*/ 3904736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878227 w 4263081"/>
              <a:gd name="connsiteY7" fmla="*/ 2743200 h 5226909"/>
              <a:gd name="connsiteX8" fmla="*/ 2001794 w 4263081"/>
              <a:gd name="connsiteY8" fmla="*/ 2113006 h 5226909"/>
              <a:gd name="connsiteX9" fmla="*/ 2162432 w 4263081"/>
              <a:gd name="connsiteY9" fmla="*/ 1705233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2162432 w 4263081"/>
              <a:gd name="connsiteY8" fmla="*/ 1705233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767542 w 4263081"/>
              <a:gd name="connsiteY6" fmla="*/ 2921138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767542 w 4263081"/>
              <a:gd name="connsiteY7" fmla="*/ 2921138 h 5226909"/>
              <a:gd name="connsiteX8" fmla="*/ 1679799 w 4263081"/>
              <a:gd name="connsiteY8" fmla="*/ 2101885 h 5226909"/>
              <a:gd name="connsiteX9" fmla="*/ 1920936 w 4263081"/>
              <a:gd name="connsiteY9" fmla="*/ 1404964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767542 w 4263081"/>
              <a:gd name="connsiteY7" fmla="*/ 2921138 h 5226909"/>
              <a:gd name="connsiteX8" fmla="*/ 1679799 w 4263081"/>
              <a:gd name="connsiteY8" fmla="*/ 2101885 h 5226909"/>
              <a:gd name="connsiteX9" fmla="*/ 1920936 w 4263081"/>
              <a:gd name="connsiteY9" fmla="*/ 1404964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1582208 w 4263081"/>
              <a:gd name="connsiteY1" fmla="*/ 672985 h 5226909"/>
              <a:gd name="connsiteX2" fmla="*/ 1440266 w 4263081"/>
              <a:gd name="connsiteY2" fmla="*/ 900278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582208 w 4263081"/>
              <a:gd name="connsiteY1" fmla="*/ 672985 h 5226909"/>
              <a:gd name="connsiteX2" fmla="*/ 1440266 w 4263081"/>
              <a:gd name="connsiteY2" fmla="*/ 900278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582208 w 4263081"/>
              <a:gd name="connsiteY1" fmla="*/ 672985 h 5226909"/>
              <a:gd name="connsiteX2" fmla="*/ 1440266 w 4263081"/>
              <a:gd name="connsiteY2" fmla="*/ 900278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582208 w 4263081"/>
              <a:gd name="connsiteY1" fmla="*/ 672985 h 5226909"/>
              <a:gd name="connsiteX2" fmla="*/ 1440266 w 4263081"/>
              <a:gd name="connsiteY2" fmla="*/ 900278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767542 w 4263081"/>
              <a:gd name="connsiteY7" fmla="*/ 2921138 h 5226909"/>
              <a:gd name="connsiteX8" fmla="*/ 1679799 w 4263081"/>
              <a:gd name="connsiteY8" fmla="*/ 2101885 h 5226909"/>
              <a:gd name="connsiteX9" fmla="*/ 1920936 w 4263081"/>
              <a:gd name="connsiteY9" fmla="*/ 1404964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767542 w 4263081"/>
              <a:gd name="connsiteY7" fmla="*/ 2921138 h 5226909"/>
              <a:gd name="connsiteX8" fmla="*/ 1679799 w 4263081"/>
              <a:gd name="connsiteY8" fmla="*/ 2101885 h 5226909"/>
              <a:gd name="connsiteX9" fmla="*/ 1920936 w 4263081"/>
              <a:gd name="connsiteY9" fmla="*/ 1404964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414406 w 4263081"/>
              <a:gd name="connsiteY2" fmla="*/ 3627803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298271 w 4263081"/>
              <a:gd name="connsiteY2" fmla="*/ 3541589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298271 w 4263081"/>
              <a:gd name="connsiteY2" fmla="*/ 3541589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103044 w 4263081"/>
              <a:gd name="connsiteY7" fmla="*/ 3312458 h 5226909"/>
              <a:gd name="connsiteX8" fmla="*/ 1767542 w 4263081"/>
              <a:gd name="connsiteY8" fmla="*/ 2921138 h 5226909"/>
              <a:gd name="connsiteX9" fmla="*/ 1679799 w 4263081"/>
              <a:gd name="connsiteY9" fmla="*/ 210188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298271 w 4263081"/>
              <a:gd name="connsiteY2" fmla="*/ 3541589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103044 w 4263081"/>
              <a:gd name="connsiteY7" fmla="*/ 3312458 h 5226909"/>
              <a:gd name="connsiteX8" fmla="*/ 1767542 w 4263081"/>
              <a:gd name="connsiteY8" fmla="*/ 2921138 h 5226909"/>
              <a:gd name="connsiteX9" fmla="*/ 1583020 w 4263081"/>
              <a:gd name="connsiteY9" fmla="*/ 217242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1440266 w 4263081"/>
              <a:gd name="connsiteY1" fmla="*/ 900278 h 5226909"/>
              <a:gd name="connsiteX2" fmla="*/ 298271 w 4263081"/>
              <a:gd name="connsiteY2" fmla="*/ 3541589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103044 w 4263081"/>
              <a:gd name="connsiteY7" fmla="*/ 3312458 h 5226909"/>
              <a:gd name="connsiteX8" fmla="*/ 1767542 w 4263081"/>
              <a:gd name="connsiteY8" fmla="*/ 2921138 h 5226909"/>
              <a:gd name="connsiteX9" fmla="*/ 1583020 w 4263081"/>
              <a:gd name="connsiteY9" fmla="*/ 2172425 h 5226909"/>
              <a:gd name="connsiteX10" fmla="*/ 1920936 w 4263081"/>
              <a:gd name="connsiteY10" fmla="*/ 1404964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298271 w 4263081"/>
              <a:gd name="connsiteY1" fmla="*/ 3541589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103044 w 4263081"/>
              <a:gd name="connsiteY6" fmla="*/ 3312458 h 5226909"/>
              <a:gd name="connsiteX7" fmla="*/ 1767542 w 4263081"/>
              <a:gd name="connsiteY7" fmla="*/ 2921138 h 5226909"/>
              <a:gd name="connsiteX8" fmla="*/ 1583020 w 4263081"/>
              <a:gd name="connsiteY8" fmla="*/ 2172425 h 5226909"/>
              <a:gd name="connsiteX9" fmla="*/ 1920936 w 4263081"/>
              <a:gd name="connsiteY9" fmla="*/ 1404964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298271 w 4263081"/>
              <a:gd name="connsiteY1" fmla="*/ 3541589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103044 w 4263081"/>
              <a:gd name="connsiteY6" fmla="*/ 3312458 h 5226909"/>
              <a:gd name="connsiteX7" fmla="*/ 1767542 w 4263081"/>
              <a:gd name="connsiteY7" fmla="*/ 2921138 h 5226909"/>
              <a:gd name="connsiteX8" fmla="*/ 1583020 w 4263081"/>
              <a:gd name="connsiteY8" fmla="*/ 2172425 h 5226909"/>
              <a:gd name="connsiteX9" fmla="*/ 1817705 w 4263081"/>
              <a:gd name="connsiteY9" fmla="*/ 1397127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298271" y="3541589"/>
                </a:ln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103044" y="3312458"/>
                </a:lnTo>
                <a:lnTo>
                  <a:pt x="1767542" y="2921138"/>
                </a:lnTo>
                <a:lnTo>
                  <a:pt x="1583020" y="2172425"/>
                </a:lnTo>
                <a:lnTo>
                  <a:pt x="1817705" y="1397127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3299254" y="661086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5048FDEB-04C9-42E2-A4FD-D32479DB4111}"/>
              </a:ext>
            </a:extLst>
          </p:cNvPr>
          <p:cNvSpPr/>
          <p:nvPr/>
        </p:nvSpPr>
        <p:spPr>
          <a:xfrm>
            <a:off x="5589374" y="117801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787CA9E-5801-44D4-899F-EF858793E857}"/>
              </a:ext>
            </a:extLst>
          </p:cNvPr>
          <p:cNvSpPr/>
          <p:nvPr/>
        </p:nvSpPr>
        <p:spPr>
          <a:xfrm>
            <a:off x="3665838" y="158990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61B8366-8B05-458D-9834-6D0B37F7C629}"/>
              </a:ext>
            </a:extLst>
          </p:cNvPr>
          <p:cNvSpPr/>
          <p:nvPr/>
        </p:nvSpPr>
        <p:spPr>
          <a:xfrm>
            <a:off x="2792628" y="223657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42E93A3-C871-4182-9DD5-125AE8E1885F}"/>
              </a:ext>
            </a:extLst>
          </p:cNvPr>
          <p:cNvSpPr/>
          <p:nvPr/>
        </p:nvSpPr>
        <p:spPr>
          <a:xfrm>
            <a:off x="2426044" y="3004751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2177455-2290-4C6A-BC5F-7B4294384C43}"/>
              </a:ext>
            </a:extLst>
          </p:cNvPr>
          <p:cNvSpPr/>
          <p:nvPr/>
        </p:nvSpPr>
        <p:spPr>
          <a:xfrm>
            <a:off x="2593856" y="392381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E92CAF0-48B7-4D35-9968-D36A79760787}"/>
              </a:ext>
            </a:extLst>
          </p:cNvPr>
          <p:cNvSpPr/>
          <p:nvPr/>
        </p:nvSpPr>
        <p:spPr>
          <a:xfrm>
            <a:off x="3505200" y="463172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D052922-1E25-4B40-8FE9-79AF6ED08D4C}"/>
              </a:ext>
            </a:extLst>
          </p:cNvPr>
          <p:cNvSpPr/>
          <p:nvPr/>
        </p:nvSpPr>
        <p:spPr>
          <a:xfrm>
            <a:off x="4685271" y="515894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00AFFB58-A758-4600-BE25-9DFF107BAF44}"/>
              </a:ext>
            </a:extLst>
          </p:cNvPr>
          <p:cNvSpPr/>
          <p:nvPr/>
        </p:nvSpPr>
        <p:spPr>
          <a:xfrm>
            <a:off x="3461952" y="542976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2ABB161-0FA7-42A6-82BD-30BCA91EAE35}"/>
              </a:ext>
            </a:extLst>
          </p:cNvPr>
          <p:cNvSpPr/>
          <p:nvPr/>
        </p:nvSpPr>
        <p:spPr>
          <a:xfrm>
            <a:off x="4586417" y="646876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E1ED5E6-E794-450B-8212-721580643502}"/>
              </a:ext>
            </a:extLst>
          </p:cNvPr>
          <p:cNvSpPr/>
          <p:nvPr/>
        </p:nvSpPr>
        <p:spPr>
          <a:xfrm>
            <a:off x="547817" y="5955957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82FAFF1-6E3A-4B4F-A1B0-BD8F1E1C841C}"/>
              </a:ext>
            </a:extLst>
          </p:cNvPr>
          <p:cNvSpPr/>
          <p:nvPr/>
        </p:nvSpPr>
        <p:spPr>
          <a:xfrm>
            <a:off x="1565190" y="498595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515E6D1-B015-467D-B85B-1256F77D51B1}"/>
              </a:ext>
            </a:extLst>
          </p:cNvPr>
          <p:cNvSpPr/>
          <p:nvPr/>
        </p:nvSpPr>
        <p:spPr>
          <a:xfrm>
            <a:off x="1404552" y="437017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95E22C8-B3C9-4AED-A63A-AAB9182F74EE}"/>
              </a:ext>
            </a:extLst>
          </p:cNvPr>
          <p:cNvSpPr/>
          <p:nvPr/>
        </p:nvSpPr>
        <p:spPr>
          <a:xfrm>
            <a:off x="809126" y="3645243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170F213-1730-4A6B-B367-A79489331E80}"/>
              </a:ext>
            </a:extLst>
          </p:cNvPr>
          <p:cNvSpPr/>
          <p:nvPr/>
        </p:nvSpPr>
        <p:spPr>
          <a:xfrm>
            <a:off x="976185" y="1928623"/>
            <a:ext cx="160638" cy="1606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00B1035-9377-4F83-B581-E52FBB3FE64F}"/>
              </a:ext>
            </a:extLst>
          </p:cNvPr>
          <p:cNvSpPr/>
          <p:nvPr/>
        </p:nvSpPr>
        <p:spPr>
          <a:xfrm>
            <a:off x="9262844" y="661086"/>
            <a:ext cx="160638" cy="1606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FF015AD-151A-4318-B168-EC83F6696957}"/>
              </a:ext>
            </a:extLst>
          </p:cNvPr>
          <p:cNvSpPr/>
          <p:nvPr/>
        </p:nvSpPr>
        <p:spPr>
          <a:xfrm>
            <a:off x="6543620" y="4631724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391D2E7-B75D-4CBC-AE8D-5C71D3B0AB32}"/>
              </a:ext>
            </a:extLst>
          </p:cNvPr>
          <p:cNvSpPr/>
          <p:nvPr/>
        </p:nvSpPr>
        <p:spPr>
          <a:xfrm>
            <a:off x="11873996" y="117801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0E8ABFB3-4C85-476E-9F58-8D6291119802}"/>
              </a:ext>
            </a:extLst>
          </p:cNvPr>
          <p:cNvSpPr/>
          <p:nvPr/>
        </p:nvSpPr>
        <p:spPr>
          <a:xfrm>
            <a:off x="9720043" y="158990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8590249" y="223130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C146CDC-3E46-49ED-8010-E78DA316EE76}"/>
              </a:ext>
            </a:extLst>
          </p:cNvPr>
          <p:cNvSpPr/>
          <p:nvPr/>
        </p:nvSpPr>
        <p:spPr>
          <a:xfrm>
            <a:off x="8269016" y="3076833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8DF9A6E-79CD-4639-96B4-5C92E024108B}"/>
              </a:ext>
            </a:extLst>
          </p:cNvPr>
          <p:cNvSpPr/>
          <p:nvPr/>
        </p:nvSpPr>
        <p:spPr>
          <a:xfrm>
            <a:off x="8509930" y="392381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642196" y="638844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474604" y="541183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802834" y="514658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006481" y="4370172"/>
            <a:ext cx="160638" cy="16063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6331D1E-00DF-403D-A7FC-B908D48BF3BB}"/>
              </a:ext>
            </a:extLst>
          </p:cNvPr>
          <p:cNvCxnSpPr>
            <a:stCxn id="4" idx="5"/>
            <a:endCxn id="6" idx="4"/>
          </p:cNvCxnSpPr>
          <p:nvPr/>
        </p:nvCxnSpPr>
        <p:spPr>
          <a:xfrm>
            <a:off x="3436367" y="798199"/>
            <a:ext cx="309790" cy="952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BF7E460-6854-4BE4-9D96-9DD25A51730D}"/>
              </a:ext>
            </a:extLst>
          </p:cNvPr>
          <p:cNvCxnSpPr>
            <a:cxnSpLocks/>
            <a:stCxn id="18" idx="6"/>
            <a:endCxn id="6" idx="5"/>
          </p:cNvCxnSpPr>
          <p:nvPr/>
        </p:nvCxnSpPr>
        <p:spPr>
          <a:xfrm flipV="1">
            <a:off x="1136823" y="1727016"/>
            <a:ext cx="2666128" cy="281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0F5D79E-BD50-4376-BDA7-F37319A6BFEF}"/>
              </a:ext>
            </a:extLst>
          </p:cNvPr>
          <p:cNvCxnSpPr>
            <a:cxnSpLocks/>
            <a:stCxn id="18" idx="5"/>
            <a:endCxn id="7" idx="2"/>
          </p:cNvCxnSpPr>
          <p:nvPr/>
        </p:nvCxnSpPr>
        <p:spPr>
          <a:xfrm>
            <a:off x="1113298" y="2065736"/>
            <a:ext cx="1679330" cy="25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201793A-68EA-498B-88F9-DE0446A43060}"/>
              </a:ext>
            </a:extLst>
          </p:cNvPr>
          <p:cNvCxnSpPr>
            <a:stCxn id="17" idx="5"/>
            <a:endCxn id="2" idx="11"/>
          </p:cNvCxnSpPr>
          <p:nvPr/>
        </p:nvCxnSpPr>
        <p:spPr>
          <a:xfrm flipV="1">
            <a:off x="946239" y="3076833"/>
            <a:ext cx="1537362" cy="70552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C29DC3C-E658-47D3-ADF0-A96BA523D737}"/>
              </a:ext>
            </a:extLst>
          </p:cNvPr>
          <p:cNvCxnSpPr>
            <a:cxnSpLocks/>
            <a:stCxn id="19" idx="5"/>
            <a:endCxn id="22" idx="0"/>
          </p:cNvCxnSpPr>
          <p:nvPr/>
        </p:nvCxnSpPr>
        <p:spPr>
          <a:xfrm>
            <a:off x="9399957" y="798199"/>
            <a:ext cx="400405" cy="79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8151EEE-B0CB-47E4-92B7-77F6B70AB175}"/>
              </a:ext>
            </a:extLst>
          </p:cNvPr>
          <p:cNvCxnSpPr>
            <a:cxnSpLocks/>
            <a:stCxn id="19" idx="6"/>
            <a:endCxn id="23" idx="7"/>
          </p:cNvCxnSpPr>
          <p:nvPr/>
        </p:nvCxnSpPr>
        <p:spPr>
          <a:xfrm flipH="1">
            <a:off x="8727362" y="741405"/>
            <a:ext cx="696120" cy="1513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45029" y="182880"/>
            <a:ext cx="5408022" cy="37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Process from top to down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46156" y="2569029"/>
            <a:ext cx="3290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If the next vertex is in the opposite side of the concave chain, then draw diagonals between left and right sides </a:t>
            </a:r>
            <a:endParaRPr kumimoji="1" lang="en-US" altLang="ja-JP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722385" y="1887688"/>
            <a:ext cx="37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Green vertex: next vertex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17" idx="0"/>
            <a:endCxn id="7" idx="3"/>
          </p:cNvCxnSpPr>
          <p:nvPr/>
        </p:nvCxnSpPr>
        <p:spPr>
          <a:xfrm flipV="1">
            <a:off x="889445" y="2373685"/>
            <a:ext cx="1926708" cy="127155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9277397" y="670666"/>
            <a:ext cx="160638" cy="1606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コネクタ 47"/>
          <p:cNvCxnSpPr>
            <a:stCxn id="20" idx="5"/>
            <a:endCxn id="30" idx="4"/>
          </p:cNvCxnSpPr>
          <p:nvPr/>
        </p:nvCxnSpPr>
        <p:spPr>
          <a:xfrm flipV="1">
            <a:off x="6680733" y="4530810"/>
            <a:ext cx="2406067" cy="23802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0" idx="6"/>
            <a:endCxn id="25" idx="5"/>
          </p:cNvCxnSpPr>
          <p:nvPr/>
        </p:nvCxnSpPr>
        <p:spPr>
          <a:xfrm flipV="1">
            <a:off x="6704258" y="4060928"/>
            <a:ext cx="1942785" cy="65111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20" idx="4"/>
            <a:endCxn id="24" idx="6"/>
          </p:cNvCxnSpPr>
          <p:nvPr/>
        </p:nvCxnSpPr>
        <p:spPr>
          <a:xfrm flipV="1">
            <a:off x="6623939" y="3157152"/>
            <a:ext cx="1805715" cy="163521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23" idx="4"/>
            <a:endCxn id="20" idx="7"/>
          </p:cNvCxnSpPr>
          <p:nvPr/>
        </p:nvCxnSpPr>
        <p:spPr>
          <a:xfrm flipH="1">
            <a:off x="6680733" y="2391943"/>
            <a:ext cx="1989835" cy="22633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61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A91DB56E-AC1E-4EE6-AC12-B4CDE7CF1B34}"/>
              </a:ext>
            </a:extLst>
          </p:cNvPr>
          <p:cNvSpPr/>
          <p:nvPr/>
        </p:nvSpPr>
        <p:spPr>
          <a:xfrm>
            <a:off x="267967" y="802365"/>
            <a:ext cx="5754129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247135 w 4263081"/>
              <a:gd name="connsiteY1" fmla="*/ 2681417 h 5226909"/>
              <a:gd name="connsiteX2" fmla="*/ 716692 w 4263081"/>
              <a:gd name="connsiteY2" fmla="*/ 3336325 h 5226909"/>
              <a:gd name="connsiteX3" fmla="*/ 877329 w 4263081"/>
              <a:gd name="connsiteY3" fmla="*/ 3904736 h 5226909"/>
              <a:gd name="connsiteX4" fmla="*/ 0 w 4263081"/>
              <a:gd name="connsiteY4" fmla="*/ 4732638 h 5226909"/>
              <a:gd name="connsiteX5" fmla="*/ 3410465 w 4263081"/>
              <a:gd name="connsiteY5" fmla="*/ 5226909 h 5226909"/>
              <a:gd name="connsiteX6" fmla="*/ 2458994 w 4263081"/>
              <a:gd name="connsiteY6" fmla="*/ 4275438 h 5226909"/>
              <a:gd name="connsiteX7" fmla="*/ 3496962 w 4263081"/>
              <a:gd name="connsiteY7" fmla="*/ 4053017 h 5226909"/>
              <a:gd name="connsiteX8" fmla="*/ 2483708 w 4263081"/>
              <a:gd name="connsiteY8" fmla="*/ 3571103 h 5226909"/>
              <a:gd name="connsiteX9" fmla="*/ 1878227 w 4263081"/>
              <a:gd name="connsiteY9" fmla="*/ 2743200 h 5226909"/>
              <a:gd name="connsiteX10" fmla="*/ 2001794 w 4263081"/>
              <a:gd name="connsiteY10" fmla="*/ 2113006 h 5226909"/>
              <a:gd name="connsiteX11" fmla="*/ 2162432 w 4263081"/>
              <a:gd name="connsiteY11" fmla="*/ 1705233 h 5226909"/>
              <a:gd name="connsiteX12" fmla="*/ 2681416 w 4263081"/>
              <a:gd name="connsiteY12" fmla="*/ 827903 h 5226909"/>
              <a:gd name="connsiteX13" fmla="*/ 4263081 w 4263081"/>
              <a:gd name="connsiteY13" fmla="*/ 457200 h 5226909"/>
              <a:gd name="connsiteX14" fmla="*/ 2323070 w 4263081"/>
              <a:gd name="connsiteY14" fmla="*/ 0 h 5226909"/>
              <a:gd name="connsiteX15" fmla="*/ 2323070 w 4263081"/>
              <a:gd name="connsiteY15" fmla="*/ 0 h 5226909"/>
              <a:gd name="connsiteX0" fmla="*/ 2323070 w 4263081"/>
              <a:gd name="connsiteY0" fmla="*/ 0 h 5226909"/>
              <a:gd name="connsiteX1" fmla="*/ 716692 w 4263081"/>
              <a:gd name="connsiteY1" fmla="*/ 3336325 h 5226909"/>
              <a:gd name="connsiteX2" fmla="*/ 877329 w 4263081"/>
              <a:gd name="connsiteY2" fmla="*/ 3904736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878227 w 4263081"/>
              <a:gd name="connsiteY8" fmla="*/ 2743200 h 5226909"/>
              <a:gd name="connsiteX9" fmla="*/ 2001794 w 4263081"/>
              <a:gd name="connsiteY9" fmla="*/ 2113006 h 5226909"/>
              <a:gd name="connsiteX10" fmla="*/ 2162432 w 4263081"/>
              <a:gd name="connsiteY10" fmla="*/ 1705233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877329 w 4263081"/>
              <a:gd name="connsiteY1" fmla="*/ 3904736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878227 w 4263081"/>
              <a:gd name="connsiteY7" fmla="*/ 2743200 h 5226909"/>
              <a:gd name="connsiteX8" fmla="*/ 2001794 w 4263081"/>
              <a:gd name="connsiteY8" fmla="*/ 2113006 h 5226909"/>
              <a:gd name="connsiteX9" fmla="*/ 2162432 w 4263081"/>
              <a:gd name="connsiteY9" fmla="*/ 1705233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2162432 w 4263081"/>
              <a:gd name="connsiteY8" fmla="*/ 1705233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767542 w 4263081"/>
              <a:gd name="connsiteY6" fmla="*/ 2921138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67542" y="2921138"/>
                </a:lnTo>
                <a:lnTo>
                  <a:pt x="1679799" y="2101885"/>
                </a:lnTo>
                <a:lnTo>
                  <a:pt x="1920936" y="1404964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00B1035-9377-4F83-B581-E52FBB3FE64F}"/>
              </a:ext>
            </a:extLst>
          </p:cNvPr>
          <p:cNvSpPr/>
          <p:nvPr/>
        </p:nvSpPr>
        <p:spPr>
          <a:xfrm>
            <a:off x="3323599" y="722046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391D2E7-B75D-4CBC-AE8D-5C71D3B0AB32}"/>
              </a:ext>
            </a:extLst>
          </p:cNvPr>
          <p:cNvSpPr/>
          <p:nvPr/>
        </p:nvSpPr>
        <p:spPr>
          <a:xfrm>
            <a:off x="5934751" y="123897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0E8ABFB3-4C85-476E-9F58-8D6291119802}"/>
              </a:ext>
            </a:extLst>
          </p:cNvPr>
          <p:cNvSpPr/>
          <p:nvPr/>
        </p:nvSpPr>
        <p:spPr>
          <a:xfrm>
            <a:off x="3780798" y="165086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2747314" y="229753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C146CDC-3E46-49ED-8010-E78DA316EE76}"/>
              </a:ext>
            </a:extLst>
          </p:cNvPr>
          <p:cNvSpPr/>
          <p:nvPr/>
        </p:nvSpPr>
        <p:spPr>
          <a:xfrm>
            <a:off x="2458627" y="309260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8DF9A6E-79CD-4639-96B4-5C92E024108B}"/>
              </a:ext>
            </a:extLst>
          </p:cNvPr>
          <p:cNvSpPr/>
          <p:nvPr/>
        </p:nvSpPr>
        <p:spPr>
          <a:xfrm>
            <a:off x="2570685" y="398477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4702951" y="644940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3535359" y="547279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4863589" y="520754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3615678" y="4697166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C29DC3C-E658-47D3-ADF0-A96BA523D737}"/>
              </a:ext>
            </a:extLst>
          </p:cNvPr>
          <p:cNvCxnSpPr>
            <a:cxnSpLocks/>
            <a:stCxn id="19" idx="5"/>
            <a:endCxn id="22" idx="0"/>
          </p:cNvCxnSpPr>
          <p:nvPr/>
        </p:nvCxnSpPr>
        <p:spPr>
          <a:xfrm>
            <a:off x="3460712" y="859159"/>
            <a:ext cx="400405" cy="79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8151EEE-B0CB-47E4-92B7-77F6B70AB175}"/>
              </a:ext>
            </a:extLst>
          </p:cNvPr>
          <p:cNvCxnSpPr>
            <a:cxnSpLocks/>
            <a:stCxn id="19" idx="6"/>
            <a:endCxn id="23" idx="7"/>
          </p:cNvCxnSpPr>
          <p:nvPr/>
        </p:nvCxnSpPr>
        <p:spPr>
          <a:xfrm flipH="1">
            <a:off x="2884427" y="802365"/>
            <a:ext cx="599810" cy="151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45029" y="182880"/>
            <a:ext cx="5408022" cy="37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Process from top to down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31411" y="1906972"/>
            <a:ext cx="32903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If the next vertex is in the same side of the concave chain and the previous vertex  turns out to become concave, continue the concave chain.</a:t>
            </a:r>
          </a:p>
          <a:p>
            <a:endParaRPr kumimoji="1" lang="en-US" altLang="ja-JP" dirty="0"/>
          </a:p>
          <a:p>
            <a:r>
              <a:rPr lang="en-US" altLang="ja-JP" dirty="0"/>
              <a:t>If the previous vertex makes convex turn, then draw diagonals until we make the chain concave </a:t>
            </a:r>
            <a:endParaRPr kumimoji="1" lang="en-US" altLang="ja-JP" dirty="0"/>
          </a:p>
        </p:txBody>
      </p:sp>
      <p:sp>
        <p:nvSpPr>
          <p:cNvPr id="40" name="フリーフォーム: 図形 2">
            <a:extLst>
              <a:ext uri="{FF2B5EF4-FFF2-40B4-BE49-F238E27FC236}">
                <a16:creationId xmlns:a16="http://schemas.microsoft.com/office/drawing/2014/main" id="{A91DB56E-AC1E-4EE6-AC12-B4CDE7CF1B34}"/>
              </a:ext>
            </a:extLst>
          </p:cNvPr>
          <p:cNvSpPr/>
          <p:nvPr/>
        </p:nvSpPr>
        <p:spPr>
          <a:xfrm>
            <a:off x="5833795" y="713855"/>
            <a:ext cx="5754129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247135 w 4263081"/>
              <a:gd name="connsiteY1" fmla="*/ 2681417 h 5226909"/>
              <a:gd name="connsiteX2" fmla="*/ 716692 w 4263081"/>
              <a:gd name="connsiteY2" fmla="*/ 3336325 h 5226909"/>
              <a:gd name="connsiteX3" fmla="*/ 877329 w 4263081"/>
              <a:gd name="connsiteY3" fmla="*/ 3904736 h 5226909"/>
              <a:gd name="connsiteX4" fmla="*/ 0 w 4263081"/>
              <a:gd name="connsiteY4" fmla="*/ 4732638 h 5226909"/>
              <a:gd name="connsiteX5" fmla="*/ 3410465 w 4263081"/>
              <a:gd name="connsiteY5" fmla="*/ 5226909 h 5226909"/>
              <a:gd name="connsiteX6" fmla="*/ 2458994 w 4263081"/>
              <a:gd name="connsiteY6" fmla="*/ 4275438 h 5226909"/>
              <a:gd name="connsiteX7" fmla="*/ 3496962 w 4263081"/>
              <a:gd name="connsiteY7" fmla="*/ 4053017 h 5226909"/>
              <a:gd name="connsiteX8" fmla="*/ 2483708 w 4263081"/>
              <a:gd name="connsiteY8" fmla="*/ 3571103 h 5226909"/>
              <a:gd name="connsiteX9" fmla="*/ 1878227 w 4263081"/>
              <a:gd name="connsiteY9" fmla="*/ 2743200 h 5226909"/>
              <a:gd name="connsiteX10" fmla="*/ 2001794 w 4263081"/>
              <a:gd name="connsiteY10" fmla="*/ 2113006 h 5226909"/>
              <a:gd name="connsiteX11" fmla="*/ 2162432 w 4263081"/>
              <a:gd name="connsiteY11" fmla="*/ 1705233 h 5226909"/>
              <a:gd name="connsiteX12" fmla="*/ 2681416 w 4263081"/>
              <a:gd name="connsiteY12" fmla="*/ 827903 h 5226909"/>
              <a:gd name="connsiteX13" fmla="*/ 4263081 w 4263081"/>
              <a:gd name="connsiteY13" fmla="*/ 457200 h 5226909"/>
              <a:gd name="connsiteX14" fmla="*/ 2323070 w 4263081"/>
              <a:gd name="connsiteY14" fmla="*/ 0 h 5226909"/>
              <a:gd name="connsiteX15" fmla="*/ 2323070 w 4263081"/>
              <a:gd name="connsiteY15" fmla="*/ 0 h 5226909"/>
              <a:gd name="connsiteX0" fmla="*/ 2323070 w 4263081"/>
              <a:gd name="connsiteY0" fmla="*/ 0 h 5226909"/>
              <a:gd name="connsiteX1" fmla="*/ 716692 w 4263081"/>
              <a:gd name="connsiteY1" fmla="*/ 3336325 h 5226909"/>
              <a:gd name="connsiteX2" fmla="*/ 877329 w 4263081"/>
              <a:gd name="connsiteY2" fmla="*/ 3904736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878227 w 4263081"/>
              <a:gd name="connsiteY8" fmla="*/ 2743200 h 5226909"/>
              <a:gd name="connsiteX9" fmla="*/ 2001794 w 4263081"/>
              <a:gd name="connsiteY9" fmla="*/ 2113006 h 5226909"/>
              <a:gd name="connsiteX10" fmla="*/ 2162432 w 4263081"/>
              <a:gd name="connsiteY10" fmla="*/ 1705233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877329 w 4263081"/>
              <a:gd name="connsiteY1" fmla="*/ 3904736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878227 w 4263081"/>
              <a:gd name="connsiteY7" fmla="*/ 2743200 h 5226909"/>
              <a:gd name="connsiteX8" fmla="*/ 2001794 w 4263081"/>
              <a:gd name="connsiteY8" fmla="*/ 2113006 h 5226909"/>
              <a:gd name="connsiteX9" fmla="*/ 2162432 w 4263081"/>
              <a:gd name="connsiteY9" fmla="*/ 1705233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2162432 w 4263081"/>
              <a:gd name="connsiteY8" fmla="*/ 1705233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767542 w 4263081"/>
              <a:gd name="connsiteY6" fmla="*/ 2921138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67542" y="2921138"/>
                </a:lnTo>
                <a:lnTo>
                  <a:pt x="1679799" y="2101885"/>
                </a:lnTo>
                <a:lnTo>
                  <a:pt x="1920936" y="1404964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18">
            <a:extLst>
              <a:ext uri="{FF2B5EF4-FFF2-40B4-BE49-F238E27FC236}">
                <a16:creationId xmlns:a16="http://schemas.microsoft.com/office/drawing/2014/main" id="{300B1035-9377-4F83-B581-E52FBB3FE64F}"/>
              </a:ext>
            </a:extLst>
          </p:cNvPr>
          <p:cNvSpPr/>
          <p:nvPr/>
        </p:nvSpPr>
        <p:spPr>
          <a:xfrm>
            <a:off x="8889427" y="633536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20">
            <a:extLst>
              <a:ext uri="{FF2B5EF4-FFF2-40B4-BE49-F238E27FC236}">
                <a16:creationId xmlns:a16="http://schemas.microsoft.com/office/drawing/2014/main" id="{C391D2E7-B75D-4CBC-AE8D-5C71D3B0AB32}"/>
              </a:ext>
            </a:extLst>
          </p:cNvPr>
          <p:cNvSpPr/>
          <p:nvPr/>
        </p:nvSpPr>
        <p:spPr>
          <a:xfrm>
            <a:off x="11500579" y="115046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21">
            <a:extLst>
              <a:ext uri="{FF2B5EF4-FFF2-40B4-BE49-F238E27FC236}">
                <a16:creationId xmlns:a16="http://schemas.microsoft.com/office/drawing/2014/main" id="{0E8ABFB3-4C85-476E-9F58-8D6291119802}"/>
              </a:ext>
            </a:extLst>
          </p:cNvPr>
          <p:cNvSpPr/>
          <p:nvPr/>
        </p:nvSpPr>
        <p:spPr>
          <a:xfrm>
            <a:off x="9346626" y="156235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8313142" y="220902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23">
            <a:extLst>
              <a:ext uri="{FF2B5EF4-FFF2-40B4-BE49-F238E27FC236}">
                <a16:creationId xmlns:a16="http://schemas.microsoft.com/office/drawing/2014/main" id="{EC146CDC-3E46-49ED-8010-E78DA316EE76}"/>
              </a:ext>
            </a:extLst>
          </p:cNvPr>
          <p:cNvSpPr/>
          <p:nvPr/>
        </p:nvSpPr>
        <p:spPr>
          <a:xfrm>
            <a:off x="8024455" y="300409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24">
            <a:extLst>
              <a:ext uri="{FF2B5EF4-FFF2-40B4-BE49-F238E27FC236}">
                <a16:creationId xmlns:a16="http://schemas.microsoft.com/office/drawing/2014/main" id="{28DF9A6E-79CD-4639-96B4-5C92E024108B}"/>
              </a:ext>
            </a:extLst>
          </p:cNvPr>
          <p:cNvSpPr/>
          <p:nvPr/>
        </p:nvSpPr>
        <p:spPr>
          <a:xfrm>
            <a:off x="8136513" y="389626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268779" y="636089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0" name="楕円 27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101187" y="5384285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1" name="楕円 28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429417" y="5119039"/>
            <a:ext cx="160638" cy="16063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2" name="楕円 29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181506" y="4608656"/>
            <a:ext cx="160638" cy="16063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1C29DC3C-E658-47D3-ADF0-A96BA523D737}"/>
              </a:ext>
            </a:extLst>
          </p:cNvPr>
          <p:cNvCxnSpPr>
            <a:cxnSpLocks/>
            <a:stCxn id="42" idx="5"/>
            <a:endCxn id="45" idx="0"/>
          </p:cNvCxnSpPr>
          <p:nvPr/>
        </p:nvCxnSpPr>
        <p:spPr>
          <a:xfrm>
            <a:off x="9026540" y="770649"/>
            <a:ext cx="400405" cy="79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F8151EEE-B0CB-47E4-92B7-77F6B70AB175}"/>
              </a:ext>
            </a:extLst>
          </p:cNvPr>
          <p:cNvCxnSpPr>
            <a:cxnSpLocks/>
            <a:stCxn id="42" idx="6"/>
            <a:endCxn id="46" idx="7"/>
          </p:cNvCxnSpPr>
          <p:nvPr/>
        </p:nvCxnSpPr>
        <p:spPr>
          <a:xfrm flipH="1">
            <a:off x="8450255" y="713855"/>
            <a:ext cx="599810" cy="151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50" idx="4"/>
            <a:endCxn id="52" idx="4"/>
          </p:cNvCxnSpPr>
          <p:nvPr/>
        </p:nvCxnSpPr>
        <p:spPr>
          <a:xfrm flipV="1">
            <a:off x="9181506" y="4769294"/>
            <a:ext cx="80319" cy="77562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8" idx="5"/>
            <a:endCxn id="50" idx="1"/>
          </p:cNvCxnSpPr>
          <p:nvPr/>
        </p:nvCxnSpPr>
        <p:spPr>
          <a:xfrm>
            <a:off x="8273626" y="4033378"/>
            <a:ext cx="851086" cy="137443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267967" y="596241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8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5808251" y="588209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35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3068" y="-63399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 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4549" y="1169566"/>
            <a:ext cx="11436905" cy="5134839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Given the polygon P as the list of n vertices in counterclockwise order</a:t>
            </a:r>
          </a:p>
          <a:p>
            <a:r>
              <a:rPr kumimoji="1" lang="en-US" altLang="ja-JP" dirty="0"/>
              <a:t> Th</a:t>
            </a:r>
            <a:r>
              <a:rPr lang="en-US" altLang="ja-JP" dirty="0"/>
              <a:t>e first step ( decomposition into y-monotone polygons)</a:t>
            </a:r>
          </a:p>
          <a:p>
            <a:pPr lvl="1"/>
            <a:r>
              <a:rPr kumimoji="1" lang="en-US" altLang="ja-JP" dirty="0"/>
              <a:t> Plane sweep needs O( n log n) time</a:t>
            </a:r>
          </a:p>
          <a:p>
            <a:r>
              <a:rPr lang="en-US" altLang="ja-JP" dirty="0"/>
              <a:t>The second step (triangulation of y-monotone polygons)</a:t>
            </a:r>
          </a:p>
          <a:p>
            <a:pPr lvl="1"/>
            <a:r>
              <a:rPr kumimoji="1" lang="en-US" altLang="ja-JP" dirty="0"/>
              <a:t>At each step, we either go one vertex down, or find a triangle.</a:t>
            </a:r>
          </a:p>
          <a:p>
            <a:pPr lvl="2"/>
            <a:r>
              <a:rPr lang="en-US" altLang="ja-JP" dirty="0"/>
              <a:t> We find at most n-2 triangles, and can go down at most n times.</a:t>
            </a:r>
          </a:p>
          <a:p>
            <a:pPr lvl="1"/>
            <a:r>
              <a:rPr kumimoji="1" lang="en-US" altLang="ja-JP" dirty="0"/>
              <a:t> O(n) time</a:t>
            </a:r>
          </a:p>
          <a:p>
            <a:r>
              <a:rPr lang="en-US" altLang="ja-JP" dirty="0"/>
              <a:t>Total:  O(n log n) time</a:t>
            </a:r>
          </a:p>
          <a:p>
            <a:r>
              <a:rPr kumimoji="1" lang="en-US" altLang="ja-JP" dirty="0"/>
              <a:t>Question.  Is this optimal?   </a:t>
            </a:r>
          </a:p>
          <a:p>
            <a:r>
              <a:rPr lang="en-US" altLang="ja-JP" dirty="0"/>
              <a:t>NO.   There is an O(n) time algorithm.</a:t>
            </a:r>
          </a:p>
          <a:p>
            <a:pPr lvl="3"/>
            <a:r>
              <a:rPr lang="en-US" altLang="ja-JP" u="sng" dirty="0" err="1">
                <a:hlinkClick r:id="rId2"/>
              </a:rPr>
              <a:t>Chazelle</a:t>
            </a:r>
            <a:r>
              <a:rPr lang="en-US" altLang="ja-JP" u="sng" dirty="0">
                <a:hlinkClick r:id="rId2"/>
              </a:rPr>
              <a:t>, Bernard</a:t>
            </a:r>
            <a:r>
              <a:rPr lang="en-US" altLang="ja-JP" dirty="0"/>
              <a:t> (1991), "Triangulating a Simple Polygon in Linear Time", </a:t>
            </a:r>
            <a:r>
              <a:rPr lang="en-US" altLang="ja-JP" i="1" dirty="0"/>
              <a:t>Discrete &amp; Computational Geometry</a:t>
            </a:r>
            <a:r>
              <a:rPr lang="en-US" altLang="ja-JP" dirty="0"/>
              <a:t>, </a:t>
            </a:r>
            <a:r>
              <a:rPr lang="en-US" altLang="ja-JP" b="1" dirty="0"/>
              <a:t>6</a:t>
            </a:r>
            <a:r>
              <a:rPr lang="en-US" altLang="ja-JP" dirty="0"/>
              <a:t>: 485–524, </a:t>
            </a:r>
            <a:r>
              <a:rPr lang="en-US" altLang="ja-JP" dirty="0">
                <a:hlinkClick r:id="rId3" tooltip="Digital object identifier"/>
              </a:rPr>
              <a:t>doi</a:t>
            </a:r>
            <a:r>
              <a:rPr lang="en-US" altLang="ja-JP" dirty="0"/>
              <a:t>:</a:t>
            </a:r>
            <a:r>
              <a:rPr lang="en-US" altLang="ja-JP" dirty="0">
                <a:hlinkClick r:id="rId4"/>
              </a:rPr>
              <a:t>10.1007/BF02574703</a:t>
            </a:r>
            <a:r>
              <a:rPr lang="en-US" altLang="ja-JP" dirty="0"/>
              <a:t>, </a:t>
            </a:r>
            <a:r>
              <a:rPr lang="en-US" altLang="ja-JP" dirty="0">
                <a:hlinkClick r:id="rId5" tooltip="International Standard Serial Number"/>
              </a:rPr>
              <a:t>ISSN</a:t>
            </a:r>
            <a:r>
              <a:rPr lang="en-US" altLang="ja-JP" dirty="0"/>
              <a:t> </a:t>
            </a:r>
            <a:r>
              <a:rPr lang="en-US" altLang="ja-JP" dirty="0">
                <a:hlinkClick r:id="rId6"/>
              </a:rPr>
              <a:t>0179-5376</a:t>
            </a:r>
            <a:endParaRPr lang="en-US" altLang="ja-JP" dirty="0"/>
          </a:p>
          <a:p>
            <a:pPr lvl="1"/>
            <a:r>
              <a:rPr lang="en-US" altLang="ja-JP" dirty="0"/>
              <a:t>But, see this comment:  </a:t>
            </a:r>
            <a:r>
              <a:rPr lang="en-US" altLang="ja-JP" sz="2000" dirty="0">
                <a:hlinkClick r:id="rId7"/>
              </a:rPr>
              <a:t>implementation-of-</a:t>
            </a:r>
            <a:r>
              <a:rPr lang="en-US" altLang="ja-JP" sz="2000" dirty="0" err="1">
                <a:hlinkClick r:id="rId7"/>
              </a:rPr>
              <a:t>chazelles</a:t>
            </a:r>
            <a:r>
              <a:rPr lang="en-US" altLang="ja-JP" sz="2000" dirty="0">
                <a:hlinkClick r:id="rId7"/>
              </a:rPr>
              <a:t>-triangulation-algorithm</a:t>
            </a:r>
            <a:endParaRPr lang="en-US" altLang="ja-JP" sz="2000" dirty="0"/>
          </a:p>
          <a:p>
            <a:r>
              <a:rPr kumimoji="1" lang="en-US" altLang="ja-JP" dirty="0"/>
              <a:t>Challenge:  Devise an implementable O(n) time algorithm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9254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 One problem of the triangulation obtained by the 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8362" y="1790901"/>
            <a:ext cx="10515600" cy="4351338"/>
          </a:xfrm>
        </p:spPr>
        <p:txBody>
          <a:bodyPr/>
          <a:lstStyle/>
          <a:p>
            <a:r>
              <a:rPr kumimoji="1" lang="en-US" altLang="ja-JP" dirty="0"/>
              <a:t> There are many triangulations of a polygon.</a:t>
            </a:r>
          </a:p>
          <a:p>
            <a:r>
              <a:rPr lang="en-US" altLang="ja-JP" dirty="0"/>
              <a:t> Exercise: How many triangulations of convex 5-gon?</a:t>
            </a:r>
          </a:p>
          <a:p>
            <a:pPr lvl="1"/>
            <a:r>
              <a:rPr kumimoji="1" lang="en-US" altLang="ja-JP" dirty="0"/>
              <a:t>In general, for a convex n-</a:t>
            </a:r>
            <a:r>
              <a:rPr kumimoji="1" lang="en-US" altLang="ja-JP" dirty="0" err="1"/>
              <a:t>gon</a:t>
            </a:r>
            <a:r>
              <a:rPr lang="en-US" altLang="ja-JP" dirty="0"/>
              <a:t>?  </a:t>
            </a:r>
            <a:r>
              <a:rPr lang="en-US" altLang="ja-JP" dirty="0">
                <a:sym typeface="Wingdings" panose="05000000000000000000" pitchFamily="2" charset="2"/>
              </a:rPr>
              <a:t>  ******* number</a:t>
            </a:r>
          </a:p>
          <a:p>
            <a:r>
              <a:rPr kumimoji="1" lang="en-US" altLang="ja-JP" dirty="0">
                <a:sym typeface="Wingdings" panose="05000000000000000000" pitchFamily="2" charset="2"/>
              </a:rPr>
              <a:t> </a:t>
            </a:r>
            <a:r>
              <a:rPr lang="en-US" altLang="ja-JP" dirty="0">
                <a:sym typeface="Wingdings" panose="05000000000000000000" pitchFamily="2" charset="2"/>
              </a:rPr>
              <a:t>The algorithm tends to find a skinny one</a:t>
            </a:r>
          </a:p>
          <a:p>
            <a:r>
              <a:rPr kumimoji="1" lang="en-US" altLang="ja-JP" dirty="0">
                <a:sym typeface="Wingdings" panose="05000000000000000000" pitchFamily="2" charset="2"/>
              </a:rPr>
              <a:t> </a:t>
            </a:r>
            <a:r>
              <a:rPr lang="en-US" altLang="ja-JP" dirty="0">
                <a:sym typeface="Wingdings" panose="05000000000000000000" pitchFamily="2" charset="2"/>
              </a:rPr>
              <a:t>For several applications, we need good shaped triangulation, introducing some interior points.</a:t>
            </a:r>
          </a:p>
          <a:p>
            <a:pPr lvl="1"/>
            <a:r>
              <a:rPr kumimoji="1" lang="en-US" altLang="ja-JP" dirty="0">
                <a:sym typeface="Wingdings" panose="05000000000000000000" pitchFamily="2" charset="2"/>
              </a:rPr>
              <a:t> Graphics, mesh generation, architecture.</a:t>
            </a:r>
          </a:p>
          <a:p>
            <a:pPr lvl="1"/>
            <a:r>
              <a:rPr lang="en-US" altLang="ja-JP" dirty="0">
                <a:sym typeface="Wingdings" panose="05000000000000000000" pitchFamily="2" charset="2"/>
              </a:rPr>
              <a:t> How to define “good shape?”</a:t>
            </a:r>
          </a:p>
          <a:p>
            <a:r>
              <a:rPr kumimoji="1" lang="en-US" altLang="ja-JP" dirty="0">
                <a:sym typeface="Wingdings" panose="05000000000000000000" pitchFamily="2" charset="2"/>
              </a:rPr>
              <a:t> </a:t>
            </a:r>
            <a:r>
              <a:rPr lang="en-US" altLang="ja-JP" dirty="0">
                <a:sym typeface="Wingdings" panose="05000000000000000000" pitchFamily="2" charset="2"/>
              </a:rPr>
              <a:t>Discussed in the n</a:t>
            </a:r>
            <a:r>
              <a:rPr kumimoji="1" lang="en-US" altLang="ja-JP" dirty="0">
                <a:sym typeface="Wingdings" panose="05000000000000000000" pitchFamily="2" charset="2"/>
              </a:rPr>
              <a:t>ext lecture</a:t>
            </a:r>
            <a:endParaRPr kumimoji="1" lang="ja-JP" altLang="en-US" dirty="0"/>
          </a:p>
        </p:txBody>
      </p:sp>
      <p:sp>
        <p:nvSpPr>
          <p:cNvPr id="5" name="五角形 4"/>
          <p:cNvSpPr/>
          <p:nvPr/>
        </p:nvSpPr>
        <p:spPr>
          <a:xfrm>
            <a:off x="9703247" y="1597808"/>
            <a:ext cx="1700514" cy="1682027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五角形 5"/>
          <p:cNvSpPr/>
          <p:nvPr/>
        </p:nvSpPr>
        <p:spPr>
          <a:xfrm>
            <a:off x="5995728" y="5006531"/>
            <a:ext cx="1700514" cy="1682027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>
            <a:stCxn id="5" idx="0"/>
            <a:endCxn id="5" idx="2"/>
          </p:cNvCxnSpPr>
          <p:nvPr/>
        </p:nvCxnSpPr>
        <p:spPr>
          <a:xfrm flipH="1">
            <a:off x="10028017" y="1597808"/>
            <a:ext cx="525487" cy="1682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5" idx="0"/>
            <a:endCxn id="5" idx="4"/>
          </p:cNvCxnSpPr>
          <p:nvPr/>
        </p:nvCxnSpPr>
        <p:spPr>
          <a:xfrm>
            <a:off x="10553504" y="1597808"/>
            <a:ext cx="525487" cy="1682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6783771" y="5847542"/>
            <a:ext cx="96939" cy="1081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6" idx="0"/>
            <a:endCxn id="11" idx="0"/>
          </p:cNvCxnSpPr>
          <p:nvPr/>
        </p:nvCxnSpPr>
        <p:spPr>
          <a:xfrm flipH="1">
            <a:off x="6832241" y="5006531"/>
            <a:ext cx="13744" cy="841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6" idx="1"/>
            <a:endCxn id="11" idx="2"/>
          </p:cNvCxnSpPr>
          <p:nvPr/>
        </p:nvCxnSpPr>
        <p:spPr>
          <a:xfrm>
            <a:off x="5995730" y="5649007"/>
            <a:ext cx="788041" cy="252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endCxn id="6" idx="2"/>
          </p:cNvCxnSpPr>
          <p:nvPr/>
        </p:nvCxnSpPr>
        <p:spPr>
          <a:xfrm flipH="1">
            <a:off x="6320498" y="5955656"/>
            <a:ext cx="511742" cy="73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1" idx="5"/>
            <a:endCxn id="6" idx="4"/>
          </p:cNvCxnSpPr>
          <p:nvPr/>
        </p:nvCxnSpPr>
        <p:spPr>
          <a:xfrm>
            <a:off x="6866514" y="5939823"/>
            <a:ext cx="504958" cy="748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1" idx="6"/>
            <a:endCxn id="6" idx="5"/>
          </p:cNvCxnSpPr>
          <p:nvPr/>
        </p:nvCxnSpPr>
        <p:spPr>
          <a:xfrm flipV="1">
            <a:off x="6880710" y="5649007"/>
            <a:ext cx="815530" cy="252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748" y="4190980"/>
            <a:ext cx="4033252" cy="264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67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 Class schedule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547" y="1690688"/>
            <a:ext cx="10933253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 I am sorry that we have many very few lectures.</a:t>
            </a:r>
          </a:p>
          <a:p>
            <a:r>
              <a:rPr lang="en-US" altLang="ja-JP" dirty="0"/>
              <a:t> 12/3    Travel to Kanazawa (Advisory board meeting of JAIST)</a:t>
            </a:r>
          </a:p>
          <a:p>
            <a:r>
              <a:rPr kumimoji="1" lang="en-US" altLang="ja-JP" dirty="0"/>
              <a:t> 12/10   </a:t>
            </a:r>
            <a:r>
              <a:rPr kumimoji="1" lang="en-US" altLang="ja-JP" dirty="0">
                <a:solidFill>
                  <a:srgbClr val="FF0000"/>
                </a:solidFill>
              </a:rPr>
              <a:t>Yes, we have a class</a:t>
            </a:r>
          </a:p>
          <a:p>
            <a:r>
              <a:rPr lang="en-US" altLang="ja-JP" dirty="0"/>
              <a:t> 12/17  Travel in Taiwan (Advisory chair of a conference)</a:t>
            </a:r>
          </a:p>
          <a:p>
            <a:r>
              <a:rPr kumimoji="1" lang="en-US" altLang="ja-JP" dirty="0"/>
              <a:t> 12/24,31 National holidays </a:t>
            </a:r>
          </a:p>
          <a:p>
            <a:r>
              <a:rPr lang="en-US" altLang="ja-JP" dirty="0"/>
              <a:t> 1/7       </a:t>
            </a:r>
            <a:r>
              <a:rPr lang="en-US" altLang="ja-JP" dirty="0">
                <a:solidFill>
                  <a:srgbClr val="FF0000"/>
                </a:solidFill>
              </a:rPr>
              <a:t>Yes, we have a class</a:t>
            </a:r>
          </a:p>
          <a:p>
            <a:r>
              <a:rPr kumimoji="1" lang="en-US" altLang="ja-JP" dirty="0"/>
              <a:t> 1/14    Travel in Germany (Workshop)</a:t>
            </a:r>
          </a:p>
          <a:p>
            <a:r>
              <a:rPr lang="en-US" altLang="ja-JP" dirty="0"/>
              <a:t> 1/21, 28  Plan to join to CS fundamental  </a:t>
            </a:r>
          </a:p>
          <a:p>
            <a:pPr lvl="1"/>
            <a:r>
              <a:rPr lang="en-US" altLang="ja-JP" dirty="0"/>
              <a:t>Lecturer: </a:t>
            </a:r>
            <a:r>
              <a:rPr lang="en-US" altLang="ja-JP" dirty="0" err="1"/>
              <a:t>Yago</a:t>
            </a:r>
            <a:r>
              <a:rPr lang="en-US" altLang="ja-JP" dirty="0"/>
              <a:t> </a:t>
            </a:r>
            <a:r>
              <a:rPr lang="en-US" altLang="ja-JP" dirty="0" err="1"/>
              <a:t>Diez</a:t>
            </a:r>
            <a:r>
              <a:rPr lang="en-US" altLang="ja-JP" dirty="0"/>
              <a:t>, a Catalan.</a:t>
            </a:r>
          </a:p>
          <a:p>
            <a:pPr lvl="1"/>
            <a:r>
              <a:rPr lang="en-US" altLang="ja-JP" dirty="0"/>
              <a:t>Please register to his class if you want the credit of CS fundamental.</a:t>
            </a:r>
          </a:p>
          <a:p>
            <a:r>
              <a:rPr kumimoji="1" lang="en-US" altLang="ja-JP" dirty="0"/>
              <a:t>I do not consider supplementary classes, but you can visit my office if you want to discuss.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824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9C2D4D1C-C44D-4B36-8141-579844E55ECD}"/>
              </a:ext>
            </a:extLst>
          </p:cNvPr>
          <p:cNvSpPr/>
          <p:nvPr/>
        </p:nvSpPr>
        <p:spPr>
          <a:xfrm>
            <a:off x="1247209" y="568409"/>
            <a:ext cx="5660218" cy="6104239"/>
          </a:xfrm>
          <a:custGeom>
            <a:avLst/>
            <a:gdLst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18" fmla="*/ 879565 w 2795451"/>
              <a:gd name="connsiteY18" fmla="*/ 0 h 289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95451" h="2899954">
                <a:moveTo>
                  <a:pt x="879565" y="0"/>
                </a:moveTo>
                <a:lnTo>
                  <a:pt x="217714" y="426720"/>
                </a:lnTo>
                <a:lnTo>
                  <a:pt x="470262" y="1018903"/>
                </a:lnTo>
                <a:lnTo>
                  <a:pt x="0" y="1288868"/>
                </a:lnTo>
                <a:lnTo>
                  <a:pt x="1550125" y="2203268"/>
                </a:lnTo>
                <a:lnTo>
                  <a:pt x="1436914" y="1428205"/>
                </a:lnTo>
                <a:lnTo>
                  <a:pt x="940525" y="1428205"/>
                </a:lnTo>
                <a:lnTo>
                  <a:pt x="1045028" y="949234"/>
                </a:lnTo>
                <a:lnTo>
                  <a:pt x="1907177" y="1114697"/>
                </a:lnTo>
                <a:lnTo>
                  <a:pt x="1759131" y="2081348"/>
                </a:lnTo>
                <a:lnTo>
                  <a:pt x="1393371" y="2899954"/>
                </a:lnTo>
                <a:lnTo>
                  <a:pt x="2795451" y="2455817"/>
                </a:lnTo>
                <a:lnTo>
                  <a:pt x="2638697" y="1001485"/>
                </a:lnTo>
                <a:lnTo>
                  <a:pt x="1619794" y="722811"/>
                </a:lnTo>
                <a:lnTo>
                  <a:pt x="853440" y="757645"/>
                </a:lnTo>
                <a:lnTo>
                  <a:pt x="748937" y="1097280"/>
                </a:lnTo>
                <a:lnTo>
                  <a:pt x="609600" y="583474"/>
                </a:lnTo>
                <a:lnTo>
                  <a:pt x="1672045" y="261257"/>
                </a:lnTo>
                <a:lnTo>
                  <a:pt x="879565" y="0"/>
                </a:lnTo>
                <a:close/>
              </a:path>
            </a:pathLst>
          </a:cu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6E474-4488-4A1E-88C3-595F4345A6F6}"/>
              </a:ext>
            </a:extLst>
          </p:cNvPr>
          <p:cNvSpPr txBox="1"/>
          <p:nvPr/>
        </p:nvSpPr>
        <p:spPr>
          <a:xfrm>
            <a:off x="7073880" y="2034140"/>
            <a:ext cx="4213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/>
              <a:t>What</a:t>
            </a:r>
            <a:r>
              <a:rPr lang="ja-JP" altLang="en-US" dirty="0"/>
              <a:t> </a:t>
            </a:r>
            <a:r>
              <a:rPr lang="en-US" altLang="ja-JP" dirty="0"/>
              <a:t>kind</a:t>
            </a:r>
            <a:r>
              <a:rPr lang="ja-JP" altLang="en-US" dirty="0"/>
              <a:t> </a:t>
            </a:r>
            <a:r>
              <a:rPr lang="en-US" altLang="ja-JP" dirty="0"/>
              <a:t>of</a:t>
            </a:r>
            <a:r>
              <a:rPr lang="ja-JP" altLang="en-US" dirty="0"/>
              <a:t> </a:t>
            </a:r>
            <a:r>
              <a:rPr lang="en-US" altLang="ja-JP" dirty="0"/>
              <a:t>algorithms</a:t>
            </a:r>
            <a:r>
              <a:rPr lang="ja-JP" altLang="en-US" dirty="0"/>
              <a:t> </a:t>
            </a:r>
            <a:r>
              <a:rPr lang="en-US" altLang="ja-JP" dirty="0"/>
              <a:t>did</a:t>
            </a:r>
            <a:r>
              <a:rPr lang="ja-JP" altLang="en-US" dirty="0"/>
              <a:t> </a:t>
            </a:r>
            <a:r>
              <a:rPr lang="en-US" altLang="ja-JP" dirty="0"/>
              <a:t>you</a:t>
            </a:r>
            <a:r>
              <a:rPr lang="ja-JP" altLang="en-US" dirty="0"/>
              <a:t>  </a:t>
            </a:r>
            <a:r>
              <a:rPr lang="en-US" altLang="ja-JP" dirty="0"/>
              <a:t>use?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0699" y="81023"/>
            <a:ext cx="884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Draw</a:t>
            </a:r>
            <a:r>
              <a:rPr lang="ja-JP" altLang="en-US" dirty="0"/>
              <a:t> </a:t>
            </a:r>
            <a:r>
              <a:rPr lang="en-US" altLang="ja-JP" dirty="0"/>
              <a:t>a</a:t>
            </a:r>
            <a:r>
              <a:rPr lang="ja-JP" altLang="en-US" dirty="0"/>
              <a:t> </a:t>
            </a:r>
            <a:r>
              <a:rPr lang="en-US" altLang="ja-JP" dirty="0"/>
              <a:t>triangulation of this polygon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24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9C2D4D1C-C44D-4B36-8141-579844E55ECD}"/>
              </a:ext>
            </a:extLst>
          </p:cNvPr>
          <p:cNvSpPr/>
          <p:nvPr/>
        </p:nvSpPr>
        <p:spPr>
          <a:xfrm>
            <a:off x="1247209" y="568409"/>
            <a:ext cx="5660218" cy="6104239"/>
          </a:xfrm>
          <a:custGeom>
            <a:avLst/>
            <a:gdLst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18" fmla="*/ 879565 w 2795451"/>
              <a:gd name="connsiteY18" fmla="*/ 0 h 289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95451" h="2899954">
                <a:moveTo>
                  <a:pt x="879565" y="0"/>
                </a:moveTo>
                <a:lnTo>
                  <a:pt x="217714" y="426720"/>
                </a:lnTo>
                <a:lnTo>
                  <a:pt x="470262" y="1018903"/>
                </a:lnTo>
                <a:lnTo>
                  <a:pt x="0" y="1288868"/>
                </a:lnTo>
                <a:lnTo>
                  <a:pt x="1550125" y="2203268"/>
                </a:lnTo>
                <a:lnTo>
                  <a:pt x="1436914" y="1428205"/>
                </a:lnTo>
                <a:lnTo>
                  <a:pt x="940525" y="1428205"/>
                </a:lnTo>
                <a:lnTo>
                  <a:pt x="1045028" y="949234"/>
                </a:lnTo>
                <a:lnTo>
                  <a:pt x="1907177" y="1114697"/>
                </a:lnTo>
                <a:lnTo>
                  <a:pt x="1759131" y="2081348"/>
                </a:lnTo>
                <a:lnTo>
                  <a:pt x="1393371" y="2899954"/>
                </a:lnTo>
                <a:lnTo>
                  <a:pt x="2795451" y="2455817"/>
                </a:lnTo>
                <a:lnTo>
                  <a:pt x="2638697" y="1001485"/>
                </a:lnTo>
                <a:lnTo>
                  <a:pt x="1619794" y="722811"/>
                </a:lnTo>
                <a:lnTo>
                  <a:pt x="853440" y="757645"/>
                </a:lnTo>
                <a:lnTo>
                  <a:pt x="748937" y="1097280"/>
                </a:lnTo>
                <a:lnTo>
                  <a:pt x="609600" y="583474"/>
                </a:lnTo>
                <a:lnTo>
                  <a:pt x="1672045" y="261257"/>
                </a:lnTo>
                <a:lnTo>
                  <a:pt x="879565" y="0"/>
                </a:lnTo>
                <a:close/>
              </a:path>
            </a:pathLst>
          </a:cu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6E474-4488-4A1E-88C3-595F4345A6F6}"/>
              </a:ext>
            </a:extLst>
          </p:cNvPr>
          <p:cNvSpPr txBox="1"/>
          <p:nvPr/>
        </p:nvSpPr>
        <p:spPr>
          <a:xfrm>
            <a:off x="7611762" y="1482811"/>
            <a:ext cx="42136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Algorithm 1 </a:t>
            </a:r>
          </a:p>
          <a:p>
            <a:endParaRPr lang="en-US" altLang="ja-JP" dirty="0"/>
          </a:p>
          <a:p>
            <a:pPr marL="342900" indent="-342900">
              <a:buAutoNum type="arabicPeriod"/>
            </a:pPr>
            <a:r>
              <a:rPr lang="en-US" altLang="ja-JP" dirty="0"/>
              <a:t>Find  an ear  and remove it.</a:t>
            </a:r>
          </a:p>
          <a:p>
            <a:pPr marL="342900" indent="-342900">
              <a:buAutoNum type="arabicPeriod"/>
            </a:pPr>
            <a:r>
              <a:rPr lang="en-US" altLang="ja-JP" dirty="0"/>
              <a:t> Process the remaining n-1 –</a:t>
            </a:r>
            <a:r>
              <a:rPr lang="en-US" altLang="ja-JP" dirty="0" err="1"/>
              <a:t>gon</a:t>
            </a:r>
            <a:r>
              <a:rPr lang="en-US" altLang="ja-JP" dirty="0"/>
              <a:t>  similarly (recursively).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70433BD-5E4A-42AF-8142-8640CAD66737}"/>
              </a:ext>
            </a:extLst>
          </p:cNvPr>
          <p:cNvCxnSpPr>
            <a:stCxn id="4" idx="9"/>
            <a:endCxn id="4" idx="11"/>
          </p:cNvCxnSpPr>
          <p:nvPr/>
        </p:nvCxnSpPr>
        <p:spPr>
          <a:xfrm>
            <a:off x="4809090" y="4949529"/>
            <a:ext cx="2098337" cy="7882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15111-1C07-4331-B3F5-90197B8AAFCF}"/>
              </a:ext>
            </a:extLst>
          </p:cNvPr>
          <p:cNvSpPr txBox="1"/>
          <p:nvPr/>
        </p:nvSpPr>
        <p:spPr>
          <a:xfrm>
            <a:off x="7760043" y="3682314"/>
            <a:ext cx="36946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Question:</a:t>
            </a:r>
          </a:p>
          <a:p>
            <a:endParaRPr lang="en-US" altLang="ja-JP" dirty="0"/>
          </a:p>
          <a:p>
            <a:r>
              <a:rPr kumimoji="1" lang="en-US" altLang="ja-JP" dirty="0"/>
              <a:t>How to find an ear  ?</a:t>
            </a:r>
          </a:p>
          <a:p>
            <a:r>
              <a:rPr lang="en-US" altLang="ja-JP" dirty="0"/>
              <a:t>What is the time complexity?</a:t>
            </a:r>
          </a:p>
          <a:p>
            <a:r>
              <a:rPr lang="en-US" altLang="ja-JP" dirty="0"/>
              <a:t>	O(n</a:t>
            </a:r>
            <a:r>
              <a:rPr lang="en-US" altLang="ja-JP" baseline="30000" dirty="0"/>
              <a:t>2</a:t>
            </a:r>
            <a:r>
              <a:rPr lang="en-US" altLang="ja-JP" dirty="0"/>
              <a:t>) </a:t>
            </a:r>
          </a:p>
          <a:p>
            <a:r>
              <a:rPr kumimoji="1" lang="en-US" altLang="ja-JP" dirty="0"/>
              <a:t>Easy to implement ?</a:t>
            </a:r>
          </a:p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0699" y="81023"/>
            <a:ext cx="884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Triangulation algorithms  (</a:t>
            </a:r>
            <a:r>
              <a:rPr lang="en-US" altLang="ja-JP" dirty="0"/>
              <a:t>I </a:t>
            </a:r>
            <a:r>
              <a:rPr kumimoji="1" lang="en-US" altLang="ja-JP" dirty="0"/>
              <a:t>will show three algorithms)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93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9C2D4D1C-C44D-4B36-8141-579844E55ECD}"/>
              </a:ext>
            </a:extLst>
          </p:cNvPr>
          <p:cNvSpPr/>
          <p:nvPr/>
        </p:nvSpPr>
        <p:spPr>
          <a:xfrm>
            <a:off x="1247209" y="568409"/>
            <a:ext cx="5660218" cy="6104239"/>
          </a:xfrm>
          <a:custGeom>
            <a:avLst/>
            <a:gdLst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18" fmla="*/ 879565 w 2795451"/>
              <a:gd name="connsiteY18" fmla="*/ 0 h 289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95451" h="2899954">
                <a:moveTo>
                  <a:pt x="879565" y="0"/>
                </a:moveTo>
                <a:lnTo>
                  <a:pt x="217714" y="426720"/>
                </a:lnTo>
                <a:lnTo>
                  <a:pt x="470262" y="1018903"/>
                </a:lnTo>
                <a:lnTo>
                  <a:pt x="0" y="1288868"/>
                </a:lnTo>
                <a:lnTo>
                  <a:pt x="1550125" y="2203268"/>
                </a:lnTo>
                <a:lnTo>
                  <a:pt x="1436914" y="1428205"/>
                </a:lnTo>
                <a:lnTo>
                  <a:pt x="940525" y="1428205"/>
                </a:lnTo>
                <a:lnTo>
                  <a:pt x="1045028" y="949234"/>
                </a:lnTo>
                <a:lnTo>
                  <a:pt x="1907177" y="1114697"/>
                </a:lnTo>
                <a:lnTo>
                  <a:pt x="1759131" y="2081348"/>
                </a:lnTo>
                <a:lnTo>
                  <a:pt x="1393371" y="2899954"/>
                </a:lnTo>
                <a:lnTo>
                  <a:pt x="2795451" y="2455817"/>
                </a:lnTo>
                <a:lnTo>
                  <a:pt x="2638697" y="1001485"/>
                </a:lnTo>
                <a:lnTo>
                  <a:pt x="1619794" y="722811"/>
                </a:lnTo>
                <a:lnTo>
                  <a:pt x="853440" y="757645"/>
                </a:lnTo>
                <a:lnTo>
                  <a:pt x="748937" y="1097280"/>
                </a:lnTo>
                <a:lnTo>
                  <a:pt x="609600" y="583474"/>
                </a:lnTo>
                <a:lnTo>
                  <a:pt x="1672045" y="261257"/>
                </a:lnTo>
                <a:lnTo>
                  <a:pt x="879565" y="0"/>
                </a:lnTo>
                <a:close/>
              </a:path>
            </a:pathLst>
          </a:cu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6E474-4488-4A1E-88C3-595F4345A6F6}"/>
              </a:ext>
            </a:extLst>
          </p:cNvPr>
          <p:cNvSpPr txBox="1"/>
          <p:nvPr/>
        </p:nvSpPr>
        <p:spPr>
          <a:xfrm>
            <a:off x="7599405" y="1482811"/>
            <a:ext cx="42260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Algorithm 1.</a:t>
            </a:r>
          </a:p>
          <a:p>
            <a:endParaRPr lang="en-US" altLang="ja-JP" dirty="0"/>
          </a:p>
          <a:p>
            <a:pPr marL="342900" indent="-342900">
              <a:buAutoNum type="arabicPeriod"/>
            </a:pPr>
            <a:r>
              <a:rPr lang="en-US" altLang="ja-JP" dirty="0"/>
              <a:t>Find  a  diagonal and  decompose the polygon into two parts.</a:t>
            </a:r>
          </a:p>
          <a:p>
            <a:pPr marL="342900" indent="-342900">
              <a:buAutoNum type="arabicPeriod"/>
            </a:pPr>
            <a:r>
              <a:rPr lang="en-US" altLang="ja-JP" dirty="0"/>
              <a:t>Recursively process each part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70433BD-5E4A-42AF-8142-8640CAD66737}"/>
              </a:ext>
            </a:extLst>
          </p:cNvPr>
          <p:cNvCxnSpPr>
            <a:cxnSpLocks/>
            <a:stCxn id="4" idx="14"/>
            <a:endCxn id="4" idx="6"/>
          </p:cNvCxnSpPr>
          <p:nvPr/>
        </p:nvCxnSpPr>
        <p:spPr>
          <a:xfrm>
            <a:off x="2975251" y="2163209"/>
            <a:ext cx="176329" cy="14114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B91808-07D2-426E-9F87-6DBA73103B46}"/>
              </a:ext>
            </a:extLst>
          </p:cNvPr>
          <p:cNvSpPr txBox="1"/>
          <p:nvPr/>
        </p:nvSpPr>
        <p:spPr>
          <a:xfrm>
            <a:off x="7599405" y="3941805"/>
            <a:ext cx="37688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Question   </a:t>
            </a:r>
          </a:p>
          <a:p>
            <a:endParaRPr lang="en-US" altLang="ja-JP" dirty="0"/>
          </a:p>
          <a:p>
            <a:r>
              <a:rPr kumimoji="1" lang="en-US" altLang="ja-JP" dirty="0"/>
              <a:t>How to find a diagonal?</a:t>
            </a:r>
          </a:p>
          <a:p>
            <a:r>
              <a:rPr lang="en-US" altLang="ja-JP" dirty="0"/>
              <a:t>Which diagonal should we find?</a:t>
            </a:r>
          </a:p>
          <a:p>
            <a:r>
              <a:rPr kumimoji="1" lang="en-US" altLang="ja-JP" dirty="0"/>
              <a:t>What is the time complexity?</a:t>
            </a:r>
          </a:p>
          <a:p>
            <a:r>
              <a:rPr lang="en-US" altLang="ja-JP" dirty="0"/>
              <a:t> Again, O(n</a:t>
            </a:r>
            <a:r>
              <a:rPr lang="en-US" altLang="ja-JP" baseline="30000" dirty="0"/>
              <a:t>2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80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9C2D4D1C-C44D-4B36-8141-579844E55ECD}"/>
              </a:ext>
            </a:extLst>
          </p:cNvPr>
          <p:cNvSpPr/>
          <p:nvPr/>
        </p:nvSpPr>
        <p:spPr>
          <a:xfrm>
            <a:off x="1247209" y="568409"/>
            <a:ext cx="5660218" cy="6104239"/>
          </a:xfrm>
          <a:custGeom>
            <a:avLst/>
            <a:gdLst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18" fmla="*/ 879565 w 2795451"/>
              <a:gd name="connsiteY18" fmla="*/ 0 h 289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95451" h="2899954">
                <a:moveTo>
                  <a:pt x="879565" y="0"/>
                </a:moveTo>
                <a:lnTo>
                  <a:pt x="217714" y="426720"/>
                </a:lnTo>
                <a:lnTo>
                  <a:pt x="470262" y="1018903"/>
                </a:lnTo>
                <a:lnTo>
                  <a:pt x="0" y="1288868"/>
                </a:lnTo>
                <a:lnTo>
                  <a:pt x="1550125" y="2203268"/>
                </a:lnTo>
                <a:lnTo>
                  <a:pt x="1436914" y="1428205"/>
                </a:lnTo>
                <a:lnTo>
                  <a:pt x="940525" y="1428205"/>
                </a:lnTo>
                <a:lnTo>
                  <a:pt x="1045028" y="949234"/>
                </a:lnTo>
                <a:lnTo>
                  <a:pt x="1907177" y="1114697"/>
                </a:lnTo>
                <a:lnTo>
                  <a:pt x="1759131" y="2081348"/>
                </a:lnTo>
                <a:lnTo>
                  <a:pt x="1393371" y="2899954"/>
                </a:lnTo>
                <a:lnTo>
                  <a:pt x="2795451" y="2455817"/>
                </a:lnTo>
                <a:lnTo>
                  <a:pt x="2638697" y="1001485"/>
                </a:lnTo>
                <a:lnTo>
                  <a:pt x="1619794" y="722811"/>
                </a:lnTo>
                <a:lnTo>
                  <a:pt x="853440" y="757645"/>
                </a:lnTo>
                <a:lnTo>
                  <a:pt x="748937" y="1097280"/>
                </a:lnTo>
                <a:lnTo>
                  <a:pt x="609600" y="583474"/>
                </a:lnTo>
                <a:lnTo>
                  <a:pt x="1672045" y="261257"/>
                </a:lnTo>
                <a:lnTo>
                  <a:pt x="879565" y="0"/>
                </a:lnTo>
                <a:close/>
              </a:path>
            </a:pathLst>
          </a:cu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6E474-4488-4A1E-88C3-595F4345A6F6}"/>
              </a:ext>
            </a:extLst>
          </p:cNvPr>
          <p:cNvSpPr txBox="1"/>
          <p:nvPr/>
        </p:nvSpPr>
        <p:spPr>
          <a:xfrm>
            <a:off x="7599405" y="1482811"/>
            <a:ext cx="42260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Algorithm 3 (our main algorithm).</a:t>
            </a:r>
          </a:p>
          <a:p>
            <a:endParaRPr lang="en-US" altLang="ja-JP" dirty="0"/>
          </a:p>
          <a:p>
            <a:pPr marL="342900" indent="-342900">
              <a:buAutoNum type="arabicPeriod"/>
            </a:pPr>
            <a:r>
              <a:rPr lang="en-US" altLang="ja-JP" dirty="0"/>
              <a:t>Decompose the polygon into y-monotone polygons</a:t>
            </a:r>
          </a:p>
          <a:p>
            <a:pPr marL="342900" indent="-342900">
              <a:buAutoNum type="arabicPeriod"/>
            </a:pPr>
            <a:r>
              <a:rPr lang="en-US" altLang="ja-JP" dirty="0"/>
              <a:t>Process each y-monotone polygon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70433BD-5E4A-42AF-8142-8640CAD66737}"/>
              </a:ext>
            </a:extLst>
          </p:cNvPr>
          <p:cNvCxnSpPr>
            <a:cxnSpLocks/>
            <a:stCxn id="4" idx="15"/>
            <a:endCxn id="4" idx="6"/>
          </p:cNvCxnSpPr>
          <p:nvPr/>
        </p:nvCxnSpPr>
        <p:spPr>
          <a:xfrm>
            <a:off x="2763654" y="2878121"/>
            <a:ext cx="387926" cy="6965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B91808-07D2-426E-9F87-6DBA73103B46}"/>
              </a:ext>
            </a:extLst>
          </p:cNvPr>
          <p:cNvSpPr txBox="1"/>
          <p:nvPr/>
        </p:nvSpPr>
        <p:spPr>
          <a:xfrm>
            <a:off x="7488194" y="3744096"/>
            <a:ext cx="42260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Y-monotone polygon :</a:t>
            </a:r>
          </a:p>
          <a:p>
            <a:endParaRPr lang="en-US" altLang="ja-JP" dirty="0"/>
          </a:p>
          <a:p>
            <a:r>
              <a:rPr lang="en-US" altLang="ja-JP" dirty="0"/>
              <a:t>A polygon  such that any horizontal  line intersects it  with a segment  or a point  (or empty set).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175D73E-7D00-40DF-9CF3-1D106DABB10D}"/>
              </a:ext>
            </a:extLst>
          </p:cNvPr>
          <p:cNvCxnSpPr>
            <a:stCxn id="4" idx="7"/>
            <a:endCxn id="4" idx="14"/>
          </p:cNvCxnSpPr>
          <p:nvPr/>
        </p:nvCxnSpPr>
        <p:spPr>
          <a:xfrm flipH="1" flipV="1">
            <a:off x="2975251" y="2163209"/>
            <a:ext cx="387927" cy="4032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63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9C2D4D1C-C44D-4B36-8141-579844E55ECD}"/>
              </a:ext>
            </a:extLst>
          </p:cNvPr>
          <p:cNvSpPr/>
          <p:nvPr/>
        </p:nvSpPr>
        <p:spPr>
          <a:xfrm>
            <a:off x="1247209" y="568409"/>
            <a:ext cx="5660218" cy="6104239"/>
          </a:xfrm>
          <a:custGeom>
            <a:avLst/>
            <a:gdLst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0" fmla="*/ 879565 w 2795451"/>
              <a:gd name="connsiteY0" fmla="*/ 0 h 2899954"/>
              <a:gd name="connsiteX1" fmla="*/ 217714 w 2795451"/>
              <a:gd name="connsiteY1" fmla="*/ 426720 h 2899954"/>
              <a:gd name="connsiteX2" fmla="*/ 470262 w 2795451"/>
              <a:gd name="connsiteY2" fmla="*/ 1018903 h 2899954"/>
              <a:gd name="connsiteX3" fmla="*/ 0 w 2795451"/>
              <a:gd name="connsiteY3" fmla="*/ 1288868 h 2899954"/>
              <a:gd name="connsiteX4" fmla="*/ 1550125 w 2795451"/>
              <a:gd name="connsiteY4" fmla="*/ 2203268 h 2899954"/>
              <a:gd name="connsiteX5" fmla="*/ 1436914 w 2795451"/>
              <a:gd name="connsiteY5" fmla="*/ 1428205 h 2899954"/>
              <a:gd name="connsiteX6" fmla="*/ 940525 w 2795451"/>
              <a:gd name="connsiteY6" fmla="*/ 1428205 h 2899954"/>
              <a:gd name="connsiteX7" fmla="*/ 1045028 w 2795451"/>
              <a:gd name="connsiteY7" fmla="*/ 949234 h 2899954"/>
              <a:gd name="connsiteX8" fmla="*/ 1907177 w 2795451"/>
              <a:gd name="connsiteY8" fmla="*/ 1114697 h 2899954"/>
              <a:gd name="connsiteX9" fmla="*/ 1759131 w 2795451"/>
              <a:gd name="connsiteY9" fmla="*/ 2081348 h 2899954"/>
              <a:gd name="connsiteX10" fmla="*/ 1393371 w 2795451"/>
              <a:gd name="connsiteY10" fmla="*/ 2899954 h 2899954"/>
              <a:gd name="connsiteX11" fmla="*/ 2795451 w 2795451"/>
              <a:gd name="connsiteY11" fmla="*/ 2455817 h 2899954"/>
              <a:gd name="connsiteX12" fmla="*/ 2638697 w 2795451"/>
              <a:gd name="connsiteY12" fmla="*/ 1001485 h 2899954"/>
              <a:gd name="connsiteX13" fmla="*/ 1619794 w 2795451"/>
              <a:gd name="connsiteY13" fmla="*/ 722811 h 2899954"/>
              <a:gd name="connsiteX14" fmla="*/ 853440 w 2795451"/>
              <a:gd name="connsiteY14" fmla="*/ 757645 h 2899954"/>
              <a:gd name="connsiteX15" fmla="*/ 748937 w 2795451"/>
              <a:gd name="connsiteY15" fmla="*/ 1097280 h 2899954"/>
              <a:gd name="connsiteX16" fmla="*/ 609600 w 2795451"/>
              <a:gd name="connsiteY16" fmla="*/ 583474 h 2899954"/>
              <a:gd name="connsiteX17" fmla="*/ 1672045 w 2795451"/>
              <a:gd name="connsiteY17" fmla="*/ 261257 h 2899954"/>
              <a:gd name="connsiteX18" fmla="*/ 879565 w 2795451"/>
              <a:gd name="connsiteY18" fmla="*/ 0 h 289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95451" h="2899954">
                <a:moveTo>
                  <a:pt x="879565" y="0"/>
                </a:moveTo>
                <a:lnTo>
                  <a:pt x="217714" y="426720"/>
                </a:lnTo>
                <a:lnTo>
                  <a:pt x="470262" y="1018903"/>
                </a:lnTo>
                <a:lnTo>
                  <a:pt x="0" y="1288868"/>
                </a:lnTo>
                <a:lnTo>
                  <a:pt x="1550125" y="2203268"/>
                </a:lnTo>
                <a:lnTo>
                  <a:pt x="1436914" y="1428205"/>
                </a:lnTo>
                <a:lnTo>
                  <a:pt x="940525" y="1428205"/>
                </a:lnTo>
                <a:lnTo>
                  <a:pt x="1045028" y="949234"/>
                </a:lnTo>
                <a:lnTo>
                  <a:pt x="1907177" y="1114697"/>
                </a:lnTo>
                <a:lnTo>
                  <a:pt x="1759131" y="2081348"/>
                </a:lnTo>
                <a:lnTo>
                  <a:pt x="1393371" y="2899954"/>
                </a:lnTo>
                <a:lnTo>
                  <a:pt x="2795451" y="2455817"/>
                </a:lnTo>
                <a:lnTo>
                  <a:pt x="2638697" y="1001485"/>
                </a:lnTo>
                <a:lnTo>
                  <a:pt x="1619794" y="722811"/>
                </a:lnTo>
                <a:lnTo>
                  <a:pt x="853440" y="757645"/>
                </a:lnTo>
                <a:lnTo>
                  <a:pt x="748937" y="1097280"/>
                </a:lnTo>
                <a:lnTo>
                  <a:pt x="609600" y="583474"/>
                </a:lnTo>
                <a:lnTo>
                  <a:pt x="1672045" y="261257"/>
                </a:lnTo>
                <a:lnTo>
                  <a:pt x="879565" y="0"/>
                </a:lnTo>
                <a:close/>
              </a:path>
            </a:pathLst>
          </a:cu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6E474-4488-4A1E-88C3-595F4345A6F6}"/>
              </a:ext>
            </a:extLst>
          </p:cNvPr>
          <p:cNvSpPr txBox="1"/>
          <p:nvPr/>
        </p:nvSpPr>
        <p:spPr>
          <a:xfrm>
            <a:off x="7599405" y="1441585"/>
            <a:ext cx="42260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Algorithm 3.</a:t>
            </a:r>
          </a:p>
          <a:p>
            <a:endParaRPr lang="en-US" altLang="ja-JP" dirty="0"/>
          </a:p>
          <a:p>
            <a:pPr marL="342900" indent="-342900">
              <a:buAutoNum type="arabicPeriod"/>
            </a:pPr>
            <a:r>
              <a:rPr lang="en-US" altLang="ja-JP" dirty="0"/>
              <a:t>Decompose the polygon into y-monotone polygons</a:t>
            </a:r>
          </a:p>
          <a:p>
            <a:endParaRPr lang="en-US" altLang="ja-JP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70433BD-5E4A-42AF-8142-8640CAD66737}"/>
              </a:ext>
            </a:extLst>
          </p:cNvPr>
          <p:cNvCxnSpPr>
            <a:cxnSpLocks/>
            <a:stCxn id="4" idx="15"/>
            <a:endCxn id="4" idx="3"/>
          </p:cNvCxnSpPr>
          <p:nvPr/>
        </p:nvCxnSpPr>
        <p:spPr>
          <a:xfrm flipH="1">
            <a:off x="1247209" y="2878121"/>
            <a:ext cx="1516445" cy="4032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B91808-07D2-426E-9F87-6DBA73103B46}"/>
              </a:ext>
            </a:extLst>
          </p:cNvPr>
          <p:cNvSpPr txBox="1"/>
          <p:nvPr/>
        </p:nvSpPr>
        <p:spPr>
          <a:xfrm>
            <a:off x="7599404" y="2956291"/>
            <a:ext cx="422601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Lemma</a:t>
            </a:r>
          </a:p>
          <a:p>
            <a:r>
              <a:rPr lang="en-US" altLang="ja-JP" dirty="0"/>
              <a:t>If</a:t>
            </a:r>
            <a:r>
              <a:rPr lang="ja-JP" altLang="en-US" dirty="0"/>
              <a:t> </a:t>
            </a:r>
            <a:r>
              <a:rPr lang="en-US" altLang="ja-JP" dirty="0"/>
              <a:t>there</a:t>
            </a:r>
            <a:r>
              <a:rPr lang="ja-JP" altLang="en-US" dirty="0"/>
              <a:t>  </a:t>
            </a:r>
            <a:r>
              <a:rPr lang="en-US" altLang="ja-JP" dirty="0"/>
              <a:t>is no concave and locally minimal/maximal vertex, then the polygon is y-monotone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Thus,  it  suffices to find diagonals to </a:t>
            </a:r>
          </a:p>
          <a:p>
            <a:r>
              <a:rPr lang="en-US" altLang="ja-JP" dirty="0" err="1"/>
              <a:t>Rrsolve</a:t>
            </a:r>
            <a:r>
              <a:rPr lang="ja-JP" altLang="en-US" dirty="0"/>
              <a:t> </a:t>
            </a:r>
            <a:r>
              <a:rPr lang="en-US" altLang="ja-JP" dirty="0"/>
              <a:t>all</a:t>
            </a:r>
            <a:r>
              <a:rPr lang="ja-JP" altLang="en-US" dirty="0"/>
              <a:t> </a:t>
            </a:r>
            <a:r>
              <a:rPr lang="en-US" altLang="ja-JP" dirty="0"/>
              <a:t>concave</a:t>
            </a:r>
            <a:r>
              <a:rPr lang="ja-JP" altLang="en-US" dirty="0"/>
              <a:t>  </a:t>
            </a:r>
            <a:r>
              <a:rPr lang="en-US" altLang="ja-JP" dirty="0"/>
              <a:t>and</a:t>
            </a:r>
            <a:r>
              <a:rPr lang="ja-JP" altLang="en-US" dirty="0"/>
              <a:t>  </a:t>
            </a:r>
            <a:r>
              <a:rPr lang="en-US" altLang="ja-JP" dirty="0"/>
              <a:t>locally</a:t>
            </a:r>
            <a:r>
              <a:rPr lang="ja-JP" altLang="en-US" dirty="0"/>
              <a:t> </a:t>
            </a:r>
            <a:r>
              <a:rPr lang="en-US" altLang="ja-JP" dirty="0"/>
              <a:t>minimal/maximal vertices</a:t>
            </a:r>
          </a:p>
          <a:p>
            <a:endParaRPr lang="en-US" altLang="ja-JP" dirty="0"/>
          </a:p>
          <a:p>
            <a:r>
              <a:rPr lang="en-US" altLang="ja-JP" dirty="0"/>
              <a:t>Plane  sweep algorithm  can be applied (shown on the white board.)</a:t>
            </a:r>
          </a:p>
          <a:p>
            <a:endParaRPr kumimoji="1" lang="ja-JP" alt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175D73E-7D00-40DF-9CF3-1D106DABB10D}"/>
              </a:ext>
            </a:extLst>
          </p:cNvPr>
          <p:cNvCxnSpPr>
            <a:stCxn id="4" idx="7"/>
            <a:endCxn id="4" idx="14"/>
          </p:cNvCxnSpPr>
          <p:nvPr/>
        </p:nvCxnSpPr>
        <p:spPr>
          <a:xfrm flipH="1" flipV="1">
            <a:off x="2975251" y="2163209"/>
            <a:ext cx="387927" cy="4032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楕円 1">
            <a:extLst>
              <a:ext uri="{FF2B5EF4-FFF2-40B4-BE49-F238E27FC236}">
                <a16:creationId xmlns:a16="http://schemas.microsoft.com/office/drawing/2014/main" id="{74E3FE60-3EE8-419E-B790-8DF8171123D0}"/>
              </a:ext>
            </a:extLst>
          </p:cNvPr>
          <p:cNvSpPr/>
          <p:nvPr/>
        </p:nvSpPr>
        <p:spPr>
          <a:xfrm>
            <a:off x="3283909" y="2520151"/>
            <a:ext cx="193962" cy="2021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FB1AE8C9-05C5-4020-B18A-BC1AC365C81E}"/>
              </a:ext>
            </a:extLst>
          </p:cNvPr>
          <p:cNvSpPr/>
          <p:nvPr/>
        </p:nvSpPr>
        <p:spPr>
          <a:xfrm>
            <a:off x="2666673" y="2754135"/>
            <a:ext cx="193962" cy="2021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82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E4B4AAB1-4B29-4FCA-98CC-77487F9814A0}"/>
              </a:ext>
            </a:extLst>
          </p:cNvPr>
          <p:cNvSpPr/>
          <p:nvPr/>
        </p:nvSpPr>
        <p:spPr>
          <a:xfrm>
            <a:off x="593125" y="741405"/>
            <a:ext cx="5078627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743385 w 4263081"/>
              <a:gd name="connsiteY10" fmla="*/ 294338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383059" y="1136822"/>
                </a:lnTo>
                <a:lnTo>
                  <a:pt x="247135" y="2681417"/>
                </a:lnTo>
                <a:lnTo>
                  <a:pt x="716692" y="3336325"/>
                </a:lnTo>
                <a:lnTo>
                  <a:pt x="877329" y="3904736"/>
                </a:ln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43385" y="2943380"/>
                </a:lnTo>
                <a:lnTo>
                  <a:pt x="1586896" y="2101885"/>
                </a:lnTo>
                <a:lnTo>
                  <a:pt x="1913494" y="1371600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A91DB56E-AC1E-4EE6-AC12-B4CDE7CF1B34}"/>
              </a:ext>
            </a:extLst>
          </p:cNvPr>
          <p:cNvSpPr/>
          <p:nvPr/>
        </p:nvSpPr>
        <p:spPr>
          <a:xfrm>
            <a:off x="6207212" y="741405"/>
            <a:ext cx="5754129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247135 w 4263081"/>
              <a:gd name="connsiteY1" fmla="*/ 2681417 h 5226909"/>
              <a:gd name="connsiteX2" fmla="*/ 716692 w 4263081"/>
              <a:gd name="connsiteY2" fmla="*/ 3336325 h 5226909"/>
              <a:gd name="connsiteX3" fmla="*/ 877329 w 4263081"/>
              <a:gd name="connsiteY3" fmla="*/ 3904736 h 5226909"/>
              <a:gd name="connsiteX4" fmla="*/ 0 w 4263081"/>
              <a:gd name="connsiteY4" fmla="*/ 4732638 h 5226909"/>
              <a:gd name="connsiteX5" fmla="*/ 3410465 w 4263081"/>
              <a:gd name="connsiteY5" fmla="*/ 5226909 h 5226909"/>
              <a:gd name="connsiteX6" fmla="*/ 2458994 w 4263081"/>
              <a:gd name="connsiteY6" fmla="*/ 4275438 h 5226909"/>
              <a:gd name="connsiteX7" fmla="*/ 3496962 w 4263081"/>
              <a:gd name="connsiteY7" fmla="*/ 4053017 h 5226909"/>
              <a:gd name="connsiteX8" fmla="*/ 2483708 w 4263081"/>
              <a:gd name="connsiteY8" fmla="*/ 3571103 h 5226909"/>
              <a:gd name="connsiteX9" fmla="*/ 1878227 w 4263081"/>
              <a:gd name="connsiteY9" fmla="*/ 2743200 h 5226909"/>
              <a:gd name="connsiteX10" fmla="*/ 2001794 w 4263081"/>
              <a:gd name="connsiteY10" fmla="*/ 2113006 h 5226909"/>
              <a:gd name="connsiteX11" fmla="*/ 2162432 w 4263081"/>
              <a:gd name="connsiteY11" fmla="*/ 1705233 h 5226909"/>
              <a:gd name="connsiteX12" fmla="*/ 2681416 w 4263081"/>
              <a:gd name="connsiteY12" fmla="*/ 827903 h 5226909"/>
              <a:gd name="connsiteX13" fmla="*/ 4263081 w 4263081"/>
              <a:gd name="connsiteY13" fmla="*/ 457200 h 5226909"/>
              <a:gd name="connsiteX14" fmla="*/ 2323070 w 4263081"/>
              <a:gd name="connsiteY14" fmla="*/ 0 h 5226909"/>
              <a:gd name="connsiteX15" fmla="*/ 2323070 w 4263081"/>
              <a:gd name="connsiteY15" fmla="*/ 0 h 5226909"/>
              <a:gd name="connsiteX0" fmla="*/ 2323070 w 4263081"/>
              <a:gd name="connsiteY0" fmla="*/ 0 h 5226909"/>
              <a:gd name="connsiteX1" fmla="*/ 716692 w 4263081"/>
              <a:gd name="connsiteY1" fmla="*/ 3336325 h 5226909"/>
              <a:gd name="connsiteX2" fmla="*/ 877329 w 4263081"/>
              <a:gd name="connsiteY2" fmla="*/ 3904736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878227 w 4263081"/>
              <a:gd name="connsiteY8" fmla="*/ 2743200 h 5226909"/>
              <a:gd name="connsiteX9" fmla="*/ 2001794 w 4263081"/>
              <a:gd name="connsiteY9" fmla="*/ 2113006 h 5226909"/>
              <a:gd name="connsiteX10" fmla="*/ 2162432 w 4263081"/>
              <a:gd name="connsiteY10" fmla="*/ 1705233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877329 w 4263081"/>
              <a:gd name="connsiteY1" fmla="*/ 3904736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878227 w 4263081"/>
              <a:gd name="connsiteY7" fmla="*/ 2743200 h 5226909"/>
              <a:gd name="connsiteX8" fmla="*/ 2001794 w 4263081"/>
              <a:gd name="connsiteY8" fmla="*/ 2113006 h 5226909"/>
              <a:gd name="connsiteX9" fmla="*/ 2162432 w 4263081"/>
              <a:gd name="connsiteY9" fmla="*/ 1705233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2162432 w 4263081"/>
              <a:gd name="connsiteY8" fmla="*/ 1705233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767542 w 4263081"/>
              <a:gd name="connsiteY6" fmla="*/ 2921138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67542" y="2921138"/>
                </a:lnTo>
                <a:lnTo>
                  <a:pt x="1679799" y="2101885"/>
                </a:lnTo>
                <a:lnTo>
                  <a:pt x="1920936" y="1404964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3299254" y="661086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5048FDEB-04C9-42E2-A4FD-D32479DB4111}"/>
              </a:ext>
            </a:extLst>
          </p:cNvPr>
          <p:cNvSpPr/>
          <p:nvPr/>
        </p:nvSpPr>
        <p:spPr>
          <a:xfrm>
            <a:off x="5589374" y="117801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787CA9E-5801-44D4-899F-EF858793E857}"/>
              </a:ext>
            </a:extLst>
          </p:cNvPr>
          <p:cNvSpPr/>
          <p:nvPr/>
        </p:nvSpPr>
        <p:spPr>
          <a:xfrm>
            <a:off x="3665838" y="158990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61B8366-8B05-458D-9834-6D0B37F7C629}"/>
              </a:ext>
            </a:extLst>
          </p:cNvPr>
          <p:cNvSpPr/>
          <p:nvPr/>
        </p:nvSpPr>
        <p:spPr>
          <a:xfrm>
            <a:off x="2792628" y="223657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42E93A3-C871-4182-9DD5-125AE8E1885F}"/>
              </a:ext>
            </a:extLst>
          </p:cNvPr>
          <p:cNvSpPr/>
          <p:nvPr/>
        </p:nvSpPr>
        <p:spPr>
          <a:xfrm>
            <a:off x="2426044" y="300475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2177455-2290-4C6A-BC5F-7B4294384C43}"/>
              </a:ext>
            </a:extLst>
          </p:cNvPr>
          <p:cNvSpPr/>
          <p:nvPr/>
        </p:nvSpPr>
        <p:spPr>
          <a:xfrm>
            <a:off x="2586682" y="392738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E92CAF0-48B7-4D35-9968-D36A79760787}"/>
              </a:ext>
            </a:extLst>
          </p:cNvPr>
          <p:cNvSpPr/>
          <p:nvPr/>
        </p:nvSpPr>
        <p:spPr>
          <a:xfrm>
            <a:off x="3505200" y="463172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D052922-1E25-4B40-8FE9-79AF6ED08D4C}"/>
              </a:ext>
            </a:extLst>
          </p:cNvPr>
          <p:cNvSpPr/>
          <p:nvPr/>
        </p:nvSpPr>
        <p:spPr>
          <a:xfrm>
            <a:off x="4685271" y="515894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00AFFB58-A758-4600-BE25-9DFF107BAF44}"/>
              </a:ext>
            </a:extLst>
          </p:cNvPr>
          <p:cNvSpPr/>
          <p:nvPr/>
        </p:nvSpPr>
        <p:spPr>
          <a:xfrm>
            <a:off x="3461952" y="542976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2ABB161-0FA7-42A6-82BD-30BCA91EAE35}"/>
              </a:ext>
            </a:extLst>
          </p:cNvPr>
          <p:cNvSpPr/>
          <p:nvPr/>
        </p:nvSpPr>
        <p:spPr>
          <a:xfrm>
            <a:off x="4586417" y="646876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E1ED5E6-E794-450B-8212-721580643502}"/>
              </a:ext>
            </a:extLst>
          </p:cNvPr>
          <p:cNvSpPr/>
          <p:nvPr/>
        </p:nvSpPr>
        <p:spPr>
          <a:xfrm>
            <a:off x="547817" y="5955957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82FAFF1-6E3A-4B4F-A1B0-BD8F1E1C841C}"/>
              </a:ext>
            </a:extLst>
          </p:cNvPr>
          <p:cNvSpPr/>
          <p:nvPr/>
        </p:nvSpPr>
        <p:spPr>
          <a:xfrm>
            <a:off x="1565190" y="498595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515E6D1-B015-467D-B85B-1256F77D51B1}"/>
              </a:ext>
            </a:extLst>
          </p:cNvPr>
          <p:cNvSpPr/>
          <p:nvPr/>
        </p:nvSpPr>
        <p:spPr>
          <a:xfrm>
            <a:off x="1404552" y="437017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95E22C8-B3C9-4AED-A63A-AAB9182F74EE}"/>
              </a:ext>
            </a:extLst>
          </p:cNvPr>
          <p:cNvSpPr/>
          <p:nvPr/>
        </p:nvSpPr>
        <p:spPr>
          <a:xfrm>
            <a:off x="809126" y="364524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170F213-1730-4A6B-B367-A79489331E80}"/>
              </a:ext>
            </a:extLst>
          </p:cNvPr>
          <p:cNvSpPr/>
          <p:nvPr/>
        </p:nvSpPr>
        <p:spPr>
          <a:xfrm>
            <a:off x="976185" y="192862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00B1035-9377-4F83-B581-E52FBB3FE64F}"/>
              </a:ext>
            </a:extLst>
          </p:cNvPr>
          <p:cNvSpPr/>
          <p:nvPr/>
        </p:nvSpPr>
        <p:spPr>
          <a:xfrm>
            <a:off x="9262844" y="661086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FF015AD-151A-4318-B168-EC83F6696957}"/>
              </a:ext>
            </a:extLst>
          </p:cNvPr>
          <p:cNvSpPr/>
          <p:nvPr/>
        </p:nvSpPr>
        <p:spPr>
          <a:xfrm>
            <a:off x="6126893" y="594771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391D2E7-B75D-4CBC-AE8D-5C71D3B0AB32}"/>
              </a:ext>
            </a:extLst>
          </p:cNvPr>
          <p:cNvSpPr/>
          <p:nvPr/>
        </p:nvSpPr>
        <p:spPr>
          <a:xfrm>
            <a:off x="11873996" y="117801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0E8ABFB3-4C85-476E-9F58-8D6291119802}"/>
              </a:ext>
            </a:extLst>
          </p:cNvPr>
          <p:cNvSpPr/>
          <p:nvPr/>
        </p:nvSpPr>
        <p:spPr>
          <a:xfrm>
            <a:off x="9720043" y="158990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8686559" y="223657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C146CDC-3E46-49ED-8010-E78DA316EE76}"/>
              </a:ext>
            </a:extLst>
          </p:cNvPr>
          <p:cNvSpPr/>
          <p:nvPr/>
        </p:nvSpPr>
        <p:spPr>
          <a:xfrm>
            <a:off x="8397872" y="303164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8DF9A6E-79CD-4639-96B4-5C92E024108B}"/>
              </a:ext>
            </a:extLst>
          </p:cNvPr>
          <p:cNvSpPr/>
          <p:nvPr/>
        </p:nvSpPr>
        <p:spPr>
          <a:xfrm>
            <a:off x="8509930" y="392381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642196" y="638844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474604" y="541183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802834" y="514658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554923" y="4636206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521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E4B4AAB1-4B29-4FCA-98CC-77487F9814A0}"/>
              </a:ext>
            </a:extLst>
          </p:cNvPr>
          <p:cNvSpPr/>
          <p:nvPr/>
        </p:nvSpPr>
        <p:spPr>
          <a:xfrm>
            <a:off x="593125" y="741405"/>
            <a:ext cx="5078627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743385 w 4263081"/>
              <a:gd name="connsiteY10" fmla="*/ 294338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383059" y="1136822"/>
                </a:lnTo>
                <a:lnTo>
                  <a:pt x="247135" y="2681417"/>
                </a:lnTo>
                <a:lnTo>
                  <a:pt x="716692" y="3336325"/>
                </a:lnTo>
                <a:lnTo>
                  <a:pt x="877329" y="3904736"/>
                </a:ln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43385" y="2943380"/>
                </a:lnTo>
                <a:lnTo>
                  <a:pt x="1586896" y="2101885"/>
                </a:lnTo>
                <a:lnTo>
                  <a:pt x="1913494" y="1371600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A91DB56E-AC1E-4EE6-AC12-B4CDE7CF1B34}"/>
              </a:ext>
            </a:extLst>
          </p:cNvPr>
          <p:cNvSpPr/>
          <p:nvPr/>
        </p:nvSpPr>
        <p:spPr>
          <a:xfrm>
            <a:off x="6207212" y="741405"/>
            <a:ext cx="5754129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247135 w 4263081"/>
              <a:gd name="connsiteY1" fmla="*/ 2681417 h 5226909"/>
              <a:gd name="connsiteX2" fmla="*/ 716692 w 4263081"/>
              <a:gd name="connsiteY2" fmla="*/ 3336325 h 5226909"/>
              <a:gd name="connsiteX3" fmla="*/ 877329 w 4263081"/>
              <a:gd name="connsiteY3" fmla="*/ 3904736 h 5226909"/>
              <a:gd name="connsiteX4" fmla="*/ 0 w 4263081"/>
              <a:gd name="connsiteY4" fmla="*/ 4732638 h 5226909"/>
              <a:gd name="connsiteX5" fmla="*/ 3410465 w 4263081"/>
              <a:gd name="connsiteY5" fmla="*/ 5226909 h 5226909"/>
              <a:gd name="connsiteX6" fmla="*/ 2458994 w 4263081"/>
              <a:gd name="connsiteY6" fmla="*/ 4275438 h 5226909"/>
              <a:gd name="connsiteX7" fmla="*/ 3496962 w 4263081"/>
              <a:gd name="connsiteY7" fmla="*/ 4053017 h 5226909"/>
              <a:gd name="connsiteX8" fmla="*/ 2483708 w 4263081"/>
              <a:gd name="connsiteY8" fmla="*/ 3571103 h 5226909"/>
              <a:gd name="connsiteX9" fmla="*/ 1878227 w 4263081"/>
              <a:gd name="connsiteY9" fmla="*/ 2743200 h 5226909"/>
              <a:gd name="connsiteX10" fmla="*/ 2001794 w 4263081"/>
              <a:gd name="connsiteY10" fmla="*/ 2113006 h 5226909"/>
              <a:gd name="connsiteX11" fmla="*/ 2162432 w 4263081"/>
              <a:gd name="connsiteY11" fmla="*/ 1705233 h 5226909"/>
              <a:gd name="connsiteX12" fmla="*/ 2681416 w 4263081"/>
              <a:gd name="connsiteY12" fmla="*/ 827903 h 5226909"/>
              <a:gd name="connsiteX13" fmla="*/ 4263081 w 4263081"/>
              <a:gd name="connsiteY13" fmla="*/ 457200 h 5226909"/>
              <a:gd name="connsiteX14" fmla="*/ 2323070 w 4263081"/>
              <a:gd name="connsiteY14" fmla="*/ 0 h 5226909"/>
              <a:gd name="connsiteX15" fmla="*/ 2323070 w 4263081"/>
              <a:gd name="connsiteY15" fmla="*/ 0 h 5226909"/>
              <a:gd name="connsiteX0" fmla="*/ 2323070 w 4263081"/>
              <a:gd name="connsiteY0" fmla="*/ 0 h 5226909"/>
              <a:gd name="connsiteX1" fmla="*/ 716692 w 4263081"/>
              <a:gd name="connsiteY1" fmla="*/ 3336325 h 5226909"/>
              <a:gd name="connsiteX2" fmla="*/ 877329 w 4263081"/>
              <a:gd name="connsiteY2" fmla="*/ 3904736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878227 w 4263081"/>
              <a:gd name="connsiteY8" fmla="*/ 2743200 h 5226909"/>
              <a:gd name="connsiteX9" fmla="*/ 2001794 w 4263081"/>
              <a:gd name="connsiteY9" fmla="*/ 2113006 h 5226909"/>
              <a:gd name="connsiteX10" fmla="*/ 2162432 w 4263081"/>
              <a:gd name="connsiteY10" fmla="*/ 1705233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877329 w 4263081"/>
              <a:gd name="connsiteY1" fmla="*/ 3904736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878227 w 4263081"/>
              <a:gd name="connsiteY7" fmla="*/ 2743200 h 5226909"/>
              <a:gd name="connsiteX8" fmla="*/ 2001794 w 4263081"/>
              <a:gd name="connsiteY8" fmla="*/ 2113006 h 5226909"/>
              <a:gd name="connsiteX9" fmla="*/ 2162432 w 4263081"/>
              <a:gd name="connsiteY9" fmla="*/ 1705233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2162432 w 4263081"/>
              <a:gd name="connsiteY8" fmla="*/ 1705233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767542 w 4263081"/>
              <a:gd name="connsiteY6" fmla="*/ 2921138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67542" y="2921138"/>
                </a:lnTo>
                <a:lnTo>
                  <a:pt x="1679799" y="2101885"/>
                </a:lnTo>
                <a:lnTo>
                  <a:pt x="1920936" y="1404964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3299254" y="661086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5048FDEB-04C9-42E2-A4FD-D32479DB4111}"/>
              </a:ext>
            </a:extLst>
          </p:cNvPr>
          <p:cNvSpPr/>
          <p:nvPr/>
        </p:nvSpPr>
        <p:spPr>
          <a:xfrm>
            <a:off x="5589374" y="117801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787CA9E-5801-44D4-899F-EF858793E857}"/>
              </a:ext>
            </a:extLst>
          </p:cNvPr>
          <p:cNvSpPr/>
          <p:nvPr/>
        </p:nvSpPr>
        <p:spPr>
          <a:xfrm>
            <a:off x="3665838" y="158990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61B8366-8B05-458D-9834-6D0B37F7C629}"/>
              </a:ext>
            </a:extLst>
          </p:cNvPr>
          <p:cNvSpPr/>
          <p:nvPr/>
        </p:nvSpPr>
        <p:spPr>
          <a:xfrm>
            <a:off x="2792628" y="223657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42E93A3-C871-4182-9DD5-125AE8E1885F}"/>
              </a:ext>
            </a:extLst>
          </p:cNvPr>
          <p:cNvSpPr/>
          <p:nvPr/>
        </p:nvSpPr>
        <p:spPr>
          <a:xfrm>
            <a:off x="2426044" y="3004751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2177455-2290-4C6A-BC5F-7B4294384C43}"/>
              </a:ext>
            </a:extLst>
          </p:cNvPr>
          <p:cNvSpPr/>
          <p:nvPr/>
        </p:nvSpPr>
        <p:spPr>
          <a:xfrm>
            <a:off x="2593856" y="392381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E92CAF0-48B7-4D35-9968-D36A79760787}"/>
              </a:ext>
            </a:extLst>
          </p:cNvPr>
          <p:cNvSpPr/>
          <p:nvPr/>
        </p:nvSpPr>
        <p:spPr>
          <a:xfrm>
            <a:off x="3505200" y="463172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D052922-1E25-4B40-8FE9-79AF6ED08D4C}"/>
              </a:ext>
            </a:extLst>
          </p:cNvPr>
          <p:cNvSpPr/>
          <p:nvPr/>
        </p:nvSpPr>
        <p:spPr>
          <a:xfrm>
            <a:off x="4685271" y="515894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00AFFB58-A758-4600-BE25-9DFF107BAF44}"/>
              </a:ext>
            </a:extLst>
          </p:cNvPr>
          <p:cNvSpPr/>
          <p:nvPr/>
        </p:nvSpPr>
        <p:spPr>
          <a:xfrm>
            <a:off x="3461952" y="542976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2ABB161-0FA7-42A6-82BD-30BCA91EAE35}"/>
              </a:ext>
            </a:extLst>
          </p:cNvPr>
          <p:cNvSpPr/>
          <p:nvPr/>
        </p:nvSpPr>
        <p:spPr>
          <a:xfrm>
            <a:off x="4586417" y="646876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E1ED5E6-E794-450B-8212-721580643502}"/>
              </a:ext>
            </a:extLst>
          </p:cNvPr>
          <p:cNvSpPr/>
          <p:nvPr/>
        </p:nvSpPr>
        <p:spPr>
          <a:xfrm>
            <a:off x="547817" y="5955957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82FAFF1-6E3A-4B4F-A1B0-BD8F1E1C841C}"/>
              </a:ext>
            </a:extLst>
          </p:cNvPr>
          <p:cNvSpPr/>
          <p:nvPr/>
        </p:nvSpPr>
        <p:spPr>
          <a:xfrm>
            <a:off x="1565190" y="498595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515E6D1-B015-467D-B85B-1256F77D51B1}"/>
              </a:ext>
            </a:extLst>
          </p:cNvPr>
          <p:cNvSpPr/>
          <p:nvPr/>
        </p:nvSpPr>
        <p:spPr>
          <a:xfrm>
            <a:off x="1404552" y="437017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95E22C8-B3C9-4AED-A63A-AAB9182F74EE}"/>
              </a:ext>
            </a:extLst>
          </p:cNvPr>
          <p:cNvSpPr/>
          <p:nvPr/>
        </p:nvSpPr>
        <p:spPr>
          <a:xfrm>
            <a:off x="809126" y="3645243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170F213-1730-4A6B-B367-A79489331E80}"/>
              </a:ext>
            </a:extLst>
          </p:cNvPr>
          <p:cNvSpPr/>
          <p:nvPr/>
        </p:nvSpPr>
        <p:spPr>
          <a:xfrm>
            <a:off x="976185" y="1928623"/>
            <a:ext cx="160638" cy="1606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00B1035-9377-4F83-B581-E52FBB3FE64F}"/>
              </a:ext>
            </a:extLst>
          </p:cNvPr>
          <p:cNvSpPr/>
          <p:nvPr/>
        </p:nvSpPr>
        <p:spPr>
          <a:xfrm>
            <a:off x="9262844" y="661086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FF015AD-151A-4318-B168-EC83F6696957}"/>
              </a:ext>
            </a:extLst>
          </p:cNvPr>
          <p:cNvSpPr/>
          <p:nvPr/>
        </p:nvSpPr>
        <p:spPr>
          <a:xfrm>
            <a:off x="6126893" y="594771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391D2E7-B75D-4CBC-AE8D-5C71D3B0AB32}"/>
              </a:ext>
            </a:extLst>
          </p:cNvPr>
          <p:cNvSpPr/>
          <p:nvPr/>
        </p:nvSpPr>
        <p:spPr>
          <a:xfrm>
            <a:off x="11873996" y="117801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0E8ABFB3-4C85-476E-9F58-8D6291119802}"/>
              </a:ext>
            </a:extLst>
          </p:cNvPr>
          <p:cNvSpPr/>
          <p:nvPr/>
        </p:nvSpPr>
        <p:spPr>
          <a:xfrm>
            <a:off x="9720043" y="158990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8686559" y="223657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C146CDC-3E46-49ED-8010-E78DA316EE76}"/>
              </a:ext>
            </a:extLst>
          </p:cNvPr>
          <p:cNvSpPr/>
          <p:nvPr/>
        </p:nvSpPr>
        <p:spPr>
          <a:xfrm>
            <a:off x="8397872" y="303164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8DF9A6E-79CD-4639-96B4-5C92E024108B}"/>
              </a:ext>
            </a:extLst>
          </p:cNvPr>
          <p:cNvSpPr/>
          <p:nvPr/>
        </p:nvSpPr>
        <p:spPr>
          <a:xfrm>
            <a:off x="8509930" y="392381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642196" y="638844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474604" y="541183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802834" y="514658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554923" y="4636206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6331D1E-00DF-403D-A7FC-B908D48BF3BB}"/>
              </a:ext>
            </a:extLst>
          </p:cNvPr>
          <p:cNvCxnSpPr>
            <a:stCxn id="4" idx="5"/>
            <a:endCxn id="6" idx="4"/>
          </p:cNvCxnSpPr>
          <p:nvPr/>
        </p:nvCxnSpPr>
        <p:spPr>
          <a:xfrm>
            <a:off x="3436367" y="798199"/>
            <a:ext cx="309790" cy="952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BF7E460-6854-4BE4-9D96-9DD25A51730D}"/>
              </a:ext>
            </a:extLst>
          </p:cNvPr>
          <p:cNvCxnSpPr>
            <a:cxnSpLocks/>
            <a:stCxn id="18" idx="6"/>
            <a:endCxn id="6" idx="5"/>
          </p:cNvCxnSpPr>
          <p:nvPr/>
        </p:nvCxnSpPr>
        <p:spPr>
          <a:xfrm flipV="1">
            <a:off x="1136823" y="1727016"/>
            <a:ext cx="2666128" cy="281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0F5D79E-BD50-4376-BDA7-F37319A6BFEF}"/>
              </a:ext>
            </a:extLst>
          </p:cNvPr>
          <p:cNvCxnSpPr>
            <a:cxnSpLocks/>
            <a:stCxn id="18" idx="5"/>
            <a:endCxn id="7" idx="2"/>
          </p:cNvCxnSpPr>
          <p:nvPr/>
        </p:nvCxnSpPr>
        <p:spPr>
          <a:xfrm>
            <a:off x="1113298" y="2065736"/>
            <a:ext cx="1679330" cy="25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201793A-68EA-498B-88F9-DE0446A43060}"/>
              </a:ext>
            </a:extLst>
          </p:cNvPr>
          <p:cNvCxnSpPr>
            <a:stCxn id="17" idx="5"/>
            <a:endCxn id="2" idx="11"/>
          </p:cNvCxnSpPr>
          <p:nvPr/>
        </p:nvCxnSpPr>
        <p:spPr>
          <a:xfrm flipV="1">
            <a:off x="946239" y="3076833"/>
            <a:ext cx="1537362" cy="70552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C29DC3C-E658-47D3-ADF0-A96BA523D737}"/>
              </a:ext>
            </a:extLst>
          </p:cNvPr>
          <p:cNvCxnSpPr>
            <a:cxnSpLocks/>
            <a:stCxn id="19" idx="5"/>
            <a:endCxn id="22" idx="0"/>
          </p:cNvCxnSpPr>
          <p:nvPr/>
        </p:nvCxnSpPr>
        <p:spPr>
          <a:xfrm>
            <a:off x="9399957" y="798199"/>
            <a:ext cx="400405" cy="79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8151EEE-B0CB-47E4-92B7-77F6B70AB175}"/>
              </a:ext>
            </a:extLst>
          </p:cNvPr>
          <p:cNvCxnSpPr>
            <a:cxnSpLocks/>
            <a:stCxn id="19" idx="6"/>
            <a:endCxn id="23" idx="7"/>
          </p:cNvCxnSpPr>
          <p:nvPr/>
        </p:nvCxnSpPr>
        <p:spPr>
          <a:xfrm flipH="1">
            <a:off x="8823672" y="741405"/>
            <a:ext cx="599810" cy="151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45029" y="182880"/>
            <a:ext cx="5408022" cy="37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Process from top to down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46156" y="2569029"/>
            <a:ext cx="3290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One side:  concave chain</a:t>
            </a:r>
          </a:p>
          <a:p>
            <a:r>
              <a:rPr lang="en-US" altLang="ja-JP" dirty="0"/>
              <a:t>The other side: single vertex (or the top vertex shared by the concave chain)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26476" y="4084453"/>
            <a:ext cx="253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Green vertex: next  vertex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733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E4B4AAB1-4B29-4FCA-98CC-77487F9814A0}"/>
              </a:ext>
            </a:extLst>
          </p:cNvPr>
          <p:cNvSpPr/>
          <p:nvPr/>
        </p:nvSpPr>
        <p:spPr>
          <a:xfrm>
            <a:off x="593125" y="741405"/>
            <a:ext cx="5078627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2027591 w 4263081"/>
              <a:gd name="connsiteY12" fmla="*/ 1493932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743385 w 4263081"/>
              <a:gd name="connsiteY10" fmla="*/ 2943380 h 5226909"/>
              <a:gd name="connsiteX11" fmla="*/ 1586896 w 4263081"/>
              <a:gd name="connsiteY11" fmla="*/ 2101885 h 5226909"/>
              <a:gd name="connsiteX12" fmla="*/ 1913494 w 4263081"/>
              <a:gd name="connsiteY12" fmla="*/ 1371600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383059" y="1136822"/>
                </a:lnTo>
                <a:lnTo>
                  <a:pt x="247135" y="2681417"/>
                </a:lnTo>
                <a:lnTo>
                  <a:pt x="716692" y="3336325"/>
                </a:lnTo>
                <a:lnTo>
                  <a:pt x="877329" y="3904736"/>
                </a:ln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43385" y="2943380"/>
                </a:lnTo>
                <a:lnTo>
                  <a:pt x="1586896" y="2101885"/>
                </a:lnTo>
                <a:lnTo>
                  <a:pt x="1913494" y="1371600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A91DB56E-AC1E-4EE6-AC12-B4CDE7CF1B34}"/>
              </a:ext>
            </a:extLst>
          </p:cNvPr>
          <p:cNvSpPr/>
          <p:nvPr/>
        </p:nvSpPr>
        <p:spPr>
          <a:xfrm>
            <a:off x="6207212" y="741405"/>
            <a:ext cx="5754129" cy="5807676"/>
          </a:xfrm>
          <a:custGeom>
            <a:avLst/>
            <a:gdLst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0" fmla="*/ 2298356 w 4263081"/>
              <a:gd name="connsiteY0" fmla="*/ 0 h 5276336"/>
              <a:gd name="connsiteX1" fmla="*/ 383059 w 4263081"/>
              <a:gd name="connsiteY1" fmla="*/ 1186249 h 5276336"/>
              <a:gd name="connsiteX2" fmla="*/ 1248032 w 4263081"/>
              <a:gd name="connsiteY2" fmla="*/ 1927654 h 5276336"/>
              <a:gd name="connsiteX3" fmla="*/ 247135 w 4263081"/>
              <a:gd name="connsiteY3" fmla="*/ 2730844 h 5276336"/>
              <a:gd name="connsiteX4" fmla="*/ 716692 w 4263081"/>
              <a:gd name="connsiteY4" fmla="*/ 3385752 h 5276336"/>
              <a:gd name="connsiteX5" fmla="*/ 877329 w 4263081"/>
              <a:gd name="connsiteY5" fmla="*/ 3954163 h 5276336"/>
              <a:gd name="connsiteX6" fmla="*/ 0 w 4263081"/>
              <a:gd name="connsiteY6" fmla="*/ 4782065 h 5276336"/>
              <a:gd name="connsiteX7" fmla="*/ 3410465 w 4263081"/>
              <a:gd name="connsiteY7" fmla="*/ 5276336 h 5276336"/>
              <a:gd name="connsiteX8" fmla="*/ 2458994 w 4263081"/>
              <a:gd name="connsiteY8" fmla="*/ 4324865 h 5276336"/>
              <a:gd name="connsiteX9" fmla="*/ 3496962 w 4263081"/>
              <a:gd name="connsiteY9" fmla="*/ 4102444 h 5276336"/>
              <a:gd name="connsiteX10" fmla="*/ 2483708 w 4263081"/>
              <a:gd name="connsiteY10" fmla="*/ 3620530 h 5276336"/>
              <a:gd name="connsiteX11" fmla="*/ 1878227 w 4263081"/>
              <a:gd name="connsiteY11" fmla="*/ 2792627 h 5276336"/>
              <a:gd name="connsiteX12" fmla="*/ 2001794 w 4263081"/>
              <a:gd name="connsiteY12" fmla="*/ 2162433 h 5276336"/>
              <a:gd name="connsiteX13" fmla="*/ 2162432 w 4263081"/>
              <a:gd name="connsiteY13" fmla="*/ 1754660 h 5276336"/>
              <a:gd name="connsiteX14" fmla="*/ 2681416 w 4263081"/>
              <a:gd name="connsiteY14" fmla="*/ 877330 h 5276336"/>
              <a:gd name="connsiteX15" fmla="*/ 4263081 w 4263081"/>
              <a:gd name="connsiteY15" fmla="*/ 506627 h 5276336"/>
              <a:gd name="connsiteX16" fmla="*/ 2323070 w 4263081"/>
              <a:gd name="connsiteY16" fmla="*/ 49427 h 5276336"/>
              <a:gd name="connsiteX17" fmla="*/ 2323070 w 4263081"/>
              <a:gd name="connsiteY17" fmla="*/ 49427 h 5276336"/>
              <a:gd name="connsiteX18" fmla="*/ 2298356 w 4263081"/>
              <a:gd name="connsiteY18" fmla="*/ 0 h 5276336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1248032 w 4263081"/>
              <a:gd name="connsiteY2" fmla="*/ 1878227 h 5226909"/>
              <a:gd name="connsiteX3" fmla="*/ 247135 w 4263081"/>
              <a:gd name="connsiteY3" fmla="*/ 2681417 h 5226909"/>
              <a:gd name="connsiteX4" fmla="*/ 716692 w 4263081"/>
              <a:gd name="connsiteY4" fmla="*/ 3336325 h 5226909"/>
              <a:gd name="connsiteX5" fmla="*/ 877329 w 4263081"/>
              <a:gd name="connsiteY5" fmla="*/ 3904736 h 5226909"/>
              <a:gd name="connsiteX6" fmla="*/ 0 w 4263081"/>
              <a:gd name="connsiteY6" fmla="*/ 4732638 h 5226909"/>
              <a:gd name="connsiteX7" fmla="*/ 3410465 w 4263081"/>
              <a:gd name="connsiteY7" fmla="*/ 5226909 h 5226909"/>
              <a:gd name="connsiteX8" fmla="*/ 2458994 w 4263081"/>
              <a:gd name="connsiteY8" fmla="*/ 4275438 h 5226909"/>
              <a:gd name="connsiteX9" fmla="*/ 3496962 w 4263081"/>
              <a:gd name="connsiteY9" fmla="*/ 4053017 h 5226909"/>
              <a:gd name="connsiteX10" fmla="*/ 2483708 w 4263081"/>
              <a:gd name="connsiteY10" fmla="*/ 3571103 h 5226909"/>
              <a:gd name="connsiteX11" fmla="*/ 1878227 w 4263081"/>
              <a:gd name="connsiteY11" fmla="*/ 2743200 h 5226909"/>
              <a:gd name="connsiteX12" fmla="*/ 2001794 w 4263081"/>
              <a:gd name="connsiteY12" fmla="*/ 2113006 h 5226909"/>
              <a:gd name="connsiteX13" fmla="*/ 2162432 w 4263081"/>
              <a:gd name="connsiteY13" fmla="*/ 1705233 h 5226909"/>
              <a:gd name="connsiteX14" fmla="*/ 2681416 w 4263081"/>
              <a:gd name="connsiteY14" fmla="*/ 827903 h 5226909"/>
              <a:gd name="connsiteX15" fmla="*/ 4263081 w 4263081"/>
              <a:gd name="connsiteY15" fmla="*/ 457200 h 5226909"/>
              <a:gd name="connsiteX16" fmla="*/ 2323070 w 4263081"/>
              <a:gd name="connsiteY16" fmla="*/ 0 h 5226909"/>
              <a:gd name="connsiteX17" fmla="*/ 2323070 w 4263081"/>
              <a:gd name="connsiteY17" fmla="*/ 0 h 5226909"/>
              <a:gd name="connsiteX0" fmla="*/ 2323070 w 4263081"/>
              <a:gd name="connsiteY0" fmla="*/ 0 h 5226909"/>
              <a:gd name="connsiteX1" fmla="*/ 383059 w 4263081"/>
              <a:gd name="connsiteY1" fmla="*/ 1136822 h 5226909"/>
              <a:gd name="connsiteX2" fmla="*/ 247135 w 4263081"/>
              <a:gd name="connsiteY2" fmla="*/ 2681417 h 5226909"/>
              <a:gd name="connsiteX3" fmla="*/ 716692 w 4263081"/>
              <a:gd name="connsiteY3" fmla="*/ 3336325 h 5226909"/>
              <a:gd name="connsiteX4" fmla="*/ 877329 w 4263081"/>
              <a:gd name="connsiteY4" fmla="*/ 3904736 h 5226909"/>
              <a:gd name="connsiteX5" fmla="*/ 0 w 4263081"/>
              <a:gd name="connsiteY5" fmla="*/ 4732638 h 5226909"/>
              <a:gd name="connsiteX6" fmla="*/ 3410465 w 4263081"/>
              <a:gd name="connsiteY6" fmla="*/ 5226909 h 5226909"/>
              <a:gd name="connsiteX7" fmla="*/ 2458994 w 4263081"/>
              <a:gd name="connsiteY7" fmla="*/ 4275438 h 5226909"/>
              <a:gd name="connsiteX8" fmla="*/ 3496962 w 4263081"/>
              <a:gd name="connsiteY8" fmla="*/ 4053017 h 5226909"/>
              <a:gd name="connsiteX9" fmla="*/ 2483708 w 4263081"/>
              <a:gd name="connsiteY9" fmla="*/ 3571103 h 5226909"/>
              <a:gd name="connsiteX10" fmla="*/ 1878227 w 4263081"/>
              <a:gd name="connsiteY10" fmla="*/ 2743200 h 5226909"/>
              <a:gd name="connsiteX11" fmla="*/ 2001794 w 4263081"/>
              <a:gd name="connsiteY11" fmla="*/ 2113006 h 5226909"/>
              <a:gd name="connsiteX12" fmla="*/ 2162432 w 4263081"/>
              <a:gd name="connsiteY12" fmla="*/ 1705233 h 5226909"/>
              <a:gd name="connsiteX13" fmla="*/ 2681416 w 4263081"/>
              <a:gd name="connsiteY13" fmla="*/ 827903 h 5226909"/>
              <a:gd name="connsiteX14" fmla="*/ 4263081 w 4263081"/>
              <a:gd name="connsiteY14" fmla="*/ 457200 h 5226909"/>
              <a:gd name="connsiteX15" fmla="*/ 2323070 w 4263081"/>
              <a:gd name="connsiteY15" fmla="*/ 0 h 5226909"/>
              <a:gd name="connsiteX16" fmla="*/ 2323070 w 4263081"/>
              <a:gd name="connsiteY16" fmla="*/ 0 h 5226909"/>
              <a:gd name="connsiteX0" fmla="*/ 2323070 w 4263081"/>
              <a:gd name="connsiteY0" fmla="*/ 0 h 5226909"/>
              <a:gd name="connsiteX1" fmla="*/ 247135 w 4263081"/>
              <a:gd name="connsiteY1" fmla="*/ 2681417 h 5226909"/>
              <a:gd name="connsiteX2" fmla="*/ 716692 w 4263081"/>
              <a:gd name="connsiteY2" fmla="*/ 3336325 h 5226909"/>
              <a:gd name="connsiteX3" fmla="*/ 877329 w 4263081"/>
              <a:gd name="connsiteY3" fmla="*/ 3904736 h 5226909"/>
              <a:gd name="connsiteX4" fmla="*/ 0 w 4263081"/>
              <a:gd name="connsiteY4" fmla="*/ 4732638 h 5226909"/>
              <a:gd name="connsiteX5" fmla="*/ 3410465 w 4263081"/>
              <a:gd name="connsiteY5" fmla="*/ 5226909 h 5226909"/>
              <a:gd name="connsiteX6" fmla="*/ 2458994 w 4263081"/>
              <a:gd name="connsiteY6" fmla="*/ 4275438 h 5226909"/>
              <a:gd name="connsiteX7" fmla="*/ 3496962 w 4263081"/>
              <a:gd name="connsiteY7" fmla="*/ 4053017 h 5226909"/>
              <a:gd name="connsiteX8" fmla="*/ 2483708 w 4263081"/>
              <a:gd name="connsiteY8" fmla="*/ 3571103 h 5226909"/>
              <a:gd name="connsiteX9" fmla="*/ 1878227 w 4263081"/>
              <a:gd name="connsiteY9" fmla="*/ 2743200 h 5226909"/>
              <a:gd name="connsiteX10" fmla="*/ 2001794 w 4263081"/>
              <a:gd name="connsiteY10" fmla="*/ 2113006 h 5226909"/>
              <a:gd name="connsiteX11" fmla="*/ 2162432 w 4263081"/>
              <a:gd name="connsiteY11" fmla="*/ 1705233 h 5226909"/>
              <a:gd name="connsiteX12" fmla="*/ 2681416 w 4263081"/>
              <a:gd name="connsiteY12" fmla="*/ 827903 h 5226909"/>
              <a:gd name="connsiteX13" fmla="*/ 4263081 w 4263081"/>
              <a:gd name="connsiteY13" fmla="*/ 457200 h 5226909"/>
              <a:gd name="connsiteX14" fmla="*/ 2323070 w 4263081"/>
              <a:gd name="connsiteY14" fmla="*/ 0 h 5226909"/>
              <a:gd name="connsiteX15" fmla="*/ 2323070 w 4263081"/>
              <a:gd name="connsiteY15" fmla="*/ 0 h 5226909"/>
              <a:gd name="connsiteX0" fmla="*/ 2323070 w 4263081"/>
              <a:gd name="connsiteY0" fmla="*/ 0 h 5226909"/>
              <a:gd name="connsiteX1" fmla="*/ 716692 w 4263081"/>
              <a:gd name="connsiteY1" fmla="*/ 3336325 h 5226909"/>
              <a:gd name="connsiteX2" fmla="*/ 877329 w 4263081"/>
              <a:gd name="connsiteY2" fmla="*/ 3904736 h 5226909"/>
              <a:gd name="connsiteX3" fmla="*/ 0 w 4263081"/>
              <a:gd name="connsiteY3" fmla="*/ 4732638 h 5226909"/>
              <a:gd name="connsiteX4" fmla="*/ 3410465 w 4263081"/>
              <a:gd name="connsiteY4" fmla="*/ 5226909 h 5226909"/>
              <a:gd name="connsiteX5" fmla="*/ 2458994 w 4263081"/>
              <a:gd name="connsiteY5" fmla="*/ 4275438 h 5226909"/>
              <a:gd name="connsiteX6" fmla="*/ 3496962 w 4263081"/>
              <a:gd name="connsiteY6" fmla="*/ 4053017 h 5226909"/>
              <a:gd name="connsiteX7" fmla="*/ 2483708 w 4263081"/>
              <a:gd name="connsiteY7" fmla="*/ 3571103 h 5226909"/>
              <a:gd name="connsiteX8" fmla="*/ 1878227 w 4263081"/>
              <a:gd name="connsiteY8" fmla="*/ 2743200 h 5226909"/>
              <a:gd name="connsiteX9" fmla="*/ 2001794 w 4263081"/>
              <a:gd name="connsiteY9" fmla="*/ 2113006 h 5226909"/>
              <a:gd name="connsiteX10" fmla="*/ 2162432 w 4263081"/>
              <a:gd name="connsiteY10" fmla="*/ 1705233 h 5226909"/>
              <a:gd name="connsiteX11" fmla="*/ 2681416 w 4263081"/>
              <a:gd name="connsiteY11" fmla="*/ 827903 h 5226909"/>
              <a:gd name="connsiteX12" fmla="*/ 4263081 w 4263081"/>
              <a:gd name="connsiteY12" fmla="*/ 457200 h 5226909"/>
              <a:gd name="connsiteX13" fmla="*/ 2323070 w 4263081"/>
              <a:gd name="connsiteY13" fmla="*/ 0 h 5226909"/>
              <a:gd name="connsiteX14" fmla="*/ 2323070 w 4263081"/>
              <a:gd name="connsiteY14" fmla="*/ 0 h 5226909"/>
              <a:gd name="connsiteX0" fmla="*/ 2323070 w 4263081"/>
              <a:gd name="connsiteY0" fmla="*/ 0 h 5226909"/>
              <a:gd name="connsiteX1" fmla="*/ 877329 w 4263081"/>
              <a:gd name="connsiteY1" fmla="*/ 3904736 h 5226909"/>
              <a:gd name="connsiteX2" fmla="*/ 0 w 4263081"/>
              <a:gd name="connsiteY2" fmla="*/ 4732638 h 5226909"/>
              <a:gd name="connsiteX3" fmla="*/ 3410465 w 4263081"/>
              <a:gd name="connsiteY3" fmla="*/ 5226909 h 5226909"/>
              <a:gd name="connsiteX4" fmla="*/ 2458994 w 4263081"/>
              <a:gd name="connsiteY4" fmla="*/ 4275438 h 5226909"/>
              <a:gd name="connsiteX5" fmla="*/ 3496962 w 4263081"/>
              <a:gd name="connsiteY5" fmla="*/ 4053017 h 5226909"/>
              <a:gd name="connsiteX6" fmla="*/ 2483708 w 4263081"/>
              <a:gd name="connsiteY6" fmla="*/ 3571103 h 5226909"/>
              <a:gd name="connsiteX7" fmla="*/ 1878227 w 4263081"/>
              <a:gd name="connsiteY7" fmla="*/ 2743200 h 5226909"/>
              <a:gd name="connsiteX8" fmla="*/ 2001794 w 4263081"/>
              <a:gd name="connsiteY8" fmla="*/ 2113006 h 5226909"/>
              <a:gd name="connsiteX9" fmla="*/ 2162432 w 4263081"/>
              <a:gd name="connsiteY9" fmla="*/ 1705233 h 5226909"/>
              <a:gd name="connsiteX10" fmla="*/ 2681416 w 4263081"/>
              <a:gd name="connsiteY10" fmla="*/ 827903 h 5226909"/>
              <a:gd name="connsiteX11" fmla="*/ 4263081 w 4263081"/>
              <a:gd name="connsiteY11" fmla="*/ 457200 h 5226909"/>
              <a:gd name="connsiteX12" fmla="*/ 2323070 w 4263081"/>
              <a:gd name="connsiteY12" fmla="*/ 0 h 5226909"/>
              <a:gd name="connsiteX13" fmla="*/ 2323070 w 4263081"/>
              <a:gd name="connsiteY13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2162432 w 4263081"/>
              <a:gd name="connsiteY8" fmla="*/ 1705233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2001794 w 4263081"/>
              <a:gd name="connsiteY7" fmla="*/ 2113006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61185 w 4263081"/>
              <a:gd name="connsiteY8" fmla="*/ 1582901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878227 w 4263081"/>
              <a:gd name="connsiteY6" fmla="*/ 2743200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  <a:gd name="connsiteX0" fmla="*/ 2323070 w 4263081"/>
              <a:gd name="connsiteY0" fmla="*/ 0 h 5226909"/>
              <a:gd name="connsiteX1" fmla="*/ 0 w 4263081"/>
              <a:gd name="connsiteY1" fmla="*/ 4732638 h 5226909"/>
              <a:gd name="connsiteX2" fmla="*/ 3410465 w 4263081"/>
              <a:gd name="connsiteY2" fmla="*/ 5226909 h 5226909"/>
              <a:gd name="connsiteX3" fmla="*/ 2458994 w 4263081"/>
              <a:gd name="connsiteY3" fmla="*/ 4275438 h 5226909"/>
              <a:gd name="connsiteX4" fmla="*/ 3496962 w 4263081"/>
              <a:gd name="connsiteY4" fmla="*/ 4053017 h 5226909"/>
              <a:gd name="connsiteX5" fmla="*/ 2483708 w 4263081"/>
              <a:gd name="connsiteY5" fmla="*/ 3571103 h 5226909"/>
              <a:gd name="connsiteX6" fmla="*/ 1767542 w 4263081"/>
              <a:gd name="connsiteY6" fmla="*/ 2921138 h 5226909"/>
              <a:gd name="connsiteX7" fmla="*/ 1679799 w 4263081"/>
              <a:gd name="connsiteY7" fmla="*/ 2101885 h 5226909"/>
              <a:gd name="connsiteX8" fmla="*/ 1920936 w 4263081"/>
              <a:gd name="connsiteY8" fmla="*/ 1404964 h 5226909"/>
              <a:gd name="connsiteX9" fmla="*/ 2681416 w 4263081"/>
              <a:gd name="connsiteY9" fmla="*/ 827903 h 5226909"/>
              <a:gd name="connsiteX10" fmla="*/ 4263081 w 4263081"/>
              <a:gd name="connsiteY10" fmla="*/ 457200 h 5226909"/>
              <a:gd name="connsiteX11" fmla="*/ 2323070 w 4263081"/>
              <a:gd name="connsiteY11" fmla="*/ 0 h 5226909"/>
              <a:gd name="connsiteX12" fmla="*/ 2323070 w 4263081"/>
              <a:gd name="connsiteY12" fmla="*/ 0 h 522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63081" h="5226909">
                <a:moveTo>
                  <a:pt x="2323070" y="0"/>
                </a:moveTo>
                <a:lnTo>
                  <a:pt x="0" y="4732638"/>
                </a:lnTo>
                <a:lnTo>
                  <a:pt x="3410465" y="5226909"/>
                </a:lnTo>
                <a:lnTo>
                  <a:pt x="2458994" y="4275438"/>
                </a:lnTo>
                <a:lnTo>
                  <a:pt x="3496962" y="4053017"/>
                </a:lnTo>
                <a:lnTo>
                  <a:pt x="2483708" y="3571103"/>
                </a:lnTo>
                <a:lnTo>
                  <a:pt x="1767542" y="2921138"/>
                </a:lnTo>
                <a:lnTo>
                  <a:pt x="1679799" y="2101885"/>
                </a:lnTo>
                <a:lnTo>
                  <a:pt x="1920936" y="1404964"/>
                </a:lnTo>
                <a:lnTo>
                  <a:pt x="2681416" y="827903"/>
                </a:lnTo>
                <a:lnTo>
                  <a:pt x="4263081" y="457200"/>
                </a:lnTo>
                <a:lnTo>
                  <a:pt x="2323070" y="0"/>
                </a:lnTo>
                <a:lnTo>
                  <a:pt x="2323070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3299254" y="661086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5048FDEB-04C9-42E2-A4FD-D32479DB4111}"/>
              </a:ext>
            </a:extLst>
          </p:cNvPr>
          <p:cNvSpPr/>
          <p:nvPr/>
        </p:nvSpPr>
        <p:spPr>
          <a:xfrm>
            <a:off x="5589374" y="117801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787CA9E-5801-44D4-899F-EF858793E857}"/>
              </a:ext>
            </a:extLst>
          </p:cNvPr>
          <p:cNvSpPr/>
          <p:nvPr/>
        </p:nvSpPr>
        <p:spPr>
          <a:xfrm>
            <a:off x="3665838" y="158990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61B8366-8B05-458D-9834-6D0B37F7C629}"/>
              </a:ext>
            </a:extLst>
          </p:cNvPr>
          <p:cNvSpPr/>
          <p:nvPr/>
        </p:nvSpPr>
        <p:spPr>
          <a:xfrm>
            <a:off x="2792628" y="223657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42E93A3-C871-4182-9DD5-125AE8E1885F}"/>
              </a:ext>
            </a:extLst>
          </p:cNvPr>
          <p:cNvSpPr/>
          <p:nvPr/>
        </p:nvSpPr>
        <p:spPr>
          <a:xfrm>
            <a:off x="2426044" y="3004751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2177455-2290-4C6A-BC5F-7B4294384C43}"/>
              </a:ext>
            </a:extLst>
          </p:cNvPr>
          <p:cNvSpPr/>
          <p:nvPr/>
        </p:nvSpPr>
        <p:spPr>
          <a:xfrm>
            <a:off x="2593856" y="392381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E92CAF0-48B7-4D35-9968-D36A79760787}"/>
              </a:ext>
            </a:extLst>
          </p:cNvPr>
          <p:cNvSpPr/>
          <p:nvPr/>
        </p:nvSpPr>
        <p:spPr>
          <a:xfrm>
            <a:off x="3505200" y="463172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D052922-1E25-4B40-8FE9-79AF6ED08D4C}"/>
              </a:ext>
            </a:extLst>
          </p:cNvPr>
          <p:cNvSpPr/>
          <p:nvPr/>
        </p:nvSpPr>
        <p:spPr>
          <a:xfrm>
            <a:off x="4685271" y="515894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00AFFB58-A758-4600-BE25-9DFF107BAF44}"/>
              </a:ext>
            </a:extLst>
          </p:cNvPr>
          <p:cNvSpPr/>
          <p:nvPr/>
        </p:nvSpPr>
        <p:spPr>
          <a:xfrm>
            <a:off x="3461952" y="5429764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2ABB161-0FA7-42A6-82BD-30BCA91EAE35}"/>
              </a:ext>
            </a:extLst>
          </p:cNvPr>
          <p:cNvSpPr/>
          <p:nvPr/>
        </p:nvSpPr>
        <p:spPr>
          <a:xfrm>
            <a:off x="4586417" y="646876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E1ED5E6-E794-450B-8212-721580643502}"/>
              </a:ext>
            </a:extLst>
          </p:cNvPr>
          <p:cNvSpPr/>
          <p:nvPr/>
        </p:nvSpPr>
        <p:spPr>
          <a:xfrm>
            <a:off x="547817" y="5955957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82FAFF1-6E3A-4B4F-A1B0-BD8F1E1C841C}"/>
              </a:ext>
            </a:extLst>
          </p:cNvPr>
          <p:cNvSpPr/>
          <p:nvPr/>
        </p:nvSpPr>
        <p:spPr>
          <a:xfrm>
            <a:off x="1565190" y="4985951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515E6D1-B015-467D-B85B-1256F77D51B1}"/>
              </a:ext>
            </a:extLst>
          </p:cNvPr>
          <p:cNvSpPr/>
          <p:nvPr/>
        </p:nvSpPr>
        <p:spPr>
          <a:xfrm>
            <a:off x="1404552" y="4370172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95E22C8-B3C9-4AED-A63A-AAB9182F74EE}"/>
              </a:ext>
            </a:extLst>
          </p:cNvPr>
          <p:cNvSpPr/>
          <p:nvPr/>
        </p:nvSpPr>
        <p:spPr>
          <a:xfrm>
            <a:off x="809126" y="3645243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170F213-1730-4A6B-B367-A79489331E80}"/>
              </a:ext>
            </a:extLst>
          </p:cNvPr>
          <p:cNvSpPr/>
          <p:nvPr/>
        </p:nvSpPr>
        <p:spPr>
          <a:xfrm>
            <a:off x="976185" y="1928623"/>
            <a:ext cx="160638" cy="1606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00B1035-9377-4F83-B581-E52FBB3FE64F}"/>
              </a:ext>
            </a:extLst>
          </p:cNvPr>
          <p:cNvSpPr/>
          <p:nvPr/>
        </p:nvSpPr>
        <p:spPr>
          <a:xfrm>
            <a:off x="9262844" y="661086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FF015AD-151A-4318-B168-EC83F6696957}"/>
              </a:ext>
            </a:extLst>
          </p:cNvPr>
          <p:cNvSpPr/>
          <p:nvPr/>
        </p:nvSpPr>
        <p:spPr>
          <a:xfrm>
            <a:off x="6126893" y="594771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391D2E7-B75D-4CBC-AE8D-5C71D3B0AB32}"/>
              </a:ext>
            </a:extLst>
          </p:cNvPr>
          <p:cNvSpPr/>
          <p:nvPr/>
        </p:nvSpPr>
        <p:spPr>
          <a:xfrm>
            <a:off x="11873996" y="1178011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0E8ABFB3-4C85-476E-9F58-8D6291119802}"/>
              </a:ext>
            </a:extLst>
          </p:cNvPr>
          <p:cNvSpPr/>
          <p:nvPr/>
        </p:nvSpPr>
        <p:spPr>
          <a:xfrm>
            <a:off x="9720043" y="1589903"/>
            <a:ext cx="160638" cy="1606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BDEE43A-36C7-450C-8D0B-2A2770BD39A4}"/>
              </a:ext>
            </a:extLst>
          </p:cNvPr>
          <p:cNvSpPr/>
          <p:nvPr/>
        </p:nvSpPr>
        <p:spPr>
          <a:xfrm>
            <a:off x="8686559" y="2236572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C146CDC-3E46-49ED-8010-E78DA316EE76}"/>
              </a:ext>
            </a:extLst>
          </p:cNvPr>
          <p:cNvSpPr/>
          <p:nvPr/>
        </p:nvSpPr>
        <p:spPr>
          <a:xfrm>
            <a:off x="8397872" y="303164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8DF9A6E-79CD-4639-96B4-5C92E024108B}"/>
              </a:ext>
            </a:extLst>
          </p:cNvPr>
          <p:cNvSpPr/>
          <p:nvPr/>
        </p:nvSpPr>
        <p:spPr>
          <a:xfrm>
            <a:off x="8509930" y="3923815"/>
            <a:ext cx="160638" cy="1606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642196" y="6388443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474604" y="5411835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10802834" y="5146589"/>
            <a:ext cx="160638" cy="1606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F7812D0-F444-42FE-9243-62282BD34475}"/>
              </a:ext>
            </a:extLst>
          </p:cNvPr>
          <p:cNvSpPr/>
          <p:nvPr/>
        </p:nvSpPr>
        <p:spPr>
          <a:xfrm>
            <a:off x="9554923" y="4636206"/>
            <a:ext cx="160638" cy="1606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6331D1E-00DF-403D-A7FC-B908D48BF3BB}"/>
              </a:ext>
            </a:extLst>
          </p:cNvPr>
          <p:cNvCxnSpPr>
            <a:stCxn id="4" idx="5"/>
            <a:endCxn id="6" idx="4"/>
          </p:cNvCxnSpPr>
          <p:nvPr/>
        </p:nvCxnSpPr>
        <p:spPr>
          <a:xfrm>
            <a:off x="3436367" y="798199"/>
            <a:ext cx="309790" cy="952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BF7E460-6854-4BE4-9D96-9DD25A51730D}"/>
              </a:ext>
            </a:extLst>
          </p:cNvPr>
          <p:cNvCxnSpPr>
            <a:cxnSpLocks/>
            <a:stCxn id="18" idx="6"/>
            <a:endCxn id="6" idx="5"/>
          </p:cNvCxnSpPr>
          <p:nvPr/>
        </p:nvCxnSpPr>
        <p:spPr>
          <a:xfrm flipV="1">
            <a:off x="1136823" y="1727016"/>
            <a:ext cx="2666128" cy="281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0F5D79E-BD50-4376-BDA7-F37319A6BFEF}"/>
              </a:ext>
            </a:extLst>
          </p:cNvPr>
          <p:cNvCxnSpPr>
            <a:cxnSpLocks/>
            <a:stCxn id="18" idx="5"/>
            <a:endCxn id="7" idx="2"/>
          </p:cNvCxnSpPr>
          <p:nvPr/>
        </p:nvCxnSpPr>
        <p:spPr>
          <a:xfrm>
            <a:off x="1113298" y="2065736"/>
            <a:ext cx="1679330" cy="25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201793A-68EA-498B-88F9-DE0446A43060}"/>
              </a:ext>
            </a:extLst>
          </p:cNvPr>
          <p:cNvCxnSpPr>
            <a:stCxn id="17" idx="5"/>
            <a:endCxn id="2" idx="11"/>
          </p:cNvCxnSpPr>
          <p:nvPr/>
        </p:nvCxnSpPr>
        <p:spPr>
          <a:xfrm flipV="1">
            <a:off x="946239" y="3076833"/>
            <a:ext cx="1537362" cy="70552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C29DC3C-E658-47D3-ADF0-A96BA523D737}"/>
              </a:ext>
            </a:extLst>
          </p:cNvPr>
          <p:cNvCxnSpPr>
            <a:cxnSpLocks/>
            <a:stCxn id="19" idx="5"/>
            <a:endCxn id="22" idx="0"/>
          </p:cNvCxnSpPr>
          <p:nvPr/>
        </p:nvCxnSpPr>
        <p:spPr>
          <a:xfrm>
            <a:off x="9399957" y="798199"/>
            <a:ext cx="400405" cy="79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8151EEE-B0CB-47E4-92B7-77F6B70AB175}"/>
              </a:ext>
            </a:extLst>
          </p:cNvPr>
          <p:cNvCxnSpPr>
            <a:cxnSpLocks/>
            <a:stCxn id="19" idx="6"/>
            <a:endCxn id="23" idx="7"/>
          </p:cNvCxnSpPr>
          <p:nvPr/>
        </p:nvCxnSpPr>
        <p:spPr>
          <a:xfrm flipH="1">
            <a:off x="8823672" y="741405"/>
            <a:ext cx="599810" cy="151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45029" y="182880"/>
            <a:ext cx="5408022" cy="37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Process from top to down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46156" y="2569029"/>
            <a:ext cx="3290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If the next vertex is in the opposite site of the concave chain, then draw diagonals between left and right sides </a:t>
            </a:r>
            <a:endParaRPr kumimoji="1" lang="en-US" altLang="ja-JP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722385" y="1887688"/>
            <a:ext cx="37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Green vertex: next vertex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17" idx="0"/>
            <a:endCxn id="7" idx="3"/>
          </p:cNvCxnSpPr>
          <p:nvPr/>
        </p:nvCxnSpPr>
        <p:spPr>
          <a:xfrm flipV="1">
            <a:off x="889445" y="2373685"/>
            <a:ext cx="1926708" cy="127155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81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ワイド画面</PresentationFormat>
  <Paragraphs>93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ＭＳ Ｐゴシック</vt:lpstr>
      <vt:lpstr>游ゴシック</vt:lpstr>
      <vt:lpstr>游ゴシック Light</vt:lpstr>
      <vt:lpstr>Arial</vt:lpstr>
      <vt:lpstr>Calibri</vt:lpstr>
      <vt:lpstr>Wingdings</vt:lpstr>
      <vt:lpstr>Office テーマ</vt:lpstr>
      <vt:lpstr>Triangulation of a polygon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  Analysis</vt:lpstr>
      <vt:lpstr>  One problem of the triangulation obtained by the algorithm</vt:lpstr>
      <vt:lpstr>  Class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徳山 豪</dc:creator>
  <cp:lastModifiedBy>徳山 豪</cp:lastModifiedBy>
  <cp:revision>18</cp:revision>
  <cp:lastPrinted>2018-11-26T01:15:24Z</cp:lastPrinted>
  <dcterms:created xsi:type="dcterms:W3CDTF">2018-11-25T01:35:55Z</dcterms:created>
  <dcterms:modified xsi:type="dcterms:W3CDTF">2018-11-26T11:18:04Z</dcterms:modified>
</cp:coreProperties>
</file>