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612" r:id="rId13"/>
    <p:sldId id="268" r:id="rId14"/>
    <p:sldId id="572" r:id="rId15"/>
    <p:sldId id="573" r:id="rId16"/>
    <p:sldId id="578" r:id="rId17"/>
    <p:sldId id="610" r:id="rId18"/>
    <p:sldId id="508" r:id="rId19"/>
    <p:sldId id="579" r:id="rId20"/>
    <p:sldId id="609" r:id="rId21"/>
    <p:sldId id="580" r:id="rId22"/>
    <p:sldId id="611" r:id="rId23"/>
    <p:sldId id="267" r:id="rId2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34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A3438-BBA8-4205-9066-7BDB657C1048}" type="datetimeFigureOut">
              <a:rPr kumimoji="1" lang="ja-JP" altLang="en-US" smtClean="0"/>
              <a:t>2018/12/10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B12AB-E33E-486B-9754-E63088474BE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26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B12AB-E33E-486B-9754-E63088474B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84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B12AB-E33E-486B-9754-E63088474B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19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B12AB-E33E-486B-9754-E63088474B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11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>
            <a:extLst>
              <a:ext uri="{FF2B5EF4-FFF2-40B4-BE49-F238E27FC236}">
                <a16:creationId xmlns:a16="http://schemas.microsoft.com/office/drawing/2014/main" id="{EB524DD8-5D7D-486C-93B7-2FCD39CAE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ー 2">
            <a:extLst>
              <a:ext uri="{FF2B5EF4-FFF2-40B4-BE49-F238E27FC236}">
                <a16:creationId xmlns:a16="http://schemas.microsoft.com/office/drawing/2014/main" id="{1699558A-2EB6-4B6B-8963-DBD9F2389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45060" name="スライド番号プレースホルダー 3">
            <a:extLst>
              <a:ext uri="{FF2B5EF4-FFF2-40B4-BE49-F238E27FC236}">
                <a16:creationId xmlns:a16="http://schemas.microsoft.com/office/drawing/2014/main" id="{7999CB25-E3DB-481F-B17B-97BF4AE4B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20B317E-FD5E-4488-A5DC-472007A1C83C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>
            <a:extLst>
              <a:ext uri="{FF2B5EF4-FFF2-40B4-BE49-F238E27FC236}">
                <a16:creationId xmlns:a16="http://schemas.microsoft.com/office/drawing/2014/main" id="{042F4034-B1AA-4195-990D-6FB39EB59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ー 2">
            <a:extLst>
              <a:ext uri="{FF2B5EF4-FFF2-40B4-BE49-F238E27FC236}">
                <a16:creationId xmlns:a16="http://schemas.microsoft.com/office/drawing/2014/main" id="{896FC14E-B8DC-4AD0-ADB0-7A7787EF0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47108" name="スライド番号プレースホルダー 3">
            <a:extLst>
              <a:ext uri="{FF2B5EF4-FFF2-40B4-BE49-F238E27FC236}">
                <a16:creationId xmlns:a16="http://schemas.microsoft.com/office/drawing/2014/main" id="{D3091234-833E-4DD5-86C7-5FC5C54CA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F6183D1-F7A5-4A80-8E15-88BAFC0D7A03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>
            <a:extLst>
              <a:ext uri="{FF2B5EF4-FFF2-40B4-BE49-F238E27FC236}">
                <a16:creationId xmlns:a16="http://schemas.microsoft.com/office/drawing/2014/main" id="{646BBD6F-B109-4D03-A592-823CFAF8D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ー 2">
            <a:extLst>
              <a:ext uri="{FF2B5EF4-FFF2-40B4-BE49-F238E27FC236}">
                <a16:creationId xmlns:a16="http://schemas.microsoft.com/office/drawing/2014/main" id="{C2C0B511-0961-4711-B2BD-B369F800D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49156" name="スライド番号プレースホルダー 3">
            <a:extLst>
              <a:ext uri="{FF2B5EF4-FFF2-40B4-BE49-F238E27FC236}">
                <a16:creationId xmlns:a16="http://schemas.microsoft.com/office/drawing/2014/main" id="{6019A571-B000-44CE-B9E1-E1ED6ADC8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CB6D489-3C76-4AD0-81A8-1E51C6218D69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ー 1">
            <a:extLst>
              <a:ext uri="{FF2B5EF4-FFF2-40B4-BE49-F238E27FC236}">
                <a16:creationId xmlns:a16="http://schemas.microsoft.com/office/drawing/2014/main" id="{F5A41825-FAAA-44BC-B774-551FA7C46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ノート プレースホルダー 2">
            <a:extLst>
              <a:ext uri="{FF2B5EF4-FFF2-40B4-BE49-F238E27FC236}">
                <a16:creationId xmlns:a16="http://schemas.microsoft.com/office/drawing/2014/main" id="{E79D33C9-396B-49FC-B2A1-19DAEAE14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58372" name="スライド番号プレースホルダー 3">
            <a:extLst>
              <a:ext uri="{FF2B5EF4-FFF2-40B4-BE49-F238E27FC236}">
                <a16:creationId xmlns:a16="http://schemas.microsoft.com/office/drawing/2014/main" id="{D0A04DD8-63A9-43F8-AD0A-FAE28B7BD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771534D-A552-4A26-A3B1-2805E3783173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B12AB-E33E-486B-9754-E63088474BE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30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04650A-F9E8-4902-B6FC-FE6C0FA85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B15CEDC-5D26-4129-B62F-7CABD0B63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060675-7883-4DBE-BDF1-A15A77E1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B07D25-6119-46C1-A7F1-5F246F4EB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0BAAB6-394A-400C-990D-138D9326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859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C9348-538C-4D49-BBB5-D0968572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6C59D8-43A5-4F43-AE1D-056F1C385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2890E-7E49-417E-A71D-43DE6D29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7A7118-3D77-41B7-BC4E-D76C4C1A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7869C7-3CE6-44C7-8A1C-10876E66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271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C9C52E7-7AC1-4C25-8840-5B89927F0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00CD2D-BADC-4CA4-ACAD-3EC0B8701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B61A7A-F776-4DA0-86E4-89138D47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3CF5E4-0814-418E-AAD0-C1739519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E754DA-D398-4689-BB1D-D3C3682C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427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0E248B-0F58-4360-BBCE-B1CA3ADD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BAC536-BFD4-4A8F-884A-5726E166F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4B9D74-8592-4404-8C5B-38CFA54B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DA7CBC-1E07-4BA4-909D-FCF65430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989E32-9239-4B7F-B81A-492F5463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530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C7566-7906-4494-AB7A-A7074454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914C6C-5207-42F8-A649-143C16A07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4A5F9C-95EA-484C-A4E7-E7B816EC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186189-B42B-4C7B-86A8-885A30E7B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9578FC-3AE0-45EC-A1E1-D8DA6743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794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52085-5DEB-4760-A3EC-AF55234A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226359-D876-484E-8F77-F55A8027C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6704CB-31BA-400D-8D7D-F142D6051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2AB208-3B7B-4BC8-A80D-70C1525F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7B941B-23EA-4D07-AC3C-B43DD2D7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444817-0069-4B25-A217-E8E59FA4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242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AF78CA-1ED3-4328-AF6E-BA4A785F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8CE9D6-7056-49DB-9DD2-D42A524DC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D36353-6931-43B2-B261-806196F1B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738CFD5-91CF-4959-BCA1-BDBE002E4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1E41569-55F8-4C79-8258-9E3B5A495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11C755B-CF65-41CE-AE1A-D1CF908F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76A797E-8014-49AD-96FC-7330DB9C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AB94D04-5A08-46E0-B7EB-F9F9A5E8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356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BCDC56-D9CA-4540-A1E4-291206EE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62F57C-B783-4BE1-A2C9-D50C6515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9DFCB7-0BBC-4A81-A65B-673AD92C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315555-1AD5-4898-B73B-287F10B9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45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5A47217-B69D-465A-9B94-06B241A9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354D306-6265-4F7B-8319-07854D44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5C2E7D-8790-47D9-9238-9463C3C5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432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03EDC4-0B8E-4DAF-B7DC-A1B05BE7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2B97A0-7327-45F2-B67A-4462E53BC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DFF959-6D18-47C5-B3BA-89DD93F47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91F02A-32F6-4B78-B613-27EF1FC4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331016-380C-4EBC-8E02-D9E25D87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07032-0711-4384-A15C-9911000A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131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9C6CA7-DF43-4883-AC9D-939A4F40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2D7BAE1-A488-4C71-BBCE-4E8125C0F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28E60EE-D019-4B7C-9EC9-61F2A0FDB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E216D1-81CA-4689-A6B1-3736F908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83CAB0-DCC7-405B-8BDA-3B3C6DE1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7671EF-707F-41AA-9680-CFB81BEF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200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8152BB-1C89-47A7-9111-9DF46298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B368E6-4E3F-45EA-8DB1-52A77AF16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8B53F9-1316-4162-998C-905C9010D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353FD-DAC0-4795-8568-8EC768A78611}" type="datetimeFigureOut">
              <a:rPr kumimoji="1" lang="ja-JP" altLang="en-US" smtClean="0"/>
              <a:t>2018/12/9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2424E8-0325-41E9-9FFA-2FE483A04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138064-8825-47C0-8F54-34AA1D648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6251-94C0-4DDA-B002-86797AA7E95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685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brewminate.com/escher-and-coxeter-a-mathematical-conversatio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B79E61-17B9-4D3C-B6C6-2E6C1BDD8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Triangulation of point set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E4446CA-9224-4F82-8772-3F7E260E0F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359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99AFAD-E88E-4166-AB30-37B743B5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 Draw the triangulation with the </a:t>
            </a:r>
            <a:br>
              <a:rPr kumimoji="1" lang="en-US" altLang="ja-JP" dirty="0"/>
            </a:br>
            <a:r>
              <a:rPr kumimoji="1" lang="en-US" altLang="ja-JP" dirty="0"/>
              <a:t>lexicographicall</a:t>
            </a:r>
            <a:r>
              <a:rPr lang="en-US" altLang="ja-JP" dirty="0"/>
              <a:t>y max  angle sequence</a:t>
            </a:r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C0585A4-E389-419F-9BF5-AD1E68DF3E00}"/>
              </a:ext>
            </a:extLst>
          </p:cNvPr>
          <p:cNvSpPr/>
          <p:nvPr/>
        </p:nvSpPr>
        <p:spPr>
          <a:xfrm>
            <a:off x="697006" y="4325050"/>
            <a:ext cx="282388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B27A3CC-AC8A-4944-B6CD-9FCD85C2851B}"/>
              </a:ext>
            </a:extLst>
          </p:cNvPr>
          <p:cNvSpPr/>
          <p:nvPr/>
        </p:nvSpPr>
        <p:spPr>
          <a:xfrm>
            <a:off x="3377453" y="1963691"/>
            <a:ext cx="282388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DC05A9A-E726-4D24-9242-4DC645C9A6B6}"/>
              </a:ext>
            </a:extLst>
          </p:cNvPr>
          <p:cNvSpPr/>
          <p:nvPr/>
        </p:nvSpPr>
        <p:spPr>
          <a:xfrm>
            <a:off x="6530788" y="4325050"/>
            <a:ext cx="282388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F403B32-B5D4-4FAB-BD8F-727BF9338CEB}"/>
              </a:ext>
            </a:extLst>
          </p:cNvPr>
          <p:cNvSpPr/>
          <p:nvPr/>
        </p:nvSpPr>
        <p:spPr>
          <a:xfrm>
            <a:off x="2756647" y="4303059"/>
            <a:ext cx="282388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A87D6960-BD0F-40B1-9E35-7F513DF97325}"/>
              </a:ext>
            </a:extLst>
          </p:cNvPr>
          <p:cNvSpPr/>
          <p:nvPr/>
        </p:nvSpPr>
        <p:spPr>
          <a:xfrm>
            <a:off x="3009900" y="3429000"/>
            <a:ext cx="282388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DC349ADA-0023-4F29-B253-9DDEA0A59D9E}"/>
              </a:ext>
            </a:extLst>
          </p:cNvPr>
          <p:cNvSpPr/>
          <p:nvPr/>
        </p:nvSpPr>
        <p:spPr>
          <a:xfrm>
            <a:off x="4105835" y="3841376"/>
            <a:ext cx="282388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8B3FEF8B-13E4-46F7-BABE-3940C5FE1073}"/>
              </a:ext>
            </a:extLst>
          </p:cNvPr>
          <p:cNvSpPr/>
          <p:nvPr/>
        </p:nvSpPr>
        <p:spPr>
          <a:xfrm>
            <a:off x="3472703" y="4199963"/>
            <a:ext cx="282388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845D301B-F866-4D75-98E4-96BDF7D55D9B}"/>
              </a:ext>
            </a:extLst>
          </p:cNvPr>
          <p:cNvSpPr/>
          <p:nvPr/>
        </p:nvSpPr>
        <p:spPr>
          <a:xfrm>
            <a:off x="3366247" y="4912659"/>
            <a:ext cx="282388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F94493B8-52EE-46A2-989E-E32ED252441B}"/>
              </a:ext>
            </a:extLst>
          </p:cNvPr>
          <p:cNvSpPr/>
          <p:nvPr/>
        </p:nvSpPr>
        <p:spPr>
          <a:xfrm>
            <a:off x="3541059" y="6331510"/>
            <a:ext cx="282388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0EA76FA-3318-42EF-8A04-160980377CF2}"/>
              </a:ext>
            </a:extLst>
          </p:cNvPr>
          <p:cNvSpPr/>
          <p:nvPr/>
        </p:nvSpPr>
        <p:spPr>
          <a:xfrm>
            <a:off x="4316506" y="4917141"/>
            <a:ext cx="282388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4FFCAA0-4815-4E3C-ACA2-9B36633A7C64}"/>
              </a:ext>
            </a:extLst>
          </p:cNvPr>
          <p:cNvSpPr/>
          <p:nvPr/>
        </p:nvSpPr>
        <p:spPr>
          <a:xfrm>
            <a:off x="3823447" y="5369859"/>
            <a:ext cx="282388" cy="322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38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99AFAD-E88E-4166-AB30-37B743B5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79" y="1222632"/>
            <a:ext cx="3823447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 Draw the triangulation with the </a:t>
            </a:r>
            <a:br>
              <a:rPr kumimoji="1" lang="en-US" altLang="ja-JP" dirty="0"/>
            </a:br>
            <a:r>
              <a:rPr kumimoji="1" lang="en-US" altLang="ja-JP" dirty="0"/>
              <a:t>lexicographicall</a:t>
            </a:r>
            <a:r>
              <a:rPr lang="en-US" altLang="ja-JP" dirty="0"/>
              <a:t>y max  angle sequence</a:t>
            </a:r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9E09CA6-9D32-4B2E-9F39-5BF786EC6885}"/>
              </a:ext>
            </a:extLst>
          </p:cNvPr>
          <p:cNvGrpSpPr/>
          <p:nvPr/>
        </p:nvGrpSpPr>
        <p:grpSpPr>
          <a:xfrm>
            <a:off x="838200" y="910316"/>
            <a:ext cx="6116170" cy="4690548"/>
            <a:chOff x="697006" y="1963691"/>
            <a:chExt cx="6116170" cy="469054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8C0585A4-E389-419F-9BF5-AD1E68DF3E00}"/>
                </a:ext>
              </a:extLst>
            </p:cNvPr>
            <p:cNvSpPr/>
            <p:nvPr/>
          </p:nvSpPr>
          <p:spPr>
            <a:xfrm>
              <a:off x="697006" y="4325050"/>
              <a:ext cx="282388" cy="32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EB27A3CC-AC8A-4944-B6CD-9FCD85C2851B}"/>
                </a:ext>
              </a:extLst>
            </p:cNvPr>
            <p:cNvSpPr/>
            <p:nvPr/>
          </p:nvSpPr>
          <p:spPr>
            <a:xfrm>
              <a:off x="3377453" y="1963691"/>
              <a:ext cx="282388" cy="32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0DC05A9A-E726-4D24-9242-4DC645C9A6B6}"/>
                </a:ext>
              </a:extLst>
            </p:cNvPr>
            <p:cNvSpPr/>
            <p:nvPr/>
          </p:nvSpPr>
          <p:spPr>
            <a:xfrm>
              <a:off x="6530788" y="4325050"/>
              <a:ext cx="282388" cy="32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9F403B32-B5D4-4FAB-BD8F-727BF9338CEB}"/>
                </a:ext>
              </a:extLst>
            </p:cNvPr>
            <p:cNvSpPr/>
            <p:nvPr/>
          </p:nvSpPr>
          <p:spPr>
            <a:xfrm>
              <a:off x="2756647" y="4303059"/>
              <a:ext cx="282388" cy="32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A87D6960-BD0F-40B1-9E35-7F513DF97325}"/>
                </a:ext>
              </a:extLst>
            </p:cNvPr>
            <p:cNvSpPr/>
            <p:nvPr/>
          </p:nvSpPr>
          <p:spPr>
            <a:xfrm>
              <a:off x="3009900" y="3429000"/>
              <a:ext cx="282388" cy="32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DC349ADA-0023-4F29-B253-9DDEA0A59D9E}"/>
                </a:ext>
              </a:extLst>
            </p:cNvPr>
            <p:cNvSpPr/>
            <p:nvPr/>
          </p:nvSpPr>
          <p:spPr>
            <a:xfrm>
              <a:off x="4105835" y="3841376"/>
              <a:ext cx="282388" cy="32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8B3FEF8B-13E4-46F7-BABE-3940C5FE1073}"/>
                </a:ext>
              </a:extLst>
            </p:cNvPr>
            <p:cNvSpPr/>
            <p:nvPr/>
          </p:nvSpPr>
          <p:spPr>
            <a:xfrm>
              <a:off x="3472703" y="4199963"/>
              <a:ext cx="282388" cy="32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45D301B-F866-4D75-98E4-96BDF7D55D9B}"/>
                </a:ext>
              </a:extLst>
            </p:cNvPr>
            <p:cNvSpPr/>
            <p:nvPr/>
          </p:nvSpPr>
          <p:spPr>
            <a:xfrm>
              <a:off x="3366247" y="4912659"/>
              <a:ext cx="282388" cy="32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F94493B8-52EE-46A2-989E-E32ED252441B}"/>
                </a:ext>
              </a:extLst>
            </p:cNvPr>
            <p:cNvSpPr/>
            <p:nvPr/>
          </p:nvSpPr>
          <p:spPr>
            <a:xfrm>
              <a:off x="3541059" y="6331510"/>
              <a:ext cx="282388" cy="32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D0EA76FA-3318-42EF-8A04-160980377CF2}"/>
                </a:ext>
              </a:extLst>
            </p:cNvPr>
            <p:cNvSpPr/>
            <p:nvPr/>
          </p:nvSpPr>
          <p:spPr>
            <a:xfrm>
              <a:off x="4316506" y="4917141"/>
              <a:ext cx="282388" cy="32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24FFCAA0-4815-4E3C-ACA2-9B36633A7C64}"/>
                </a:ext>
              </a:extLst>
            </p:cNvPr>
            <p:cNvSpPr/>
            <p:nvPr/>
          </p:nvSpPr>
          <p:spPr>
            <a:xfrm>
              <a:off x="3823447" y="5369859"/>
              <a:ext cx="282388" cy="3227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97A6E6B-0DFE-4E84-8286-17321F01F57B}"/>
              </a:ext>
            </a:extLst>
          </p:cNvPr>
          <p:cNvCxnSpPr>
            <a:cxnSpLocks/>
          </p:cNvCxnSpPr>
          <p:nvPr/>
        </p:nvCxnSpPr>
        <p:spPr>
          <a:xfrm>
            <a:off x="1008529" y="561245"/>
            <a:ext cx="959224" cy="1079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E3DF7C5-B924-4D1C-9771-087D32A50338}"/>
              </a:ext>
            </a:extLst>
          </p:cNvPr>
          <p:cNvCxnSpPr>
            <a:cxnSpLocks/>
          </p:cNvCxnSpPr>
          <p:nvPr/>
        </p:nvCxnSpPr>
        <p:spPr>
          <a:xfrm flipH="1">
            <a:off x="1967753" y="2198125"/>
            <a:ext cx="15688" cy="303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6300F9C-2986-4329-8D09-E373BCEBD966}"/>
              </a:ext>
            </a:extLst>
          </p:cNvPr>
          <p:cNvCxnSpPr>
            <a:cxnSpLocks/>
          </p:cNvCxnSpPr>
          <p:nvPr/>
        </p:nvCxnSpPr>
        <p:spPr>
          <a:xfrm flipH="1">
            <a:off x="6014197" y="15082"/>
            <a:ext cx="840441" cy="1232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35A0F10-79EB-4297-8B8B-E0EEF80BBD24}"/>
              </a:ext>
            </a:extLst>
          </p:cNvPr>
          <p:cNvCxnSpPr/>
          <p:nvPr/>
        </p:nvCxnSpPr>
        <p:spPr>
          <a:xfrm>
            <a:off x="6196852" y="5577422"/>
            <a:ext cx="999565" cy="1123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BBC7A74-CCF5-483E-AAE4-7A97E8EF2BEF}"/>
              </a:ext>
            </a:extLst>
          </p:cNvPr>
          <p:cNvCxnSpPr>
            <a:cxnSpLocks/>
          </p:cNvCxnSpPr>
          <p:nvPr/>
        </p:nvCxnSpPr>
        <p:spPr>
          <a:xfrm>
            <a:off x="3180229" y="4773684"/>
            <a:ext cx="2283759" cy="557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E9534F8-FE5E-4F7B-91B0-809837E264D3}"/>
              </a:ext>
            </a:extLst>
          </p:cNvPr>
          <p:cNvCxnSpPr>
            <a:cxnSpLocks/>
          </p:cNvCxnSpPr>
          <p:nvPr/>
        </p:nvCxnSpPr>
        <p:spPr>
          <a:xfrm>
            <a:off x="5210735" y="2375625"/>
            <a:ext cx="1015463" cy="3317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B8564CF-897E-44A1-8882-00E9E26E3C83}"/>
              </a:ext>
            </a:extLst>
          </p:cNvPr>
          <p:cNvCxnSpPr/>
          <p:nvPr/>
        </p:nvCxnSpPr>
        <p:spPr>
          <a:xfrm flipV="1">
            <a:off x="3648635" y="1071680"/>
            <a:ext cx="2785783" cy="99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D02A7DD-A800-4D75-9F25-F3669B63ED05}"/>
              </a:ext>
            </a:extLst>
          </p:cNvPr>
          <p:cNvCxnSpPr>
            <a:cxnSpLocks/>
          </p:cNvCxnSpPr>
          <p:nvPr/>
        </p:nvCxnSpPr>
        <p:spPr>
          <a:xfrm flipH="1">
            <a:off x="5463988" y="1160011"/>
            <a:ext cx="575422" cy="2076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5949EFC-2BC5-4A84-84BE-BEE0ECC5882C}"/>
              </a:ext>
            </a:extLst>
          </p:cNvPr>
          <p:cNvCxnSpPr>
            <a:cxnSpLocks/>
          </p:cNvCxnSpPr>
          <p:nvPr/>
        </p:nvCxnSpPr>
        <p:spPr>
          <a:xfrm flipH="1">
            <a:off x="4105835" y="3236239"/>
            <a:ext cx="1387289" cy="298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C6B727B-C6F0-4AA6-95DC-D4F4FCC7B476}"/>
              </a:ext>
            </a:extLst>
          </p:cNvPr>
          <p:cNvCxnSpPr/>
          <p:nvPr/>
        </p:nvCxnSpPr>
        <p:spPr>
          <a:xfrm flipV="1">
            <a:off x="3755091" y="1891531"/>
            <a:ext cx="350744" cy="896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66B6333-22A7-4D90-B59C-5FFCD71B6811}"/>
              </a:ext>
            </a:extLst>
          </p:cNvPr>
          <p:cNvCxnSpPr>
            <a:cxnSpLocks/>
          </p:cNvCxnSpPr>
          <p:nvPr/>
        </p:nvCxnSpPr>
        <p:spPr>
          <a:xfrm>
            <a:off x="1768288" y="1407647"/>
            <a:ext cx="2337547" cy="483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5B029E71-B8EA-423B-8491-B8EA3535AC0C}"/>
              </a:ext>
            </a:extLst>
          </p:cNvPr>
          <p:cNvCxnSpPr/>
          <p:nvPr/>
        </p:nvCxnSpPr>
        <p:spPr>
          <a:xfrm>
            <a:off x="3823447" y="2604225"/>
            <a:ext cx="423582" cy="968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48A4268D-A205-44C0-A2C7-40AEBB10A901}"/>
              </a:ext>
            </a:extLst>
          </p:cNvPr>
          <p:cNvCxnSpPr>
            <a:cxnSpLocks/>
          </p:cNvCxnSpPr>
          <p:nvPr/>
        </p:nvCxnSpPr>
        <p:spPr>
          <a:xfrm>
            <a:off x="1916767" y="2548195"/>
            <a:ext cx="1506630" cy="472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A2EA3B3-EC23-4476-B3AB-074CC55292C8}"/>
              </a:ext>
            </a:extLst>
          </p:cNvPr>
          <p:cNvCxnSpPr/>
          <p:nvPr/>
        </p:nvCxnSpPr>
        <p:spPr>
          <a:xfrm flipH="1" flipV="1">
            <a:off x="1674159" y="1247308"/>
            <a:ext cx="484094" cy="1988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FB26782F-FD75-4CE5-8097-E1F1E527C1F6}"/>
              </a:ext>
            </a:extLst>
          </p:cNvPr>
          <p:cNvCxnSpPr/>
          <p:nvPr/>
        </p:nvCxnSpPr>
        <p:spPr>
          <a:xfrm flipV="1">
            <a:off x="3151094" y="2698354"/>
            <a:ext cx="649941" cy="448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88E39803-B169-4BF0-A6B7-25997B0AB374}"/>
              </a:ext>
            </a:extLst>
          </p:cNvPr>
          <p:cNvCxnSpPr>
            <a:cxnSpLocks/>
          </p:cNvCxnSpPr>
          <p:nvPr/>
        </p:nvCxnSpPr>
        <p:spPr>
          <a:xfrm>
            <a:off x="3359804" y="2922471"/>
            <a:ext cx="104495" cy="683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46CA7AC-0B64-4648-A4EF-AAEEDE7E1BA0}"/>
              </a:ext>
            </a:extLst>
          </p:cNvPr>
          <p:cNvCxnSpPr>
            <a:cxnSpLocks/>
          </p:cNvCxnSpPr>
          <p:nvPr/>
        </p:nvCxnSpPr>
        <p:spPr>
          <a:xfrm flipH="1">
            <a:off x="2203357" y="3603788"/>
            <a:ext cx="1235730" cy="1375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16105E3C-3295-450A-8C9E-2DD7795A2CD5}"/>
              </a:ext>
            </a:extLst>
          </p:cNvPr>
          <p:cNvCxnSpPr>
            <a:cxnSpLocks/>
          </p:cNvCxnSpPr>
          <p:nvPr/>
        </p:nvCxnSpPr>
        <p:spPr>
          <a:xfrm flipH="1">
            <a:off x="1393947" y="4695429"/>
            <a:ext cx="838479" cy="116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411EAF80-89FD-4A9D-BFA1-8B3CBB9709E4}"/>
              </a:ext>
            </a:extLst>
          </p:cNvPr>
          <p:cNvCxnSpPr>
            <a:cxnSpLocks/>
          </p:cNvCxnSpPr>
          <p:nvPr/>
        </p:nvCxnSpPr>
        <p:spPr>
          <a:xfrm>
            <a:off x="3371011" y="3558968"/>
            <a:ext cx="914118" cy="18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4945843A-3399-449F-BED1-993D62816342}"/>
              </a:ext>
            </a:extLst>
          </p:cNvPr>
          <p:cNvCxnSpPr>
            <a:cxnSpLocks/>
          </p:cNvCxnSpPr>
          <p:nvPr/>
        </p:nvCxnSpPr>
        <p:spPr>
          <a:xfrm flipH="1">
            <a:off x="2994636" y="3917551"/>
            <a:ext cx="1203615" cy="117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E9B7FF56-C613-4C00-814A-81C0AC7F41A8}"/>
              </a:ext>
            </a:extLst>
          </p:cNvPr>
          <p:cNvCxnSpPr/>
          <p:nvPr/>
        </p:nvCxnSpPr>
        <p:spPr>
          <a:xfrm flipH="1" flipV="1">
            <a:off x="4120404" y="3971344"/>
            <a:ext cx="980025" cy="1233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FC6E4AE4-36CD-4CB9-9F97-62434D21C22E}"/>
              </a:ext>
            </a:extLst>
          </p:cNvPr>
          <p:cNvCxnSpPr>
            <a:cxnSpLocks/>
          </p:cNvCxnSpPr>
          <p:nvPr/>
        </p:nvCxnSpPr>
        <p:spPr>
          <a:xfrm>
            <a:off x="5100429" y="5234339"/>
            <a:ext cx="1333988" cy="457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BDFA500D-0EF0-46A6-8FA5-C4C85644084D}"/>
              </a:ext>
            </a:extLst>
          </p:cNvPr>
          <p:cNvCxnSpPr/>
          <p:nvPr/>
        </p:nvCxnSpPr>
        <p:spPr>
          <a:xfrm flipV="1">
            <a:off x="4105835" y="3603788"/>
            <a:ext cx="14569" cy="578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9E8552F9-7A0F-408E-AD8C-462737D0771C}"/>
              </a:ext>
            </a:extLst>
          </p:cNvPr>
          <p:cNvCxnSpPr/>
          <p:nvPr/>
        </p:nvCxnSpPr>
        <p:spPr>
          <a:xfrm flipH="1">
            <a:off x="3930463" y="3307952"/>
            <a:ext cx="457760" cy="609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C597BE7C-AA63-4169-A0D4-85CB85FFB011}"/>
              </a:ext>
            </a:extLst>
          </p:cNvPr>
          <p:cNvCxnSpPr>
            <a:cxnSpLocks/>
          </p:cNvCxnSpPr>
          <p:nvPr/>
        </p:nvCxnSpPr>
        <p:spPr>
          <a:xfrm flipV="1">
            <a:off x="2152273" y="4759024"/>
            <a:ext cx="1444170" cy="199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DE4DD22-6D44-4D37-A687-4B39D85BB8D1}"/>
              </a:ext>
            </a:extLst>
          </p:cNvPr>
          <p:cNvCxnSpPr>
            <a:cxnSpLocks/>
          </p:cNvCxnSpPr>
          <p:nvPr/>
        </p:nvCxnSpPr>
        <p:spPr>
          <a:xfrm flipV="1">
            <a:off x="1831652" y="4773684"/>
            <a:ext cx="866887" cy="318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40C36D63-CFA6-45F9-A082-707C37A59DDB}"/>
              </a:ext>
            </a:extLst>
          </p:cNvPr>
          <p:cNvCxnSpPr>
            <a:cxnSpLocks/>
          </p:cNvCxnSpPr>
          <p:nvPr/>
        </p:nvCxnSpPr>
        <p:spPr>
          <a:xfrm>
            <a:off x="1813186" y="2098061"/>
            <a:ext cx="439552" cy="1169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51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99AFAD-E88E-4166-AB30-37B743B5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79" y="1222632"/>
            <a:ext cx="3823447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 Draw the triangulation with the </a:t>
            </a:r>
            <a:br>
              <a:rPr kumimoji="1" lang="en-US" altLang="ja-JP" dirty="0"/>
            </a:br>
            <a:r>
              <a:rPr kumimoji="1" lang="en-US" altLang="ja-JP" dirty="0"/>
              <a:t>lexicographicall</a:t>
            </a:r>
            <a:r>
              <a:rPr lang="en-US" altLang="ja-JP" dirty="0"/>
              <a:t>y max  angle sequence</a:t>
            </a:r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9E09CA6-9D32-4B2E-9F39-5BF786EC6885}"/>
              </a:ext>
            </a:extLst>
          </p:cNvPr>
          <p:cNvGrpSpPr/>
          <p:nvPr/>
        </p:nvGrpSpPr>
        <p:grpSpPr>
          <a:xfrm>
            <a:off x="838200" y="910316"/>
            <a:ext cx="6116170" cy="4690548"/>
            <a:chOff x="697006" y="1963691"/>
            <a:chExt cx="6116170" cy="469054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8C0585A4-E389-419F-9BF5-AD1E68DF3E00}"/>
                </a:ext>
              </a:extLst>
            </p:cNvPr>
            <p:cNvSpPr/>
            <p:nvPr/>
          </p:nvSpPr>
          <p:spPr>
            <a:xfrm>
              <a:off x="697006" y="4325050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EB27A3CC-AC8A-4944-B6CD-9FCD85C2851B}"/>
                </a:ext>
              </a:extLst>
            </p:cNvPr>
            <p:cNvSpPr/>
            <p:nvPr/>
          </p:nvSpPr>
          <p:spPr>
            <a:xfrm>
              <a:off x="3377453" y="1963691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0DC05A9A-E726-4D24-9242-4DC645C9A6B6}"/>
                </a:ext>
              </a:extLst>
            </p:cNvPr>
            <p:cNvSpPr/>
            <p:nvPr/>
          </p:nvSpPr>
          <p:spPr>
            <a:xfrm>
              <a:off x="6530788" y="4325050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9F403B32-B5D4-4FAB-BD8F-727BF9338CEB}"/>
                </a:ext>
              </a:extLst>
            </p:cNvPr>
            <p:cNvSpPr/>
            <p:nvPr/>
          </p:nvSpPr>
          <p:spPr>
            <a:xfrm>
              <a:off x="2756647" y="4303059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A87D6960-BD0F-40B1-9E35-7F513DF97325}"/>
                </a:ext>
              </a:extLst>
            </p:cNvPr>
            <p:cNvSpPr/>
            <p:nvPr/>
          </p:nvSpPr>
          <p:spPr>
            <a:xfrm>
              <a:off x="3009900" y="3429000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DC349ADA-0023-4F29-B253-9DDEA0A59D9E}"/>
                </a:ext>
              </a:extLst>
            </p:cNvPr>
            <p:cNvSpPr/>
            <p:nvPr/>
          </p:nvSpPr>
          <p:spPr>
            <a:xfrm>
              <a:off x="4105835" y="3841376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8B3FEF8B-13E4-46F7-BABE-3940C5FE1073}"/>
                </a:ext>
              </a:extLst>
            </p:cNvPr>
            <p:cNvSpPr/>
            <p:nvPr/>
          </p:nvSpPr>
          <p:spPr>
            <a:xfrm>
              <a:off x="3472703" y="4199963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45D301B-F866-4D75-98E4-96BDF7D55D9B}"/>
                </a:ext>
              </a:extLst>
            </p:cNvPr>
            <p:cNvSpPr/>
            <p:nvPr/>
          </p:nvSpPr>
          <p:spPr>
            <a:xfrm>
              <a:off x="3366247" y="4912659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F94493B8-52EE-46A2-989E-E32ED252441B}"/>
                </a:ext>
              </a:extLst>
            </p:cNvPr>
            <p:cNvSpPr/>
            <p:nvPr/>
          </p:nvSpPr>
          <p:spPr>
            <a:xfrm>
              <a:off x="3541059" y="6331510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D0EA76FA-3318-42EF-8A04-160980377CF2}"/>
                </a:ext>
              </a:extLst>
            </p:cNvPr>
            <p:cNvSpPr/>
            <p:nvPr/>
          </p:nvSpPr>
          <p:spPr>
            <a:xfrm>
              <a:off x="4316506" y="4917141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24FFCAA0-4815-4E3C-ACA2-9B36633A7C64}"/>
                </a:ext>
              </a:extLst>
            </p:cNvPr>
            <p:cNvSpPr/>
            <p:nvPr/>
          </p:nvSpPr>
          <p:spPr>
            <a:xfrm>
              <a:off x="3823447" y="5369859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97A6E6B-0DFE-4E84-8286-17321F01F57B}"/>
              </a:ext>
            </a:extLst>
          </p:cNvPr>
          <p:cNvCxnSpPr>
            <a:cxnSpLocks/>
          </p:cNvCxnSpPr>
          <p:nvPr/>
        </p:nvCxnSpPr>
        <p:spPr>
          <a:xfrm>
            <a:off x="1008529" y="561245"/>
            <a:ext cx="959224" cy="10796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E3DF7C5-B924-4D1C-9771-087D32A50338}"/>
              </a:ext>
            </a:extLst>
          </p:cNvPr>
          <p:cNvCxnSpPr>
            <a:cxnSpLocks/>
          </p:cNvCxnSpPr>
          <p:nvPr/>
        </p:nvCxnSpPr>
        <p:spPr>
          <a:xfrm flipH="1">
            <a:off x="1967753" y="2198125"/>
            <a:ext cx="15688" cy="30362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6300F9C-2986-4329-8D09-E373BCEBD966}"/>
              </a:ext>
            </a:extLst>
          </p:cNvPr>
          <p:cNvCxnSpPr>
            <a:cxnSpLocks/>
          </p:cNvCxnSpPr>
          <p:nvPr/>
        </p:nvCxnSpPr>
        <p:spPr>
          <a:xfrm flipH="1">
            <a:off x="6014197" y="15082"/>
            <a:ext cx="840441" cy="12322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35A0F10-79EB-4297-8B8B-E0EEF80BBD24}"/>
              </a:ext>
            </a:extLst>
          </p:cNvPr>
          <p:cNvCxnSpPr/>
          <p:nvPr/>
        </p:nvCxnSpPr>
        <p:spPr>
          <a:xfrm>
            <a:off x="6196852" y="5577422"/>
            <a:ext cx="999565" cy="11230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BBC7A74-CCF5-483E-AAE4-7A97E8EF2BEF}"/>
              </a:ext>
            </a:extLst>
          </p:cNvPr>
          <p:cNvCxnSpPr>
            <a:cxnSpLocks/>
          </p:cNvCxnSpPr>
          <p:nvPr/>
        </p:nvCxnSpPr>
        <p:spPr>
          <a:xfrm>
            <a:off x="3180229" y="4773684"/>
            <a:ext cx="2283759" cy="5570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E9534F8-FE5E-4F7B-91B0-809837E264D3}"/>
              </a:ext>
            </a:extLst>
          </p:cNvPr>
          <p:cNvCxnSpPr>
            <a:cxnSpLocks/>
          </p:cNvCxnSpPr>
          <p:nvPr/>
        </p:nvCxnSpPr>
        <p:spPr>
          <a:xfrm>
            <a:off x="5210735" y="2375625"/>
            <a:ext cx="1094710" cy="34106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B8564CF-897E-44A1-8882-00E9E26E3C83}"/>
              </a:ext>
            </a:extLst>
          </p:cNvPr>
          <p:cNvCxnSpPr/>
          <p:nvPr/>
        </p:nvCxnSpPr>
        <p:spPr>
          <a:xfrm flipV="1">
            <a:off x="3648635" y="1071680"/>
            <a:ext cx="2785783" cy="9946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D02A7DD-A800-4D75-9F25-F3669B63ED05}"/>
              </a:ext>
            </a:extLst>
          </p:cNvPr>
          <p:cNvCxnSpPr>
            <a:cxnSpLocks/>
          </p:cNvCxnSpPr>
          <p:nvPr/>
        </p:nvCxnSpPr>
        <p:spPr>
          <a:xfrm flipH="1">
            <a:off x="5463988" y="1160011"/>
            <a:ext cx="575422" cy="20762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5949EFC-2BC5-4A84-84BE-BEE0ECC5882C}"/>
              </a:ext>
            </a:extLst>
          </p:cNvPr>
          <p:cNvCxnSpPr>
            <a:cxnSpLocks/>
          </p:cNvCxnSpPr>
          <p:nvPr/>
        </p:nvCxnSpPr>
        <p:spPr>
          <a:xfrm flipH="1">
            <a:off x="4105835" y="3236239"/>
            <a:ext cx="1387289" cy="2980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C6B727B-C6F0-4AA6-95DC-D4F4FCC7B476}"/>
              </a:ext>
            </a:extLst>
          </p:cNvPr>
          <p:cNvCxnSpPr/>
          <p:nvPr/>
        </p:nvCxnSpPr>
        <p:spPr>
          <a:xfrm flipV="1">
            <a:off x="3755091" y="1891531"/>
            <a:ext cx="350744" cy="8964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66B6333-22A7-4D90-B59C-5FFCD71B6811}"/>
              </a:ext>
            </a:extLst>
          </p:cNvPr>
          <p:cNvCxnSpPr>
            <a:cxnSpLocks/>
          </p:cNvCxnSpPr>
          <p:nvPr/>
        </p:nvCxnSpPr>
        <p:spPr>
          <a:xfrm>
            <a:off x="1768288" y="1407647"/>
            <a:ext cx="2337547" cy="4838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5B029E71-B8EA-423B-8491-B8EA3535AC0C}"/>
              </a:ext>
            </a:extLst>
          </p:cNvPr>
          <p:cNvCxnSpPr/>
          <p:nvPr/>
        </p:nvCxnSpPr>
        <p:spPr>
          <a:xfrm>
            <a:off x="3823447" y="2604225"/>
            <a:ext cx="423582" cy="9681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48A4268D-A205-44C0-A2C7-40AEBB10A901}"/>
              </a:ext>
            </a:extLst>
          </p:cNvPr>
          <p:cNvCxnSpPr>
            <a:cxnSpLocks/>
          </p:cNvCxnSpPr>
          <p:nvPr/>
        </p:nvCxnSpPr>
        <p:spPr>
          <a:xfrm>
            <a:off x="1916767" y="2548195"/>
            <a:ext cx="1506630" cy="4728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A2EA3B3-EC23-4476-B3AB-074CC55292C8}"/>
              </a:ext>
            </a:extLst>
          </p:cNvPr>
          <p:cNvCxnSpPr/>
          <p:nvPr/>
        </p:nvCxnSpPr>
        <p:spPr>
          <a:xfrm flipH="1" flipV="1">
            <a:off x="1674159" y="1247308"/>
            <a:ext cx="484094" cy="19889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FB26782F-FD75-4CE5-8097-E1F1E527C1F6}"/>
              </a:ext>
            </a:extLst>
          </p:cNvPr>
          <p:cNvCxnSpPr/>
          <p:nvPr/>
        </p:nvCxnSpPr>
        <p:spPr>
          <a:xfrm flipV="1">
            <a:off x="3151094" y="2698354"/>
            <a:ext cx="649941" cy="4482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88E39803-B169-4BF0-A6B7-25997B0AB374}"/>
              </a:ext>
            </a:extLst>
          </p:cNvPr>
          <p:cNvCxnSpPr>
            <a:cxnSpLocks/>
          </p:cNvCxnSpPr>
          <p:nvPr/>
        </p:nvCxnSpPr>
        <p:spPr>
          <a:xfrm>
            <a:off x="3359804" y="2922471"/>
            <a:ext cx="104495" cy="6835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46CA7AC-0B64-4648-A4EF-AAEEDE7E1BA0}"/>
              </a:ext>
            </a:extLst>
          </p:cNvPr>
          <p:cNvCxnSpPr>
            <a:cxnSpLocks/>
          </p:cNvCxnSpPr>
          <p:nvPr/>
        </p:nvCxnSpPr>
        <p:spPr>
          <a:xfrm flipH="1">
            <a:off x="2203357" y="3603788"/>
            <a:ext cx="1235730" cy="13750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16105E3C-3295-450A-8C9E-2DD7795A2CD5}"/>
              </a:ext>
            </a:extLst>
          </p:cNvPr>
          <p:cNvCxnSpPr>
            <a:cxnSpLocks/>
          </p:cNvCxnSpPr>
          <p:nvPr/>
        </p:nvCxnSpPr>
        <p:spPr>
          <a:xfrm flipH="1">
            <a:off x="1393947" y="4695429"/>
            <a:ext cx="838479" cy="11654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411EAF80-89FD-4A9D-BFA1-8B3CBB9709E4}"/>
              </a:ext>
            </a:extLst>
          </p:cNvPr>
          <p:cNvCxnSpPr>
            <a:cxnSpLocks/>
          </p:cNvCxnSpPr>
          <p:nvPr/>
        </p:nvCxnSpPr>
        <p:spPr>
          <a:xfrm>
            <a:off x="3371011" y="3558968"/>
            <a:ext cx="914118" cy="1805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4945843A-3399-449F-BED1-993D62816342}"/>
              </a:ext>
            </a:extLst>
          </p:cNvPr>
          <p:cNvCxnSpPr>
            <a:cxnSpLocks/>
          </p:cNvCxnSpPr>
          <p:nvPr/>
        </p:nvCxnSpPr>
        <p:spPr>
          <a:xfrm flipH="1">
            <a:off x="2994636" y="3917551"/>
            <a:ext cx="1203615" cy="11743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E9B7FF56-C613-4C00-814A-81C0AC7F41A8}"/>
              </a:ext>
            </a:extLst>
          </p:cNvPr>
          <p:cNvCxnSpPr/>
          <p:nvPr/>
        </p:nvCxnSpPr>
        <p:spPr>
          <a:xfrm flipH="1" flipV="1">
            <a:off x="4120404" y="3971344"/>
            <a:ext cx="980025" cy="12339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FC6E4AE4-36CD-4CB9-9F97-62434D21C22E}"/>
              </a:ext>
            </a:extLst>
          </p:cNvPr>
          <p:cNvCxnSpPr>
            <a:cxnSpLocks/>
          </p:cNvCxnSpPr>
          <p:nvPr/>
        </p:nvCxnSpPr>
        <p:spPr>
          <a:xfrm>
            <a:off x="5100429" y="5234339"/>
            <a:ext cx="1333988" cy="59288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BDFA500D-0EF0-46A6-8FA5-C4C85644084D}"/>
              </a:ext>
            </a:extLst>
          </p:cNvPr>
          <p:cNvCxnSpPr/>
          <p:nvPr/>
        </p:nvCxnSpPr>
        <p:spPr>
          <a:xfrm flipV="1">
            <a:off x="4105835" y="3603788"/>
            <a:ext cx="14569" cy="5782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9E8552F9-7A0F-408E-AD8C-462737D0771C}"/>
              </a:ext>
            </a:extLst>
          </p:cNvPr>
          <p:cNvCxnSpPr/>
          <p:nvPr/>
        </p:nvCxnSpPr>
        <p:spPr>
          <a:xfrm flipH="1">
            <a:off x="3930463" y="3307952"/>
            <a:ext cx="457760" cy="609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C597BE7C-AA63-4169-A0D4-85CB85FFB011}"/>
              </a:ext>
            </a:extLst>
          </p:cNvPr>
          <p:cNvCxnSpPr>
            <a:cxnSpLocks/>
          </p:cNvCxnSpPr>
          <p:nvPr/>
        </p:nvCxnSpPr>
        <p:spPr>
          <a:xfrm flipV="1">
            <a:off x="2152273" y="4759024"/>
            <a:ext cx="1444170" cy="1999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DE4DD22-6D44-4D37-A687-4B39D85BB8D1}"/>
              </a:ext>
            </a:extLst>
          </p:cNvPr>
          <p:cNvCxnSpPr>
            <a:cxnSpLocks/>
          </p:cNvCxnSpPr>
          <p:nvPr/>
        </p:nvCxnSpPr>
        <p:spPr>
          <a:xfrm flipV="1">
            <a:off x="1559444" y="4409270"/>
            <a:ext cx="1814194" cy="81141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BD0BB98-9188-492E-BDD8-DE43C4225201}"/>
              </a:ext>
            </a:extLst>
          </p:cNvPr>
          <p:cNvCxnSpPr>
            <a:stCxn id="6" idx="3"/>
            <a:endCxn id="4" idx="7"/>
          </p:cNvCxnSpPr>
          <p:nvPr/>
        </p:nvCxnSpPr>
        <p:spPr>
          <a:xfrm flipH="1">
            <a:off x="1079233" y="1185782"/>
            <a:ext cx="2480769" cy="21331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3CC8E3EE-1BB4-4632-A801-86C3EDEE3D10}"/>
              </a:ext>
            </a:extLst>
          </p:cNvPr>
          <p:cNvCxnSpPr>
            <a:cxnSpLocks/>
            <a:endCxn id="9" idx="4"/>
          </p:cNvCxnSpPr>
          <p:nvPr/>
        </p:nvCxnSpPr>
        <p:spPr>
          <a:xfrm flipH="1">
            <a:off x="3292288" y="1149317"/>
            <a:ext cx="393572" cy="1549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50503D8-CDEE-4032-A8CA-0C3FCD64F8EA}"/>
              </a:ext>
            </a:extLst>
          </p:cNvPr>
          <p:cNvCxnSpPr>
            <a:cxnSpLocks/>
            <a:stCxn id="13" idx="4"/>
          </p:cNvCxnSpPr>
          <p:nvPr/>
        </p:nvCxnSpPr>
        <p:spPr>
          <a:xfrm flipH="1" flipV="1">
            <a:off x="993563" y="3513518"/>
            <a:ext cx="2829884" cy="2087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248AE3-E7A1-4767-9AED-72AD0C0C5B73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039721" y="3411049"/>
            <a:ext cx="1858120" cy="43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DA74B4F-5239-4CEA-9CB1-5C202CE2CF6F}"/>
              </a:ext>
            </a:extLst>
          </p:cNvPr>
          <p:cNvCxnSpPr>
            <a:cxnSpLocks/>
            <a:stCxn id="9" idx="6"/>
          </p:cNvCxnSpPr>
          <p:nvPr/>
        </p:nvCxnSpPr>
        <p:spPr>
          <a:xfrm flipH="1">
            <a:off x="3055233" y="2536990"/>
            <a:ext cx="378249" cy="9047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1EAE240E-837F-4B57-9522-19749630BCBC}"/>
              </a:ext>
            </a:extLst>
          </p:cNvPr>
          <p:cNvCxnSpPr>
            <a:cxnSpLocks/>
            <a:stCxn id="8" idx="5"/>
            <a:endCxn id="12" idx="2"/>
          </p:cNvCxnSpPr>
          <p:nvPr/>
        </p:nvCxnSpPr>
        <p:spPr>
          <a:xfrm>
            <a:off x="3138874" y="3525150"/>
            <a:ext cx="368567" cy="495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FDFA376F-2C5C-425F-B54B-9D0F15E8BDF6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3748474" y="4134750"/>
            <a:ext cx="357132" cy="313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C3DF7830-E20C-40E4-A11E-078AA5555FC1}"/>
              </a:ext>
            </a:extLst>
          </p:cNvPr>
          <p:cNvCxnSpPr>
            <a:cxnSpLocks/>
            <a:stCxn id="7" idx="2"/>
            <a:endCxn id="14" idx="5"/>
          </p:cNvCxnSpPr>
          <p:nvPr/>
        </p:nvCxnSpPr>
        <p:spPr>
          <a:xfrm flipH="1">
            <a:off x="4698733" y="3433040"/>
            <a:ext cx="1973249" cy="706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75BC1087-50F6-487C-850F-F1345BF773D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369280" y="2956312"/>
            <a:ext cx="129775" cy="9547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A2A3CACB-E60C-4957-B5DB-AFD39E0414B9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4200815" y="4139232"/>
            <a:ext cx="298240" cy="270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AE92850F-F2EE-46A2-8042-D60EFC41541E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4447790" y="3026156"/>
            <a:ext cx="2224192" cy="406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2260FB07-84EE-4977-BDA2-57BE9E70A3EE}"/>
              </a:ext>
            </a:extLst>
          </p:cNvPr>
          <p:cNvCxnSpPr>
            <a:cxnSpLocks/>
            <a:stCxn id="7" idx="2"/>
            <a:endCxn id="6" idx="5"/>
          </p:cNvCxnSpPr>
          <p:nvPr/>
        </p:nvCxnSpPr>
        <p:spPr>
          <a:xfrm flipH="1" flipV="1">
            <a:off x="3759680" y="1185782"/>
            <a:ext cx="2912302" cy="2247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7873ABE-DA71-48DA-B772-3A1C9A50A06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876812" y="3433040"/>
            <a:ext cx="2795170" cy="20363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9B882303-F684-4BD7-B012-80FF2EE6A7CA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3392127" y="2651091"/>
            <a:ext cx="343914" cy="687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0898EBA2-3BB8-4974-BE3B-440B96503140}"/>
              </a:ext>
            </a:extLst>
          </p:cNvPr>
          <p:cNvCxnSpPr>
            <a:cxnSpLocks/>
            <a:stCxn id="10" idx="3"/>
            <a:endCxn id="11" idx="6"/>
          </p:cNvCxnSpPr>
          <p:nvPr/>
        </p:nvCxnSpPr>
        <p:spPr>
          <a:xfrm flipH="1">
            <a:off x="3896285" y="3063467"/>
            <a:ext cx="392099" cy="244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C933F51B-CA17-4267-B123-B4169D486B45}"/>
              </a:ext>
            </a:extLst>
          </p:cNvPr>
          <p:cNvCxnSpPr>
            <a:cxnSpLocks/>
            <a:stCxn id="14" idx="4"/>
            <a:endCxn id="11" idx="5"/>
          </p:cNvCxnSpPr>
          <p:nvPr/>
        </p:nvCxnSpPr>
        <p:spPr>
          <a:xfrm flipH="1" flipV="1">
            <a:off x="3854930" y="3422054"/>
            <a:ext cx="743964" cy="764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6B9BCE0-C1E6-408B-8799-D7B0D274319D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3092024" y="3422054"/>
            <a:ext cx="563228" cy="30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16876579-C7BD-445B-AAEF-02982AED473E}"/>
              </a:ext>
            </a:extLst>
          </p:cNvPr>
          <p:cNvCxnSpPr>
            <a:cxnSpLocks/>
            <a:stCxn id="14" idx="2"/>
            <a:endCxn id="12" idx="6"/>
          </p:cNvCxnSpPr>
          <p:nvPr/>
        </p:nvCxnSpPr>
        <p:spPr>
          <a:xfrm flipH="1" flipV="1">
            <a:off x="3789829" y="4020649"/>
            <a:ext cx="667871" cy="4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9B4CCEF8-C2CA-424E-BAE6-527BBC168888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3327133" y="2653220"/>
            <a:ext cx="919896" cy="296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89736BDB-2ADE-477C-9311-8A94FEBCD3FC}"/>
              </a:ext>
            </a:extLst>
          </p:cNvPr>
          <p:cNvCxnSpPr>
            <a:cxnSpLocks/>
            <a:stCxn id="11" idx="5"/>
            <a:endCxn id="12" idx="4"/>
          </p:cNvCxnSpPr>
          <p:nvPr/>
        </p:nvCxnSpPr>
        <p:spPr>
          <a:xfrm flipH="1">
            <a:off x="3648635" y="3422054"/>
            <a:ext cx="206295" cy="759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06478998-0D71-465E-9D8E-940ADE2C0C6A}"/>
              </a:ext>
            </a:extLst>
          </p:cNvPr>
          <p:cNvCxnSpPr>
            <a:cxnSpLocks/>
            <a:stCxn id="15" idx="5"/>
          </p:cNvCxnSpPr>
          <p:nvPr/>
        </p:nvCxnSpPr>
        <p:spPr>
          <a:xfrm flipH="1">
            <a:off x="3845329" y="4591950"/>
            <a:ext cx="360345" cy="847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8E37D244-AC8E-4F89-94AB-305CB6B36B72}"/>
              </a:ext>
            </a:extLst>
          </p:cNvPr>
          <p:cNvCxnSpPr>
            <a:cxnSpLocks/>
            <a:stCxn id="12" idx="4"/>
            <a:endCxn id="13" idx="4"/>
          </p:cNvCxnSpPr>
          <p:nvPr/>
        </p:nvCxnSpPr>
        <p:spPr>
          <a:xfrm>
            <a:off x="3648635" y="4182013"/>
            <a:ext cx="174812" cy="1418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42A35E8F-735A-422E-818E-1D99F61DA29B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3039035" y="3572413"/>
            <a:ext cx="787392" cy="18779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774ADED4-7E6F-4248-ABBA-0B67F8E0A995}"/>
              </a:ext>
            </a:extLst>
          </p:cNvPr>
          <p:cNvCxnSpPr>
            <a:cxnSpLocks/>
            <a:stCxn id="6" idx="5"/>
            <a:endCxn id="10" idx="6"/>
          </p:cNvCxnSpPr>
          <p:nvPr/>
        </p:nvCxnSpPr>
        <p:spPr>
          <a:xfrm>
            <a:off x="3759680" y="1185782"/>
            <a:ext cx="769737" cy="1763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379D62AE-8B66-40DA-A7DF-410214380580}"/>
              </a:ext>
            </a:extLst>
          </p:cNvPr>
          <p:cNvCxnSpPr>
            <a:cxnSpLocks/>
          </p:cNvCxnSpPr>
          <p:nvPr/>
        </p:nvCxnSpPr>
        <p:spPr>
          <a:xfrm>
            <a:off x="1749178" y="2029482"/>
            <a:ext cx="519381" cy="10787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38A835D0-B099-46C9-B227-7D21CEE2DAD6}"/>
              </a:ext>
            </a:extLst>
          </p:cNvPr>
          <p:cNvCxnSpPr>
            <a:cxnSpLocks/>
            <a:stCxn id="4" idx="6"/>
            <a:endCxn id="9" idx="3"/>
          </p:cNvCxnSpPr>
          <p:nvPr/>
        </p:nvCxnSpPr>
        <p:spPr>
          <a:xfrm flipV="1">
            <a:off x="1120588" y="2651091"/>
            <a:ext cx="2071861" cy="7819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ABAD7703-3C6E-4E1B-A2B9-A53CD41055BA}"/>
              </a:ext>
            </a:extLst>
          </p:cNvPr>
          <p:cNvCxnSpPr>
            <a:cxnSpLocks/>
            <a:stCxn id="14" idx="4"/>
            <a:endCxn id="13" idx="7"/>
          </p:cNvCxnSpPr>
          <p:nvPr/>
        </p:nvCxnSpPr>
        <p:spPr>
          <a:xfrm flipH="1">
            <a:off x="3923286" y="4186495"/>
            <a:ext cx="675608" cy="11389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51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24C780-34ED-47A5-B6AF-9225D893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kind of algorithm did I use?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0879E1-2256-4315-8241-11377DDC6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How to draw the minimum enclosing circle of three points?</a:t>
            </a:r>
          </a:p>
          <a:p>
            <a:pPr lvl="1"/>
            <a:r>
              <a:rPr lang="en-US" altLang="ja-JP" dirty="0"/>
              <a:t> You</a:t>
            </a:r>
            <a:r>
              <a:rPr lang="ja-JP" altLang="en-US" dirty="0"/>
              <a:t> </a:t>
            </a:r>
            <a:r>
              <a:rPr lang="en-US" altLang="ja-JP" dirty="0"/>
              <a:t>learned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altLang="ja-JP" dirty="0"/>
              <a:t>junior</a:t>
            </a:r>
            <a:r>
              <a:rPr lang="ja-JP" altLang="en-US" dirty="0"/>
              <a:t> </a:t>
            </a:r>
            <a:r>
              <a:rPr lang="en-US" altLang="ja-JP" dirty="0"/>
              <a:t>high</a:t>
            </a:r>
            <a:r>
              <a:rPr lang="ja-JP" altLang="en-US" dirty="0"/>
              <a:t> </a:t>
            </a:r>
            <a:r>
              <a:rPr lang="en-US" altLang="ja-JP" dirty="0"/>
              <a:t>school</a:t>
            </a:r>
            <a:r>
              <a:rPr lang="ja-JP" altLang="en-US" dirty="0"/>
              <a:t> </a:t>
            </a:r>
            <a:r>
              <a:rPr lang="en-US" altLang="ja-JP" dirty="0"/>
              <a:t>(?)</a:t>
            </a:r>
            <a:r>
              <a:rPr lang="ja-JP" altLang="en-US" dirty="0"/>
              <a:t> </a:t>
            </a:r>
            <a:r>
              <a:rPr lang="en-US" altLang="ja-JP" dirty="0"/>
              <a:t>that the center of enclosing circle of a triangle is intersection of three perpendicular bisectors of edges</a:t>
            </a:r>
          </a:p>
          <a:p>
            <a:pPr lvl="1"/>
            <a:r>
              <a:rPr lang="en-US" altLang="ja-JP" dirty="0"/>
              <a:t>Can you draw perpendicular bisector by using ruler and compass?</a:t>
            </a:r>
          </a:p>
        </p:txBody>
      </p:sp>
    </p:spTree>
    <p:extLst>
      <p:ext uri="{BB962C8B-B14F-4D97-AF65-F5344CB8AC3E}">
        <p14:creationId xmlns:p14="http://schemas.microsoft.com/office/powerpoint/2010/main" val="223412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220px-Euklid-von-Alexandria_1">
            <a:extLst>
              <a:ext uri="{FF2B5EF4-FFF2-40B4-BE49-F238E27FC236}">
                <a16:creationId xmlns:a16="http://schemas.microsoft.com/office/drawing/2014/main" id="{0EFC6778-B9B3-4286-8D10-598B388FF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1" y="4105276"/>
            <a:ext cx="166846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soroban2">
            <a:extLst>
              <a:ext uri="{FF2B5EF4-FFF2-40B4-BE49-F238E27FC236}">
                <a16:creationId xmlns:a16="http://schemas.microsoft.com/office/drawing/2014/main" id="{B126753B-DB91-498B-ACEF-32C3A933D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6" y="428626"/>
            <a:ext cx="19843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>
            <a:extLst>
              <a:ext uri="{FF2B5EF4-FFF2-40B4-BE49-F238E27FC236}">
                <a16:creationId xmlns:a16="http://schemas.microsoft.com/office/drawing/2014/main" id="{401C095F-CCF2-45F4-A288-653E65352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3928" y="776642"/>
            <a:ext cx="9280598" cy="4714068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Ancient</a:t>
            </a:r>
            <a:r>
              <a:rPr lang="ja-JP" altLang="en-US" dirty="0"/>
              <a:t> </a:t>
            </a:r>
            <a:r>
              <a:rPr lang="en-US" altLang="ja-JP" dirty="0"/>
              <a:t>computation</a:t>
            </a:r>
            <a:r>
              <a:rPr lang="ja-JP" altLang="en-US" dirty="0"/>
              <a:t> </a:t>
            </a:r>
            <a:r>
              <a:rPr lang="en-US" altLang="ja-JP" dirty="0"/>
              <a:t>tools</a:t>
            </a:r>
          </a:p>
          <a:p>
            <a:pPr lvl="1">
              <a:defRPr/>
            </a:pPr>
            <a:r>
              <a:rPr lang="en-US" altLang="ja-JP" dirty="0"/>
              <a:t> Abacus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 </a:t>
            </a:r>
            <a:r>
              <a:rPr lang="en-US" altLang="ja-JP" dirty="0"/>
              <a:t>counting rods</a:t>
            </a:r>
            <a:r>
              <a:rPr lang="ja-JP" altLang="en-US" dirty="0"/>
              <a:t>（</a:t>
            </a:r>
            <a:r>
              <a:rPr lang="en-US" altLang="ja-JP" dirty="0"/>
              <a:t>China, Japan</a:t>
            </a:r>
            <a:r>
              <a:rPr lang="ja-JP" altLang="en-US" dirty="0"/>
              <a:t>）</a:t>
            </a:r>
            <a:endParaRPr lang="en-US" altLang="ja-JP" dirty="0"/>
          </a:p>
          <a:p>
            <a:pPr lvl="2">
              <a:defRPr/>
            </a:pPr>
            <a:r>
              <a:rPr lang="en-US" altLang="ja-JP" dirty="0"/>
              <a:t>Computational</a:t>
            </a:r>
            <a:r>
              <a:rPr lang="ja-JP" altLang="en-US" dirty="0"/>
              <a:t> </a:t>
            </a:r>
            <a:r>
              <a:rPr lang="en-US" altLang="ja-JP" dirty="0"/>
              <a:t>Machinery</a:t>
            </a:r>
          </a:p>
          <a:p>
            <a:pPr lvl="2">
              <a:defRPr/>
            </a:pPr>
            <a:r>
              <a:rPr lang="en-US" altLang="ja-JP" dirty="0"/>
              <a:t> Many original algorithms for them </a:t>
            </a:r>
          </a:p>
          <a:p>
            <a:pPr lvl="1">
              <a:defRPr/>
            </a:pPr>
            <a:r>
              <a:rPr lang="en-US" altLang="ja-JP" dirty="0">
                <a:solidFill>
                  <a:srgbClr val="FF0000"/>
                </a:solidFill>
              </a:rPr>
              <a:t> Ruler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and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err="1">
                <a:solidFill>
                  <a:srgbClr val="FF0000"/>
                </a:solidFill>
              </a:rPr>
              <a:t>Compus</a:t>
            </a:r>
            <a:r>
              <a:rPr lang="en-US" altLang="ja-JP" dirty="0"/>
              <a:t> </a:t>
            </a:r>
            <a:r>
              <a:rPr lang="ja-JP" altLang="en-US" dirty="0"/>
              <a:t>（</a:t>
            </a:r>
            <a:r>
              <a:rPr lang="en-US" altLang="ja-JP" dirty="0"/>
              <a:t>Ancient</a:t>
            </a:r>
            <a:r>
              <a:rPr lang="ja-JP" altLang="en-US" dirty="0"/>
              <a:t> </a:t>
            </a:r>
            <a:r>
              <a:rPr lang="en-US" altLang="ja-JP" dirty="0"/>
              <a:t>Greece</a:t>
            </a:r>
            <a:r>
              <a:rPr lang="ja-JP" altLang="en-US" dirty="0"/>
              <a:t> ）</a:t>
            </a:r>
            <a:endParaRPr lang="en-US" altLang="ja-JP" dirty="0"/>
          </a:p>
          <a:p>
            <a:pPr lvl="2">
              <a:defRPr/>
            </a:pPr>
            <a:r>
              <a:rPr lang="ja-JP" altLang="en-US" dirty="0"/>
              <a:t> </a:t>
            </a:r>
            <a:r>
              <a:rPr lang="en-US" altLang="ja-JP" dirty="0"/>
              <a:t>Algorithm</a:t>
            </a:r>
            <a:r>
              <a:rPr lang="ja-JP" altLang="en-US" dirty="0"/>
              <a:t> ＝　</a:t>
            </a:r>
            <a:r>
              <a:rPr lang="en-US" altLang="ja-JP" dirty="0"/>
              <a:t>Drawing</a:t>
            </a:r>
            <a:r>
              <a:rPr lang="ja-JP" altLang="en-US" dirty="0"/>
              <a:t> </a:t>
            </a:r>
            <a:r>
              <a:rPr lang="en-US" altLang="ja-JP" dirty="0" err="1"/>
              <a:t>figuers</a:t>
            </a:r>
            <a:endParaRPr lang="en-US" altLang="ja-JP" dirty="0"/>
          </a:p>
          <a:p>
            <a:pPr lvl="2">
              <a:defRPr/>
            </a:pPr>
            <a:r>
              <a:rPr lang="ja-JP" altLang="en-US" dirty="0"/>
              <a:t> </a:t>
            </a:r>
            <a:r>
              <a:rPr lang="en-US" altLang="ja-JP" dirty="0"/>
              <a:t>Mathematical</a:t>
            </a:r>
            <a:r>
              <a:rPr lang="ja-JP" altLang="en-US" dirty="0"/>
              <a:t> </a:t>
            </a:r>
            <a:r>
              <a:rPr lang="en-US" altLang="ja-JP" dirty="0"/>
              <a:t>basis:</a:t>
            </a:r>
            <a:r>
              <a:rPr lang="ja-JP" altLang="en-US" dirty="0"/>
              <a:t> 　</a:t>
            </a:r>
            <a:r>
              <a:rPr lang="en-US" altLang="ja-JP" dirty="0"/>
              <a:t>Euclid</a:t>
            </a:r>
            <a:r>
              <a:rPr lang="ja-JP" altLang="en-US" dirty="0"/>
              <a:t> </a:t>
            </a:r>
            <a:r>
              <a:rPr lang="en-US" altLang="ja-JP" dirty="0"/>
              <a:t>Geometry</a:t>
            </a:r>
          </a:p>
          <a:p>
            <a:pPr lvl="2">
              <a:defRPr/>
            </a:pPr>
            <a:r>
              <a:rPr lang="en-US" altLang="ja-JP" dirty="0"/>
              <a:t> One  can do  addition, subtraction, multiplication, division,</a:t>
            </a:r>
          </a:p>
          <a:p>
            <a:pPr lvl="2">
              <a:defRPr/>
            </a:pPr>
            <a:r>
              <a:rPr lang="en-US" altLang="ja-JP" dirty="0"/>
              <a:t>  How to draw a square of area 2 , 3, </a:t>
            </a:r>
            <a:r>
              <a:rPr lang="en-US" altLang="ja-JP" dirty="0" err="1"/>
              <a:t>etc</a:t>
            </a:r>
            <a:r>
              <a:rPr lang="en-US" altLang="ja-JP" dirty="0"/>
              <a:t>?</a:t>
            </a:r>
          </a:p>
          <a:p>
            <a:pPr marL="914400" lvl="2" indent="0">
              <a:buNone/>
              <a:defRPr/>
            </a:pPr>
            <a:endParaRPr lang="en-US" altLang="ja-JP" dirty="0"/>
          </a:p>
        </p:txBody>
      </p:sp>
      <p:pic>
        <p:nvPicPr>
          <p:cNvPr id="44037" name="Picture 5" descr="soroban1">
            <a:extLst>
              <a:ext uri="{FF2B5EF4-FFF2-40B4-BE49-F238E27FC236}">
                <a16:creationId xmlns:a16="http://schemas.microsoft.com/office/drawing/2014/main" id="{649A8DBE-792C-4983-8044-832D5A2F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6" y="1625601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算木">
            <a:extLst>
              <a:ext uri="{FF2B5EF4-FFF2-40B4-BE49-F238E27FC236}">
                <a16:creationId xmlns:a16="http://schemas.microsoft.com/office/drawing/2014/main" id="{0DD64E60-7962-43FF-9EFD-8B25E366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758" y="1772706"/>
            <a:ext cx="1993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12">
            <a:extLst>
              <a:ext uri="{FF2B5EF4-FFF2-40B4-BE49-F238E27FC236}">
                <a16:creationId xmlns:a16="http://schemas.microsoft.com/office/drawing/2014/main" id="{46F0FD34-93A6-411E-AB37-C7DEB565A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91283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3600" dirty="0"/>
              <a:t> Computation</a:t>
            </a:r>
            <a:r>
              <a:rPr lang="ja-JP" altLang="en-US" sz="3600" dirty="0"/>
              <a:t> </a:t>
            </a:r>
            <a:r>
              <a:rPr lang="en-US" altLang="ja-JP" sz="3600" dirty="0"/>
              <a:t>and</a:t>
            </a:r>
            <a:r>
              <a:rPr lang="ja-JP" altLang="en-US" sz="3600" dirty="0"/>
              <a:t> </a:t>
            </a:r>
            <a:r>
              <a:rPr lang="en-US" altLang="ja-JP" sz="3600" dirty="0"/>
              <a:t>Computing</a:t>
            </a:r>
            <a:r>
              <a:rPr lang="ja-JP" altLang="en-US" sz="3600" dirty="0"/>
              <a:t> </a:t>
            </a:r>
            <a:r>
              <a:rPr lang="en-US" altLang="ja-JP" sz="3600" dirty="0"/>
              <a:t>tools </a:t>
            </a:r>
          </a:p>
        </p:txBody>
      </p:sp>
      <p:sp>
        <p:nvSpPr>
          <p:cNvPr id="44040" name="Text Box 13">
            <a:extLst>
              <a:ext uri="{FF2B5EF4-FFF2-40B4-BE49-F238E27FC236}">
                <a16:creationId xmlns:a16="http://schemas.microsoft.com/office/drawing/2014/main" id="{8AE35CC6-596A-4CD6-8042-486BE76E0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6539" y="6113463"/>
            <a:ext cx="1258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/>
              <a:t>Euclid</a:t>
            </a:r>
          </a:p>
        </p:txBody>
      </p:sp>
      <p:pic>
        <p:nvPicPr>
          <p:cNvPr id="44041" name="Picture 12" descr="https://upload.wikimedia.org/wikipedia/commons/a/ab/Regular_Hexagon_Inscribed_in_a_Circle_240px.gif">
            <a:extLst>
              <a:ext uri="{FF2B5EF4-FFF2-40B4-BE49-F238E27FC236}">
                <a16:creationId xmlns:a16="http://schemas.microsoft.com/office/drawing/2014/main" id="{ABB2FEE9-6DE5-4A46-8F7C-1654E47465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12432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図 1">
            <a:extLst>
              <a:ext uri="{FF2B5EF4-FFF2-40B4-BE49-F238E27FC236}">
                <a16:creationId xmlns:a16="http://schemas.microsoft.com/office/drawing/2014/main" id="{B3D112B0-FE7B-4FE9-892E-02F84B560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4724401"/>
            <a:ext cx="191452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6187482-7A17-4DBE-95E5-5CC213701E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38312" y="0"/>
            <a:ext cx="946649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/>
              <a:t>Perpendicular bisector and computation</a:t>
            </a:r>
          </a:p>
        </p:txBody>
      </p:sp>
      <p:sp>
        <p:nvSpPr>
          <p:cNvPr id="46083" name="スライド番号プレースホルダ 9">
            <a:extLst>
              <a:ext uri="{FF2B5EF4-FFF2-40B4-BE49-F238E27FC236}">
                <a16:creationId xmlns:a16="http://schemas.microsoft.com/office/drawing/2014/main" id="{A330F822-DA20-4FDE-B902-1120F7D56DE3}"/>
              </a:ext>
            </a:extLst>
          </p:cNvPr>
          <p:cNvSpPr txBox="1">
            <a:spLocks noGrp="1"/>
          </p:cNvSpPr>
          <p:nvPr/>
        </p:nvSpPr>
        <p:spPr bwMode="auto">
          <a:xfrm>
            <a:off x="8534400" y="61658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10EB4D4-9C0C-443C-B053-76CADD58FA42}" type="slidenum">
              <a:rPr lang="en-US" altLang="ja-JP" sz="14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ja-JP" sz="1400"/>
          </a:p>
        </p:txBody>
      </p:sp>
      <p:pic>
        <p:nvPicPr>
          <p:cNvPr id="46084" name="Picture 15" descr="Perpendicular_bisector">
            <a:extLst>
              <a:ext uri="{FF2B5EF4-FFF2-40B4-BE49-F238E27FC236}">
                <a16:creationId xmlns:a16="http://schemas.microsoft.com/office/drawing/2014/main" id="{62B40619-B481-48A7-B03C-613364B726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452564"/>
            <a:ext cx="190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16">
            <a:extLst>
              <a:ext uri="{FF2B5EF4-FFF2-40B4-BE49-F238E27FC236}">
                <a16:creationId xmlns:a16="http://schemas.microsoft.com/office/drawing/2014/main" id="{EA18E388-E825-4FC2-A2E6-26E542B8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1143001"/>
            <a:ext cx="2665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/>
              <a:t>　</a:t>
            </a:r>
            <a:r>
              <a:rPr lang="en-US" altLang="ja-JP" sz="1800" dirty="0"/>
              <a:t>Perpendicular</a:t>
            </a:r>
            <a:r>
              <a:rPr lang="ja-JP" altLang="en-US" sz="1800" dirty="0"/>
              <a:t> </a:t>
            </a:r>
            <a:r>
              <a:rPr lang="en-US" altLang="ja-JP" sz="1800" dirty="0"/>
              <a:t>bisector</a:t>
            </a:r>
          </a:p>
        </p:txBody>
      </p:sp>
      <p:pic>
        <p:nvPicPr>
          <p:cNvPr id="46086" name="図 1">
            <a:extLst>
              <a:ext uri="{FF2B5EF4-FFF2-40B4-BE49-F238E27FC236}">
                <a16:creationId xmlns:a16="http://schemas.microsoft.com/office/drawing/2014/main" id="{149C2385-592C-4926-B8D2-459E07949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6" y="2306638"/>
            <a:ext cx="347821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16">
            <a:extLst>
              <a:ext uri="{FF2B5EF4-FFF2-40B4-BE49-F238E27FC236}">
                <a16:creationId xmlns:a16="http://schemas.microsoft.com/office/drawing/2014/main" id="{54F7E1E2-EEDF-42A8-A550-8735A7B1E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1182688"/>
            <a:ext cx="177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 dirty="0"/>
              <a:t>　</a:t>
            </a:r>
            <a:r>
              <a:rPr lang="en-US" altLang="ja-JP" sz="1800" dirty="0"/>
              <a:t>Parallel line</a:t>
            </a:r>
          </a:p>
        </p:txBody>
      </p:sp>
      <p:pic>
        <p:nvPicPr>
          <p:cNvPr id="46088" name="図 2">
            <a:extLst>
              <a:ext uri="{FF2B5EF4-FFF2-40B4-BE49-F238E27FC236}">
                <a16:creationId xmlns:a16="http://schemas.microsoft.com/office/drawing/2014/main" id="{A613629E-1008-45F1-A567-7D1C70398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776413"/>
            <a:ext cx="3422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 Box 13">
            <a:extLst>
              <a:ext uri="{FF2B5EF4-FFF2-40B4-BE49-F238E27FC236}">
                <a16:creationId xmlns:a16="http://schemas.microsoft.com/office/drawing/2014/main" id="{0F0D9980-EF7D-4F73-850F-9FC99A4FC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4462464"/>
            <a:ext cx="85026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dirty="0"/>
              <a:t>　</a:t>
            </a:r>
            <a:r>
              <a:rPr lang="en-US" altLang="ja-JP" sz="2000" dirty="0"/>
              <a:t>  Perpendicular</a:t>
            </a:r>
            <a:r>
              <a:rPr lang="ja-JP" altLang="en-US" sz="2000" dirty="0"/>
              <a:t> </a:t>
            </a:r>
            <a:r>
              <a:rPr lang="en-US" altLang="ja-JP" sz="2000" dirty="0"/>
              <a:t>bisector</a:t>
            </a:r>
            <a:r>
              <a:rPr lang="ja-JP" altLang="en-US" sz="2000" dirty="0"/>
              <a:t> </a:t>
            </a:r>
            <a:r>
              <a:rPr lang="en-US" altLang="ja-JP" sz="2000" dirty="0"/>
              <a:t>is</a:t>
            </a:r>
            <a:r>
              <a:rPr lang="ja-JP" altLang="en-US" sz="2000" dirty="0"/>
              <a:t> </a:t>
            </a:r>
            <a:r>
              <a:rPr lang="en-US" altLang="ja-JP" sz="2000" dirty="0"/>
              <a:t>the</a:t>
            </a:r>
            <a:r>
              <a:rPr lang="ja-JP" altLang="en-US" sz="2000" dirty="0"/>
              <a:t> </a:t>
            </a:r>
            <a:r>
              <a:rPr lang="en-US" altLang="ja-JP" sz="2000" dirty="0"/>
              <a:t>base of geometric computation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000" dirty="0" err="1"/>
              <a:t>Compution</a:t>
            </a:r>
            <a:r>
              <a:rPr lang="en-US" altLang="ja-JP" sz="2000" dirty="0"/>
              <a:t> of </a:t>
            </a:r>
            <a:r>
              <a:rPr lang="ja-JP" altLang="en-US" sz="2000" dirty="0"/>
              <a:t> </a:t>
            </a:r>
            <a:r>
              <a:rPr lang="en-US" altLang="ja-JP" sz="2000" dirty="0"/>
              <a:t>regular angle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Binary</a:t>
            </a:r>
            <a:r>
              <a:rPr lang="ja-JP" altLang="en-US" sz="2000" dirty="0"/>
              <a:t> </a:t>
            </a:r>
            <a:r>
              <a:rPr lang="en-US" altLang="ja-JP" sz="2000" dirty="0"/>
              <a:t>number</a:t>
            </a:r>
            <a:r>
              <a:rPr lang="ja-JP" altLang="en-US" sz="2000" dirty="0"/>
              <a:t> </a:t>
            </a:r>
            <a:r>
              <a:rPr lang="en-US" altLang="ja-JP" sz="2000" dirty="0"/>
              <a:t>system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Addition</a:t>
            </a:r>
            <a:r>
              <a:rPr lang="ja-JP" altLang="en-US" sz="2000" dirty="0"/>
              <a:t> </a:t>
            </a:r>
            <a:r>
              <a:rPr lang="en-US" altLang="ja-JP" sz="2000" dirty="0"/>
              <a:t>is</a:t>
            </a:r>
            <a:r>
              <a:rPr lang="ja-JP" altLang="en-US" sz="2000" dirty="0"/>
              <a:t> </a:t>
            </a:r>
            <a:r>
              <a:rPr lang="en-US" altLang="ja-JP" sz="2000" dirty="0"/>
              <a:t>done</a:t>
            </a:r>
            <a:r>
              <a:rPr lang="ja-JP" altLang="en-US" sz="2000" dirty="0"/>
              <a:t> </a:t>
            </a:r>
            <a:r>
              <a:rPr lang="en-US" altLang="ja-JP" sz="2000" dirty="0"/>
              <a:t>by</a:t>
            </a:r>
            <a:r>
              <a:rPr lang="ja-JP" altLang="en-US" sz="2000" dirty="0"/>
              <a:t> </a:t>
            </a:r>
            <a:r>
              <a:rPr lang="en-US" altLang="ja-JP" sz="2000" dirty="0"/>
              <a:t>using</a:t>
            </a:r>
            <a:r>
              <a:rPr lang="ja-JP" altLang="en-US" sz="2000" dirty="0"/>
              <a:t>  </a:t>
            </a:r>
            <a:r>
              <a:rPr lang="en-US" altLang="ja-JP" sz="2000" dirty="0"/>
              <a:t>parallel</a:t>
            </a:r>
            <a:r>
              <a:rPr lang="ja-JP" altLang="en-US" sz="2000" dirty="0"/>
              <a:t> </a:t>
            </a:r>
            <a:r>
              <a:rPr lang="en-US" altLang="ja-JP" sz="2000" dirty="0"/>
              <a:t>translation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Multiplication</a:t>
            </a:r>
            <a:r>
              <a:rPr lang="ja-JP" altLang="en-US" sz="2000" dirty="0"/>
              <a:t> </a:t>
            </a:r>
            <a:r>
              <a:rPr lang="en-US" altLang="ja-JP" sz="2000" dirty="0"/>
              <a:t>by</a:t>
            </a:r>
            <a:r>
              <a:rPr lang="ja-JP" altLang="en-US" sz="2000" dirty="0"/>
              <a:t> </a:t>
            </a:r>
            <a:r>
              <a:rPr lang="en-US" altLang="ja-JP" sz="2000" dirty="0"/>
              <a:t>using</a:t>
            </a:r>
            <a:r>
              <a:rPr lang="ja-JP" altLang="en-US" sz="2000" dirty="0"/>
              <a:t> </a:t>
            </a:r>
            <a:r>
              <a:rPr lang="en-US" altLang="ja-JP" sz="2000" dirty="0"/>
              <a:t>similarity</a:t>
            </a:r>
            <a:r>
              <a:rPr lang="ja-JP" altLang="en-US" sz="2000" dirty="0" err="1"/>
              <a:t>、</a:t>
            </a:r>
            <a:r>
              <a:rPr lang="ja-JP" altLang="en-US" sz="2000" dirty="0"/>
              <a:t> </a:t>
            </a:r>
            <a:r>
              <a:rPr lang="en-US" altLang="ja-JP" sz="2000" dirty="0"/>
              <a:t>Solution</a:t>
            </a:r>
            <a:r>
              <a:rPr lang="ja-JP" altLang="en-US" sz="2000" dirty="0"/>
              <a:t> </a:t>
            </a:r>
            <a:r>
              <a:rPr lang="en-US" altLang="ja-JP" sz="2000" dirty="0"/>
              <a:t>of</a:t>
            </a:r>
            <a:r>
              <a:rPr lang="ja-JP" altLang="en-US" sz="2000" dirty="0"/>
              <a:t>  </a:t>
            </a:r>
            <a:r>
              <a:rPr lang="en-US" altLang="ja-JP" sz="2000" dirty="0"/>
              <a:t>quadratic</a:t>
            </a:r>
            <a:r>
              <a:rPr lang="ja-JP" altLang="en-US" sz="2000" dirty="0"/>
              <a:t> </a:t>
            </a:r>
            <a:r>
              <a:rPr lang="en-US" altLang="ja-JP" sz="2000" dirty="0"/>
              <a:t>equations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3D75BEC-A38C-4D7F-A2B7-252240409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023600" cy="1325563"/>
          </a:xfrm>
        </p:spPr>
        <p:txBody>
          <a:bodyPr/>
          <a:lstStyle/>
          <a:p>
            <a:r>
              <a:rPr lang="en-US" altLang="ja-JP" dirty="0"/>
              <a:t>The perpendicular bisector divides the plane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3C42B3D-B901-4CC8-9EB3-3F3DC9EE3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26170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The locus of distance equilibrium of two points p and</a:t>
            </a:r>
            <a:r>
              <a:rPr lang="ja-JP" altLang="en-US" dirty="0"/>
              <a:t> </a:t>
            </a:r>
            <a:r>
              <a:rPr lang="en-US" altLang="ja-JP" dirty="0"/>
              <a:t>q  </a:t>
            </a:r>
          </a:p>
          <a:p>
            <a:pPr lvl="1"/>
            <a:r>
              <a:rPr lang="en-US" altLang="ja-JP" dirty="0"/>
              <a:t> </a:t>
            </a:r>
            <a:r>
              <a:rPr lang="ja-JP" altLang="en-US" dirty="0"/>
              <a:t>｛ｘ：</a:t>
            </a:r>
            <a:r>
              <a:rPr lang="en-US" altLang="ja-JP" dirty="0"/>
              <a:t> </a:t>
            </a:r>
            <a:r>
              <a:rPr lang="en-US" altLang="ja-JP" dirty="0" err="1"/>
              <a:t>dist</a:t>
            </a:r>
            <a:r>
              <a:rPr lang="en-US" altLang="ja-JP" dirty="0"/>
              <a:t>(p, x) = </a:t>
            </a:r>
            <a:r>
              <a:rPr lang="en-US" altLang="ja-JP" dirty="0" err="1"/>
              <a:t>dist</a:t>
            </a:r>
            <a:r>
              <a:rPr lang="en-US" altLang="ja-JP" dirty="0"/>
              <a:t>(q, x)</a:t>
            </a:r>
            <a:r>
              <a:rPr lang="ja-JP" altLang="en-US" dirty="0"/>
              <a:t>｝　</a:t>
            </a:r>
            <a:r>
              <a:rPr lang="en-US" altLang="ja-JP" dirty="0"/>
              <a:t>is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perpendicular bisector</a:t>
            </a:r>
          </a:p>
          <a:p>
            <a:r>
              <a:rPr lang="en-US" altLang="ja-JP" dirty="0"/>
              <a:t> It  divides the plane into two parts</a:t>
            </a:r>
          </a:p>
          <a:p>
            <a:r>
              <a:rPr lang="ja-JP" altLang="en-US" dirty="0"/>
              <a:t> </a:t>
            </a:r>
            <a:r>
              <a:rPr lang="en-US" altLang="ja-JP" dirty="0"/>
              <a:t>V(q)=</a:t>
            </a:r>
            <a:r>
              <a:rPr lang="ja-JP" altLang="en-US" dirty="0"/>
              <a:t>｛ｘ：</a:t>
            </a:r>
            <a:r>
              <a:rPr lang="en-US" altLang="ja-JP" dirty="0"/>
              <a:t> </a:t>
            </a:r>
            <a:r>
              <a:rPr lang="en-US" altLang="ja-JP" dirty="0" err="1"/>
              <a:t>dist</a:t>
            </a:r>
            <a:r>
              <a:rPr lang="en-US" altLang="ja-JP" dirty="0"/>
              <a:t>(p, x) &gt; </a:t>
            </a:r>
            <a:r>
              <a:rPr lang="en-US" altLang="ja-JP" dirty="0" err="1"/>
              <a:t>dist</a:t>
            </a:r>
            <a:r>
              <a:rPr lang="en-US" altLang="ja-JP" dirty="0"/>
              <a:t>(q, x)</a:t>
            </a:r>
            <a:r>
              <a:rPr lang="ja-JP" altLang="en-US" dirty="0"/>
              <a:t>｝ </a:t>
            </a:r>
            <a:r>
              <a:rPr lang="en-US" altLang="ja-JP" dirty="0"/>
              <a:t>Region of points nearer to q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lang="en-US" altLang="ja-JP" dirty="0"/>
              <a:t>V(p)=</a:t>
            </a:r>
            <a:r>
              <a:rPr lang="ja-JP" altLang="en-US" dirty="0"/>
              <a:t>｛ｘ：</a:t>
            </a:r>
            <a:r>
              <a:rPr lang="en-US" altLang="ja-JP" dirty="0"/>
              <a:t> </a:t>
            </a:r>
            <a:r>
              <a:rPr lang="en-US" altLang="ja-JP" dirty="0" err="1"/>
              <a:t>dist</a:t>
            </a:r>
            <a:r>
              <a:rPr lang="en-US" altLang="ja-JP" dirty="0"/>
              <a:t>(p, x) &lt; </a:t>
            </a:r>
            <a:r>
              <a:rPr lang="en-US" altLang="ja-JP" dirty="0" err="1"/>
              <a:t>dist</a:t>
            </a:r>
            <a:r>
              <a:rPr lang="en-US" altLang="ja-JP" dirty="0"/>
              <a:t>(q, x)</a:t>
            </a:r>
            <a:r>
              <a:rPr lang="ja-JP" altLang="en-US" dirty="0"/>
              <a:t>｝</a:t>
            </a:r>
            <a:endParaRPr lang="en-US" altLang="ja-JP" dirty="0"/>
          </a:p>
          <a:p>
            <a:r>
              <a:rPr lang="en-US" altLang="ja-JP" dirty="0"/>
              <a:t> Extension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this</a:t>
            </a:r>
            <a:r>
              <a:rPr lang="ja-JP" altLang="en-US" dirty="0"/>
              <a:t> </a:t>
            </a:r>
            <a:r>
              <a:rPr lang="en-US" altLang="ja-JP" dirty="0"/>
              <a:t>idea</a:t>
            </a:r>
          </a:p>
          <a:p>
            <a:pPr lvl="1"/>
            <a:r>
              <a:rPr lang="en-US" altLang="ja-JP" dirty="0"/>
              <a:t>  Distance equilibrium of two objects </a:t>
            </a:r>
          </a:p>
          <a:p>
            <a:pPr lvl="1"/>
            <a:r>
              <a:rPr lang="en-US" altLang="ja-JP" dirty="0"/>
              <a:t>  </a:t>
            </a:r>
            <a:r>
              <a:rPr lang="en-US" altLang="ja-JP" dirty="0">
                <a:solidFill>
                  <a:srgbClr val="0070C0"/>
                </a:solidFill>
              </a:rPr>
              <a:t>Plane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partition</a:t>
            </a:r>
            <a:r>
              <a:rPr lang="ja-JP" altLang="en-US" dirty="0">
                <a:solidFill>
                  <a:srgbClr val="0070C0"/>
                </a:solidFill>
              </a:rPr>
              <a:t>  </a:t>
            </a:r>
            <a:r>
              <a:rPr lang="en-US" altLang="ja-JP" dirty="0">
                <a:solidFill>
                  <a:srgbClr val="0070C0"/>
                </a:solidFill>
              </a:rPr>
              <a:t>of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many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points</a:t>
            </a:r>
            <a:r>
              <a:rPr lang="ja-JP" altLang="en-US" dirty="0">
                <a:solidFill>
                  <a:srgbClr val="0070C0"/>
                </a:solidFill>
              </a:rPr>
              <a:t>  </a:t>
            </a:r>
            <a:r>
              <a:rPr lang="en-US" altLang="ja-JP" dirty="0">
                <a:solidFill>
                  <a:srgbClr val="0070C0"/>
                </a:solidFill>
              </a:rPr>
              <a:t>into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cells</a:t>
            </a:r>
            <a:r>
              <a:rPr lang="ja-JP" altLang="en-US" dirty="0">
                <a:solidFill>
                  <a:srgbClr val="0070C0"/>
                </a:solidFill>
              </a:rPr>
              <a:t>  </a:t>
            </a:r>
            <a:r>
              <a:rPr lang="en-US" altLang="ja-JP" dirty="0">
                <a:solidFill>
                  <a:srgbClr val="0070C0"/>
                </a:solidFill>
              </a:rPr>
              <a:t>corresponding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to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nearest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points</a:t>
            </a:r>
          </a:p>
          <a:p>
            <a:pPr lvl="2"/>
            <a:r>
              <a:rPr lang="en-US" altLang="ja-JP" dirty="0">
                <a:solidFill>
                  <a:srgbClr val="0070C0"/>
                </a:solidFill>
              </a:rPr>
              <a:t>Voronoi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>
                <a:solidFill>
                  <a:srgbClr val="0070C0"/>
                </a:solidFill>
              </a:rPr>
              <a:t>diagram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>
            <a:extLst>
              <a:ext uri="{FF2B5EF4-FFF2-40B4-BE49-F238E27FC236}">
                <a16:creationId xmlns:a16="http://schemas.microsoft.com/office/drawing/2014/main" id="{E45478DC-CE03-4AFA-9FE9-ED7E241E7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7475"/>
            <a:ext cx="8229600" cy="1143000"/>
          </a:xfrm>
        </p:spPr>
        <p:txBody>
          <a:bodyPr/>
          <a:lstStyle/>
          <a:p>
            <a:r>
              <a:rPr lang="en-US" altLang="ja-JP"/>
              <a:t>2</a:t>
            </a:r>
            <a:r>
              <a:rPr lang="ja-JP" altLang="en-US"/>
              <a:t>つの物体の等分線</a:t>
            </a:r>
          </a:p>
        </p:txBody>
      </p:sp>
      <p:sp>
        <p:nvSpPr>
          <p:cNvPr id="53251" name="コンテンツ プレースホルダー 2">
            <a:extLst>
              <a:ext uri="{FF2B5EF4-FFF2-40B4-BE49-F238E27FC236}">
                <a16:creationId xmlns:a16="http://schemas.microsoft.com/office/drawing/2014/main" id="{15FEB12E-D5E5-4B1E-831B-4C361735E6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950" y="1260476"/>
            <a:ext cx="9340850" cy="4525963"/>
          </a:xfrm>
        </p:spPr>
        <p:txBody>
          <a:bodyPr/>
          <a:lstStyle/>
          <a:p>
            <a:r>
              <a:rPr lang="en-US" altLang="ja-JP" dirty="0"/>
              <a:t>Distance equilibrium of two sets S and T</a:t>
            </a:r>
          </a:p>
          <a:p>
            <a:pPr lvl="1"/>
            <a:r>
              <a:rPr lang="ja-JP" altLang="en-US" dirty="0"/>
              <a:t> </a:t>
            </a:r>
            <a:r>
              <a:rPr lang="en-US" altLang="ja-JP" dirty="0"/>
              <a:t>If S and T are point sets</a:t>
            </a:r>
            <a:r>
              <a:rPr lang="ja-JP" altLang="en-US" dirty="0"/>
              <a:t>　</a:t>
            </a:r>
            <a:endParaRPr lang="en-US" altLang="ja-JP" dirty="0"/>
          </a:p>
          <a:p>
            <a:pPr lvl="1"/>
            <a:r>
              <a:rPr lang="en-US" altLang="ja-JP" dirty="0"/>
              <a:t>Partition</a:t>
            </a:r>
            <a:r>
              <a:rPr lang="ja-JP" altLang="en-US" dirty="0"/>
              <a:t> </a:t>
            </a:r>
            <a:r>
              <a:rPr lang="en-US" altLang="ja-JP" dirty="0"/>
              <a:t>by</a:t>
            </a:r>
            <a:r>
              <a:rPr lang="ja-JP" altLang="en-US" dirty="0"/>
              <a:t> </a:t>
            </a:r>
            <a:r>
              <a:rPr lang="en-US" altLang="ja-JP" dirty="0"/>
              <a:t>line</a:t>
            </a:r>
            <a:r>
              <a:rPr lang="ja-JP" altLang="en-US" dirty="0"/>
              <a:t>（</a:t>
            </a:r>
            <a:r>
              <a:rPr lang="en-US" altLang="ja-JP" dirty="0"/>
              <a:t>by hyperplane in high dimensions</a:t>
            </a:r>
            <a:r>
              <a:rPr lang="ja-JP" altLang="en-US" dirty="0"/>
              <a:t>）</a:t>
            </a:r>
            <a:endParaRPr lang="en-US" altLang="ja-JP" dirty="0"/>
          </a:p>
          <a:p>
            <a:pPr lvl="2"/>
            <a:r>
              <a:rPr lang="en-US" altLang="ja-JP" dirty="0"/>
              <a:t>Support</a:t>
            </a:r>
            <a:r>
              <a:rPr lang="ja-JP" altLang="en-US" dirty="0"/>
              <a:t> </a:t>
            </a:r>
            <a:r>
              <a:rPr lang="en-US" altLang="ja-JP" dirty="0"/>
              <a:t>Vector</a:t>
            </a:r>
            <a:r>
              <a:rPr lang="ja-JP" altLang="en-US" dirty="0"/>
              <a:t> </a:t>
            </a:r>
            <a:r>
              <a:rPr lang="en-US" altLang="ja-JP" dirty="0"/>
              <a:t>machine</a:t>
            </a:r>
            <a:r>
              <a:rPr lang="ja-JP" altLang="en-US" dirty="0"/>
              <a:t>  </a:t>
            </a:r>
            <a:endParaRPr lang="en-US" altLang="ja-JP" dirty="0"/>
          </a:p>
          <a:p>
            <a:pPr lvl="2"/>
            <a:r>
              <a:rPr lang="en-US" altLang="ja-JP" dirty="0"/>
              <a:t> Used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altLang="ja-JP" dirty="0"/>
              <a:t>machine</a:t>
            </a:r>
            <a:r>
              <a:rPr lang="ja-JP" altLang="en-US" dirty="0"/>
              <a:t> </a:t>
            </a:r>
            <a:r>
              <a:rPr lang="en-US" altLang="ja-JP" dirty="0"/>
              <a:t>learning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 </a:t>
            </a:r>
            <a:r>
              <a:rPr lang="ja-JP" altLang="en-US" dirty="0"/>
              <a:t> </a:t>
            </a:r>
            <a:r>
              <a:rPr lang="en-US" altLang="ja-JP" dirty="0"/>
              <a:t>If</a:t>
            </a:r>
            <a:r>
              <a:rPr lang="ja-JP" altLang="en-US" dirty="0"/>
              <a:t> </a:t>
            </a:r>
            <a:r>
              <a:rPr lang="en-US" altLang="ja-JP" dirty="0"/>
              <a:t>S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T</a:t>
            </a:r>
            <a:r>
              <a:rPr lang="ja-JP" altLang="en-US" dirty="0"/>
              <a:t> </a:t>
            </a:r>
            <a:r>
              <a:rPr lang="en-US" altLang="ja-JP" dirty="0"/>
              <a:t>are  polygons </a:t>
            </a:r>
          </a:p>
          <a:p>
            <a:pPr lvl="2"/>
            <a:r>
              <a:rPr lang="en-US" altLang="ja-JP" dirty="0"/>
              <a:t> The partition is not given by lines</a:t>
            </a:r>
            <a:endParaRPr lang="ja-JP" altLang="en-US" dirty="0"/>
          </a:p>
        </p:txBody>
      </p:sp>
      <p:sp>
        <p:nvSpPr>
          <p:cNvPr id="53252" name="スライド番号プレースホルダー 3">
            <a:extLst>
              <a:ext uri="{FF2B5EF4-FFF2-40B4-BE49-F238E27FC236}">
                <a16:creationId xmlns:a16="http://schemas.microsoft.com/office/drawing/2014/main" id="{59803FBC-5700-45C2-86DB-A95CB017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7C13BF-B5DE-49F8-89C6-F1F482EA1B4F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ja-JP" sz="1400"/>
          </a:p>
        </p:txBody>
      </p:sp>
      <p:pic>
        <p:nvPicPr>
          <p:cNvPr id="53253" name="図 4">
            <a:extLst>
              <a:ext uri="{FF2B5EF4-FFF2-40B4-BE49-F238E27FC236}">
                <a16:creationId xmlns:a16="http://schemas.microsoft.com/office/drawing/2014/main" id="{F26DCA31-01BA-4A47-8584-4770BF992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403476"/>
            <a:ext cx="270033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フリーフォーム 5">
            <a:extLst>
              <a:ext uri="{FF2B5EF4-FFF2-40B4-BE49-F238E27FC236}">
                <a16:creationId xmlns:a16="http://schemas.microsoft.com/office/drawing/2014/main" id="{1E9C02BF-3479-450F-92EF-4BF99B329436}"/>
              </a:ext>
            </a:extLst>
          </p:cNvPr>
          <p:cNvSpPr>
            <a:spLocks/>
          </p:cNvSpPr>
          <p:nvPr/>
        </p:nvSpPr>
        <p:spPr bwMode="auto">
          <a:xfrm>
            <a:off x="8385768" y="4997451"/>
            <a:ext cx="1457325" cy="612775"/>
          </a:xfrm>
          <a:custGeom>
            <a:avLst/>
            <a:gdLst>
              <a:gd name="T0" fmla="*/ 1010482 w 1457011"/>
              <a:gd name="T1" fmla="*/ 608415 h 612950"/>
              <a:gd name="T2" fmla="*/ 0 w 1457011"/>
              <a:gd name="T3" fmla="*/ 239375 h 612950"/>
              <a:gd name="T4" fmla="*/ 545656 w 1457011"/>
              <a:gd name="T5" fmla="*/ 169554 h 612950"/>
              <a:gd name="T6" fmla="*/ 646708 w 1457011"/>
              <a:gd name="T7" fmla="*/ 0 h 612950"/>
              <a:gd name="T8" fmla="*/ 828594 w 1457011"/>
              <a:gd name="T9" fmla="*/ 119696 h 612950"/>
              <a:gd name="T10" fmla="*/ 1050898 w 1457011"/>
              <a:gd name="T11" fmla="*/ 259328 h 612950"/>
              <a:gd name="T12" fmla="*/ 959957 w 1457011"/>
              <a:gd name="T13" fmla="*/ 329145 h 612950"/>
              <a:gd name="T14" fmla="*/ 1030691 w 1457011"/>
              <a:gd name="T15" fmla="*/ 349093 h 612950"/>
              <a:gd name="T16" fmla="*/ 1465196 w 1457011"/>
              <a:gd name="T17" fmla="*/ 518651 h 612950"/>
              <a:gd name="T18" fmla="*/ 1465196 w 1457011"/>
              <a:gd name="T19" fmla="*/ 518651 h 612950"/>
              <a:gd name="T20" fmla="*/ 1010482 w 1457011"/>
              <a:gd name="T21" fmla="*/ 608415 h 6129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57011" h="612950">
                <a:moveTo>
                  <a:pt x="1004835" y="612950"/>
                </a:moveTo>
                <a:lnTo>
                  <a:pt x="0" y="241161"/>
                </a:lnTo>
                <a:lnTo>
                  <a:pt x="542611" y="170822"/>
                </a:lnTo>
                <a:lnTo>
                  <a:pt x="643094" y="0"/>
                </a:lnTo>
                <a:lnTo>
                  <a:pt x="823965" y="120580"/>
                </a:lnTo>
                <a:lnTo>
                  <a:pt x="1045028" y="261257"/>
                </a:lnTo>
                <a:lnTo>
                  <a:pt x="954593" y="331596"/>
                </a:lnTo>
                <a:lnTo>
                  <a:pt x="1024932" y="351693"/>
                </a:lnTo>
                <a:lnTo>
                  <a:pt x="1457011" y="522515"/>
                </a:lnTo>
                <a:lnTo>
                  <a:pt x="1004835" y="61295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3DCBA4D-FE3E-4E23-850E-9C19546B5E8E}"/>
              </a:ext>
            </a:extLst>
          </p:cNvPr>
          <p:cNvSpPr/>
          <p:nvPr/>
        </p:nvSpPr>
        <p:spPr bwMode="auto">
          <a:xfrm rot="1677217">
            <a:off x="7414218" y="4822825"/>
            <a:ext cx="998537" cy="833438"/>
          </a:xfrm>
          <a:custGeom>
            <a:avLst/>
            <a:gdLst>
              <a:gd name="connsiteX0" fmla="*/ 1004835 w 1457011"/>
              <a:gd name="connsiteY0" fmla="*/ 612950 h 612950"/>
              <a:gd name="connsiteX1" fmla="*/ 0 w 1457011"/>
              <a:gd name="connsiteY1" fmla="*/ 241161 h 612950"/>
              <a:gd name="connsiteX2" fmla="*/ 542611 w 1457011"/>
              <a:gd name="connsiteY2" fmla="*/ 170822 h 612950"/>
              <a:gd name="connsiteX3" fmla="*/ 643094 w 1457011"/>
              <a:gd name="connsiteY3" fmla="*/ 0 h 612950"/>
              <a:gd name="connsiteX4" fmla="*/ 1045028 w 1457011"/>
              <a:gd name="connsiteY4" fmla="*/ 261257 h 612950"/>
              <a:gd name="connsiteX5" fmla="*/ 954593 w 1457011"/>
              <a:gd name="connsiteY5" fmla="*/ 331596 h 612950"/>
              <a:gd name="connsiteX6" fmla="*/ 1457011 w 1457011"/>
              <a:gd name="connsiteY6" fmla="*/ 522515 h 612950"/>
              <a:gd name="connsiteX7" fmla="*/ 1457011 w 1457011"/>
              <a:gd name="connsiteY7" fmla="*/ 522515 h 612950"/>
              <a:gd name="connsiteX0" fmla="*/ 1004835 w 1457011"/>
              <a:gd name="connsiteY0" fmla="*/ 612950 h 612950"/>
              <a:gd name="connsiteX1" fmla="*/ 0 w 1457011"/>
              <a:gd name="connsiteY1" fmla="*/ 241161 h 612950"/>
              <a:gd name="connsiteX2" fmla="*/ 542611 w 1457011"/>
              <a:gd name="connsiteY2" fmla="*/ 170822 h 612950"/>
              <a:gd name="connsiteX3" fmla="*/ 643094 w 1457011"/>
              <a:gd name="connsiteY3" fmla="*/ 0 h 612950"/>
              <a:gd name="connsiteX4" fmla="*/ 1045028 w 1457011"/>
              <a:gd name="connsiteY4" fmla="*/ 261257 h 612950"/>
              <a:gd name="connsiteX5" fmla="*/ 954593 w 1457011"/>
              <a:gd name="connsiteY5" fmla="*/ 331596 h 612950"/>
              <a:gd name="connsiteX6" fmla="*/ 1024932 w 1457011"/>
              <a:gd name="connsiteY6" fmla="*/ 351693 h 612950"/>
              <a:gd name="connsiteX7" fmla="*/ 1457011 w 1457011"/>
              <a:gd name="connsiteY7" fmla="*/ 522515 h 612950"/>
              <a:gd name="connsiteX8" fmla="*/ 1457011 w 1457011"/>
              <a:gd name="connsiteY8" fmla="*/ 522515 h 612950"/>
              <a:gd name="connsiteX0" fmla="*/ 1004835 w 1457011"/>
              <a:gd name="connsiteY0" fmla="*/ 612950 h 612950"/>
              <a:gd name="connsiteX1" fmla="*/ 0 w 1457011"/>
              <a:gd name="connsiteY1" fmla="*/ 241161 h 612950"/>
              <a:gd name="connsiteX2" fmla="*/ 542611 w 1457011"/>
              <a:gd name="connsiteY2" fmla="*/ 170822 h 612950"/>
              <a:gd name="connsiteX3" fmla="*/ 643094 w 1457011"/>
              <a:gd name="connsiteY3" fmla="*/ 0 h 612950"/>
              <a:gd name="connsiteX4" fmla="*/ 823965 w 1457011"/>
              <a:gd name="connsiteY4" fmla="*/ 120580 h 612950"/>
              <a:gd name="connsiteX5" fmla="*/ 1045028 w 1457011"/>
              <a:gd name="connsiteY5" fmla="*/ 261257 h 612950"/>
              <a:gd name="connsiteX6" fmla="*/ 954593 w 1457011"/>
              <a:gd name="connsiteY6" fmla="*/ 331596 h 612950"/>
              <a:gd name="connsiteX7" fmla="*/ 1024932 w 1457011"/>
              <a:gd name="connsiteY7" fmla="*/ 351693 h 612950"/>
              <a:gd name="connsiteX8" fmla="*/ 1457011 w 1457011"/>
              <a:gd name="connsiteY8" fmla="*/ 522515 h 612950"/>
              <a:gd name="connsiteX9" fmla="*/ 1457011 w 1457011"/>
              <a:gd name="connsiteY9" fmla="*/ 522515 h 612950"/>
              <a:gd name="connsiteX0" fmla="*/ 1004835 w 1457011"/>
              <a:gd name="connsiteY0" fmla="*/ 612950 h 612950"/>
              <a:gd name="connsiteX1" fmla="*/ 0 w 1457011"/>
              <a:gd name="connsiteY1" fmla="*/ 241161 h 612950"/>
              <a:gd name="connsiteX2" fmla="*/ 542611 w 1457011"/>
              <a:gd name="connsiteY2" fmla="*/ 170822 h 612950"/>
              <a:gd name="connsiteX3" fmla="*/ 643094 w 1457011"/>
              <a:gd name="connsiteY3" fmla="*/ 0 h 612950"/>
              <a:gd name="connsiteX4" fmla="*/ 823965 w 1457011"/>
              <a:gd name="connsiteY4" fmla="*/ 120580 h 612950"/>
              <a:gd name="connsiteX5" fmla="*/ 1045028 w 1457011"/>
              <a:gd name="connsiteY5" fmla="*/ 261257 h 612950"/>
              <a:gd name="connsiteX6" fmla="*/ 954593 w 1457011"/>
              <a:gd name="connsiteY6" fmla="*/ 331596 h 612950"/>
              <a:gd name="connsiteX7" fmla="*/ 1024932 w 1457011"/>
              <a:gd name="connsiteY7" fmla="*/ 351693 h 612950"/>
              <a:gd name="connsiteX8" fmla="*/ 1457011 w 1457011"/>
              <a:gd name="connsiteY8" fmla="*/ 522515 h 612950"/>
              <a:gd name="connsiteX9" fmla="*/ 1457011 w 1457011"/>
              <a:gd name="connsiteY9" fmla="*/ 522515 h 612950"/>
              <a:gd name="connsiteX0" fmla="*/ 1004835 w 1457011"/>
              <a:gd name="connsiteY0" fmla="*/ 612950 h 612950"/>
              <a:gd name="connsiteX1" fmla="*/ 0 w 1457011"/>
              <a:gd name="connsiteY1" fmla="*/ 241161 h 612950"/>
              <a:gd name="connsiteX2" fmla="*/ 542611 w 1457011"/>
              <a:gd name="connsiteY2" fmla="*/ 170822 h 612950"/>
              <a:gd name="connsiteX3" fmla="*/ 643094 w 1457011"/>
              <a:gd name="connsiteY3" fmla="*/ 0 h 612950"/>
              <a:gd name="connsiteX4" fmla="*/ 823965 w 1457011"/>
              <a:gd name="connsiteY4" fmla="*/ 120580 h 612950"/>
              <a:gd name="connsiteX5" fmla="*/ 1045028 w 1457011"/>
              <a:gd name="connsiteY5" fmla="*/ 261257 h 612950"/>
              <a:gd name="connsiteX6" fmla="*/ 954593 w 1457011"/>
              <a:gd name="connsiteY6" fmla="*/ 331596 h 612950"/>
              <a:gd name="connsiteX7" fmla="*/ 1024932 w 1457011"/>
              <a:gd name="connsiteY7" fmla="*/ 351693 h 612950"/>
              <a:gd name="connsiteX8" fmla="*/ 1457011 w 1457011"/>
              <a:gd name="connsiteY8" fmla="*/ 522515 h 612950"/>
              <a:gd name="connsiteX9" fmla="*/ 1457011 w 1457011"/>
              <a:gd name="connsiteY9" fmla="*/ 522515 h 612950"/>
              <a:gd name="connsiteX0" fmla="*/ 1004835 w 1457011"/>
              <a:gd name="connsiteY0" fmla="*/ 612950 h 612950"/>
              <a:gd name="connsiteX1" fmla="*/ 0 w 1457011"/>
              <a:gd name="connsiteY1" fmla="*/ 241161 h 612950"/>
              <a:gd name="connsiteX2" fmla="*/ 542611 w 1457011"/>
              <a:gd name="connsiteY2" fmla="*/ 170822 h 612950"/>
              <a:gd name="connsiteX3" fmla="*/ 643094 w 1457011"/>
              <a:gd name="connsiteY3" fmla="*/ 0 h 612950"/>
              <a:gd name="connsiteX4" fmla="*/ 823965 w 1457011"/>
              <a:gd name="connsiteY4" fmla="*/ 120580 h 612950"/>
              <a:gd name="connsiteX5" fmla="*/ 1045028 w 1457011"/>
              <a:gd name="connsiteY5" fmla="*/ 261257 h 612950"/>
              <a:gd name="connsiteX6" fmla="*/ 954593 w 1457011"/>
              <a:gd name="connsiteY6" fmla="*/ 331596 h 612950"/>
              <a:gd name="connsiteX7" fmla="*/ 1024932 w 1457011"/>
              <a:gd name="connsiteY7" fmla="*/ 351693 h 612950"/>
              <a:gd name="connsiteX8" fmla="*/ 1457011 w 1457011"/>
              <a:gd name="connsiteY8" fmla="*/ 522515 h 612950"/>
              <a:gd name="connsiteX9" fmla="*/ 1457011 w 1457011"/>
              <a:gd name="connsiteY9" fmla="*/ 522515 h 612950"/>
              <a:gd name="connsiteX10" fmla="*/ 1004835 w 1457011"/>
              <a:gd name="connsiteY10" fmla="*/ 612950 h 6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7011" h="612950">
                <a:moveTo>
                  <a:pt x="1004835" y="612950"/>
                </a:moveTo>
                <a:lnTo>
                  <a:pt x="0" y="241161"/>
                </a:lnTo>
                <a:lnTo>
                  <a:pt x="542611" y="170822"/>
                </a:lnTo>
                <a:lnTo>
                  <a:pt x="643094" y="0"/>
                </a:lnTo>
                <a:lnTo>
                  <a:pt x="823965" y="120580"/>
                </a:lnTo>
                <a:lnTo>
                  <a:pt x="1045028" y="261257"/>
                </a:lnTo>
                <a:lnTo>
                  <a:pt x="954593" y="331596"/>
                </a:lnTo>
                <a:lnTo>
                  <a:pt x="1024932" y="351693"/>
                </a:lnTo>
                <a:lnTo>
                  <a:pt x="1457011" y="522515"/>
                </a:lnTo>
                <a:lnTo>
                  <a:pt x="1457011" y="522515"/>
                </a:lnTo>
                <a:lnTo>
                  <a:pt x="1004835" y="612950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>
              <a:latin typeface="Arial" charset="0"/>
              <a:ea typeface="ＭＳ Ｐゴシック" charset="-128"/>
            </a:endParaRPr>
          </a:p>
        </p:txBody>
      </p:sp>
      <p:sp>
        <p:nvSpPr>
          <p:cNvPr id="53256" name="フリーフォーム 9">
            <a:extLst>
              <a:ext uri="{FF2B5EF4-FFF2-40B4-BE49-F238E27FC236}">
                <a16:creationId xmlns:a16="http://schemas.microsoft.com/office/drawing/2014/main" id="{9AA39520-FC50-49C0-8F05-BBFB4B589880}"/>
              </a:ext>
            </a:extLst>
          </p:cNvPr>
          <p:cNvSpPr>
            <a:spLocks/>
          </p:cNvSpPr>
          <p:nvPr/>
        </p:nvSpPr>
        <p:spPr bwMode="auto">
          <a:xfrm>
            <a:off x="8258767" y="4657725"/>
            <a:ext cx="501650" cy="1195388"/>
          </a:xfrm>
          <a:custGeom>
            <a:avLst/>
            <a:gdLst>
              <a:gd name="T0" fmla="*/ 318666 w 502418"/>
              <a:gd name="T1" fmla="*/ 0 h 1195754"/>
              <a:gd name="T2" fmla="*/ 0 w 502418"/>
              <a:gd name="T3" fmla="*/ 458561 h 1195754"/>
              <a:gd name="T4" fmla="*/ 28969 w 502418"/>
              <a:gd name="T5" fmla="*/ 727715 h 1195754"/>
              <a:gd name="T6" fmla="*/ 473171 w 502418"/>
              <a:gd name="T7" fmla="*/ 1186274 h 1195754"/>
              <a:gd name="T8" fmla="*/ 482828 w 502418"/>
              <a:gd name="T9" fmla="*/ 1186274 h 1195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2418" h="1195754">
                <a:moveTo>
                  <a:pt x="331596" y="0"/>
                </a:moveTo>
                <a:lnTo>
                  <a:pt x="0" y="462224"/>
                </a:lnTo>
                <a:lnTo>
                  <a:pt x="30145" y="733529"/>
                </a:lnTo>
                <a:lnTo>
                  <a:pt x="492370" y="1195754"/>
                </a:lnTo>
                <a:lnTo>
                  <a:pt x="502418" y="1195754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8">
            <a:extLst>
              <a:ext uri="{FF2B5EF4-FFF2-40B4-BE49-F238E27FC236}">
                <a16:creationId xmlns:a16="http://schemas.microsoft.com/office/drawing/2014/main" id="{1EDCBEA2-23D9-416C-ACC9-343830C35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0"/>
            <a:ext cx="88931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ja-JP" altLang="en-US" sz="3200" dirty="0"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Distance</a:t>
            </a:r>
            <a:r>
              <a:rPr lang="ja-JP" altLang="en-US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equilibrium</a:t>
            </a:r>
            <a:r>
              <a:rPr lang="ja-JP" altLang="en-US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of</a:t>
            </a:r>
            <a:r>
              <a:rPr lang="ja-JP" altLang="en-US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a</a:t>
            </a:r>
            <a:r>
              <a:rPr lang="ja-JP" altLang="en-US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point</a:t>
            </a:r>
            <a:r>
              <a:rPr lang="ja-JP" altLang="en-US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and </a:t>
            </a:r>
            <a:r>
              <a:rPr lang="ja-JP" altLang="en-US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a</a:t>
            </a:r>
            <a:r>
              <a:rPr lang="ja-JP" altLang="en-US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ja-JP" sz="32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line</a:t>
            </a:r>
            <a:endParaRPr lang="en-US" altLang="ja-JP" sz="32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ja-JP" altLang="en-US" sz="32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US" altLang="ja-JP" sz="3200" dirty="0">
              <a:latin typeface="Tahoma" panose="020B0604030504040204" pitchFamily="34" charset="0"/>
            </a:endParaRPr>
          </a:p>
        </p:txBody>
      </p:sp>
      <p:grpSp>
        <p:nvGrpSpPr>
          <p:cNvPr id="54275" name="グループ化 10">
            <a:extLst>
              <a:ext uri="{FF2B5EF4-FFF2-40B4-BE49-F238E27FC236}">
                <a16:creationId xmlns:a16="http://schemas.microsoft.com/office/drawing/2014/main" id="{572D2F08-DB9B-4A6B-BAE7-43BC1019D321}"/>
              </a:ext>
            </a:extLst>
          </p:cNvPr>
          <p:cNvGrpSpPr>
            <a:grpSpLocks/>
          </p:cNvGrpSpPr>
          <p:nvPr/>
        </p:nvGrpSpPr>
        <p:grpSpPr bwMode="auto">
          <a:xfrm>
            <a:off x="2236789" y="2503488"/>
            <a:ext cx="6192837" cy="2538412"/>
            <a:chOff x="862013" y="4000122"/>
            <a:chExt cx="6192837" cy="2397503"/>
          </a:xfrm>
        </p:grpSpPr>
        <p:sp>
          <p:nvSpPr>
            <p:cNvPr id="54280" name="Line 20">
              <a:extLst>
                <a:ext uri="{FF2B5EF4-FFF2-40B4-BE49-F238E27FC236}">
                  <a16:creationId xmlns:a16="http://schemas.microsoft.com/office/drawing/2014/main" id="{49E191A2-CAB4-47DC-AC41-643D5C563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013" y="6397625"/>
              <a:ext cx="6192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281" name="Oval 21">
              <a:extLst>
                <a:ext uri="{FF2B5EF4-FFF2-40B4-BE49-F238E27FC236}">
                  <a16:creationId xmlns:a16="http://schemas.microsoft.com/office/drawing/2014/main" id="{30E91775-5822-43A5-A48C-2ED516162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475" y="4813300"/>
              <a:ext cx="217488" cy="2159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/>
            </a:p>
          </p:txBody>
        </p:sp>
        <p:sp>
          <p:nvSpPr>
            <p:cNvPr id="54282" name="Freeform 22">
              <a:extLst>
                <a:ext uri="{FF2B5EF4-FFF2-40B4-BE49-F238E27FC236}">
                  <a16:creationId xmlns:a16="http://schemas.microsoft.com/office/drawing/2014/main" id="{36ED54A4-790A-4D5C-8152-3002B0897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4000122"/>
              <a:ext cx="4783138" cy="1862092"/>
            </a:xfrm>
            <a:custGeom>
              <a:avLst/>
              <a:gdLst>
                <a:gd name="T0" fmla="*/ 0 w 3013"/>
                <a:gd name="T1" fmla="*/ 2147483646 h 915"/>
                <a:gd name="T2" fmla="*/ 2147483646 w 3013"/>
                <a:gd name="T3" fmla="*/ 2147483646 h 915"/>
                <a:gd name="T4" fmla="*/ 2147483646 w 3013"/>
                <a:gd name="T5" fmla="*/ 2147483646 h 915"/>
                <a:gd name="T6" fmla="*/ 2147483646 w 3013"/>
                <a:gd name="T7" fmla="*/ 2147483646 h 915"/>
                <a:gd name="T8" fmla="*/ 2147483646 w 3013"/>
                <a:gd name="T9" fmla="*/ 0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3"/>
                <a:gd name="T16" fmla="*/ 0 h 915"/>
                <a:gd name="T17" fmla="*/ 3013 w 3013"/>
                <a:gd name="T18" fmla="*/ 915 h 9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3" h="915">
                  <a:moveTo>
                    <a:pt x="0" y="89"/>
                  </a:moveTo>
                  <a:cubicBezTo>
                    <a:pt x="96" y="174"/>
                    <a:pt x="323" y="462"/>
                    <a:pt x="576" y="599"/>
                  </a:cubicBezTo>
                  <a:cubicBezTo>
                    <a:pt x="829" y="736"/>
                    <a:pt x="1202" y="915"/>
                    <a:pt x="1518" y="909"/>
                  </a:cubicBezTo>
                  <a:cubicBezTo>
                    <a:pt x="1834" y="903"/>
                    <a:pt x="2222" y="716"/>
                    <a:pt x="2471" y="565"/>
                  </a:cubicBezTo>
                  <a:cubicBezTo>
                    <a:pt x="2720" y="414"/>
                    <a:pt x="2900" y="118"/>
                    <a:pt x="301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283" name="Line 23">
              <a:extLst>
                <a:ext uri="{FF2B5EF4-FFF2-40B4-BE49-F238E27FC236}">
                  <a16:creationId xmlns:a16="http://schemas.microsoft.com/office/drawing/2014/main" id="{436D74AC-2518-414B-B9D4-39B1582F7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2963" y="4956175"/>
              <a:ext cx="1366837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284" name="Line 24">
              <a:extLst>
                <a:ext uri="{FF2B5EF4-FFF2-40B4-BE49-F238E27FC236}">
                  <a16:creationId xmlns:a16="http://schemas.microsoft.com/office/drawing/2014/main" id="{FD3C6F8D-C447-45FD-99F4-A16FEE1A3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9800" y="5173663"/>
              <a:ext cx="0" cy="1223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276" name="Text Box 25">
            <a:extLst>
              <a:ext uri="{FF2B5EF4-FFF2-40B4-BE49-F238E27FC236}">
                <a16:creationId xmlns:a16="http://schemas.microsoft.com/office/drawing/2014/main" id="{0AB83F38-F376-4992-8164-26FF6FB2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617539"/>
            <a:ext cx="6584950" cy="1538883"/>
          </a:xfrm>
          <a:prstGeom prst="rect">
            <a:avLst/>
          </a:prstGeom>
          <a:noFill/>
          <a:ln w="9525" algn="ctr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200150" indent="-4572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6002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800" dirty="0"/>
              <a:t>You</a:t>
            </a:r>
            <a:r>
              <a:rPr lang="ja-JP" altLang="en-US" sz="2800" dirty="0"/>
              <a:t> </a:t>
            </a:r>
            <a:r>
              <a:rPr lang="en-US" altLang="ja-JP" sz="2800" dirty="0"/>
              <a:t>learn</a:t>
            </a:r>
            <a:r>
              <a:rPr lang="ja-JP" altLang="en-US" sz="2800" dirty="0"/>
              <a:t> </a:t>
            </a:r>
            <a:r>
              <a:rPr lang="en-US" altLang="ja-JP" sz="2800" dirty="0"/>
              <a:t>in</a:t>
            </a:r>
            <a:r>
              <a:rPr lang="ja-JP" altLang="en-US" sz="2800" dirty="0"/>
              <a:t> </a:t>
            </a:r>
            <a:r>
              <a:rPr lang="en-US" altLang="ja-JP" sz="2800" dirty="0"/>
              <a:t>junior</a:t>
            </a:r>
            <a:r>
              <a:rPr lang="ja-JP" altLang="en-US" sz="2800" dirty="0"/>
              <a:t> </a:t>
            </a:r>
            <a:r>
              <a:rPr lang="en-US" altLang="ja-JP" sz="2800" dirty="0"/>
              <a:t>high</a:t>
            </a:r>
            <a:r>
              <a:rPr lang="ja-JP" altLang="en-US" sz="2800" dirty="0"/>
              <a:t> </a:t>
            </a:r>
            <a:r>
              <a:rPr lang="en-US" altLang="ja-JP" sz="2800" dirty="0"/>
              <a:t>school</a:t>
            </a:r>
            <a:r>
              <a:rPr lang="ja-JP" altLang="en-US" sz="2800" dirty="0"/>
              <a:t> </a:t>
            </a:r>
            <a:endParaRPr lang="en-US" altLang="ja-JP" sz="2800" dirty="0"/>
          </a:p>
          <a:p>
            <a:pPr lvl="1" eaLnBrk="1" hangingPunct="1">
              <a:spcBef>
                <a:spcPct val="50000"/>
              </a:spcBef>
            </a:pPr>
            <a:r>
              <a:rPr lang="en-US" altLang="ja-JP" sz="2400" dirty="0"/>
              <a:t>Parabola</a:t>
            </a:r>
            <a:r>
              <a:rPr lang="ja-JP" altLang="en-US" sz="2400" dirty="0"/>
              <a:t> </a:t>
            </a:r>
            <a:r>
              <a:rPr lang="en-US" altLang="ja-JP" sz="2400" dirty="0"/>
              <a:t>antenna,  Telescope, </a:t>
            </a:r>
            <a:r>
              <a:rPr lang="en-US" altLang="ja-JP" sz="2400" dirty="0" err="1"/>
              <a:t>etc</a:t>
            </a:r>
            <a:endParaRPr lang="en-US" altLang="ja-JP" sz="2400" dirty="0"/>
          </a:p>
          <a:p>
            <a:pPr lvl="2" eaLnBrk="1" hangingPunct="1">
              <a:spcBef>
                <a:spcPct val="50000"/>
              </a:spcBef>
            </a:pPr>
            <a:r>
              <a:rPr lang="en-US" altLang="ja-JP" sz="2000" dirty="0"/>
              <a:t>Locally</a:t>
            </a:r>
            <a:r>
              <a:rPr lang="ja-JP" altLang="en-US" sz="2000" dirty="0"/>
              <a:t> </a:t>
            </a:r>
            <a:r>
              <a:rPr lang="en-US" altLang="ja-JP" sz="2000" dirty="0"/>
              <a:t>,</a:t>
            </a:r>
            <a:r>
              <a:rPr lang="ja-JP" altLang="en-US" sz="2000" dirty="0"/>
              <a:t> </a:t>
            </a:r>
            <a:r>
              <a:rPr lang="en-US" altLang="ja-JP" sz="2000" dirty="0"/>
              <a:t>perpendicular bisector</a:t>
            </a:r>
            <a:endParaRPr lang="ja-JP" altLang="en-US" sz="2000" dirty="0"/>
          </a:p>
        </p:txBody>
      </p:sp>
      <p:sp>
        <p:nvSpPr>
          <p:cNvPr id="54277" name="スライド番号プレースホルダ 10">
            <a:extLst>
              <a:ext uri="{FF2B5EF4-FFF2-40B4-BE49-F238E27FC236}">
                <a16:creationId xmlns:a16="http://schemas.microsoft.com/office/drawing/2014/main" id="{1B890744-DF2A-45D2-8691-62C4DBB1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CD7440-FECB-499E-9C73-8E2E1FDF6CD6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1400"/>
          </a:p>
        </p:txBody>
      </p:sp>
      <p:pic>
        <p:nvPicPr>
          <p:cNvPr id="54278" name="Picture 13" descr="images">
            <a:extLst>
              <a:ext uri="{FF2B5EF4-FFF2-40B4-BE49-F238E27FC236}">
                <a16:creationId xmlns:a16="http://schemas.microsoft.com/office/drawing/2014/main" id="{856071E7-DB8C-42F6-84BB-EF5EF75D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1495425"/>
            <a:ext cx="22399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9" descr="http://t0.gstatic.com/images?q=tbn:Wh3MQhK0H0KaqM:http://philosophy.uwaterloo.ca/resources/gallery/French/descartes.jpg">
            <a:extLst>
              <a:ext uri="{FF2B5EF4-FFF2-40B4-BE49-F238E27FC236}">
                <a16:creationId xmlns:a16="http://schemas.microsoft.com/office/drawing/2014/main" id="{9D84E3B4-20D6-45E4-A2C7-6BCC6E894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714376"/>
            <a:ext cx="933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>
            <a:extLst>
              <a:ext uri="{FF2B5EF4-FFF2-40B4-BE49-F238E27FC236}">
                <a16:creationId xmlns:a16="http://schemas.microsoft.com/office/drawing/2014/main" id="{EECE3D1D-ECEC-4AA4-B4A0-B2AD18134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935" y="-171450"/>
            <a:ext cx="10713492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Equilibrium of many objects</a:t>
            </a:r>
            <a:r>
              <a:rPr lang="ja-JP" altLang="en-US" dirty="0"/>
              <a:t>：</a:t>
            </a:r>
            <a:r>
              <a:rPr lang="en-US" altLang="ja-JP" dirty="0"/>
              <a:t>Voronoi diagram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6260E0F-B440-475F-B0F8-6DA0573CC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3050" y="908051"/>
            <a:ext cx="7786688" cy="4525963"/>
          </a:xfrm>
        </p:spPr>
        <p:txBody>
          <a:bodyPr/>
          <a:lstStyle/>
          <a:p>
            <a:r>
              <a:rPr lang="en-US" altLang="ja-JP" dirty="0"/>
              <a:t>Cell</a:t>
            </a:r>
            <a:r>
              <a:rPr lang="ja-JP" altLang="en-US" dirty="0"/>
              <a:t> </a:t>
            </a:r>
            <a:r>
              <a:rPr lang="en-US" altLang="ja-JP" dirty="0"/>
              <a:t>decomposition </a:t>
            </a:r>
            <a:r>
              <a:rPr lang="en-US" altLang="ja-JP" dirty="0" err="1"/>
              <a:t>wrt</a:t>
            </a:r>
            <a:r>
              <a:rPr lang="en-US" altLang="ja-JP" dirty="0"/>
              <a:t>  “nearest cites” </a:t>
            </a:r>
          </a:p>
          <a:p>
            <a:r>
              <a:rPr lang="en-US" altLang="ja-JP" dirty="0"/>
              <a:t>Descartes(1644) Dirichlet (1850) </a:t>
            </a:r>
          </a:p>
          <a:p>
            <a:pPr lvl="1"/>
            <a:r>
              <a:rPr lang="en-US" altLang="ja-JP" dirty="0"/>
              <a:t>Dirichlet</a:t>
            </a:r>
            <a:r>
              <a:rPr lang="ja-JP" altLang="en-US" dirty="0"/>
              <a:t> </a:t>
            </a:r>
            <a:r>
              <a:rPr lang="en-US" altLang="ja-JP" dirty="0" err="1"/>
              <a:t>Tesselation</a:t>
            </a:r>
            <a:endParaRPr lang="en-US" altLang="ja-JP" dirty="0"/>
          </a:p>
          <a:p>
            <a:r>
              <a:rPr lang="en-US" altLang="ja-JP" dirty="0"/>
              <a:t>Georgy Voronoi (1868-1920) studied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Boris Delaunay (</a:t>
            </a:r>
            <a:r>
              <a:rPr lang="en-US" altLang="ja-JP" dirty="0" err="1">
                <a:solidFill>
                  <a:srgbClr val="000000"/>
                </a:solidFill>
              </a:rPr>
              <a:t>Delone</a:t>
            </a:r>
            <a:r>
              <a:rPr lang="en-US" altLang="ja-JP" dirty="0">
                <a:solidFill>
                  <a:srgbClr val="000000"/>
                </a:solidFill>
              </a:rPr>
              <a:t>) (1890-1980) </a:t>
            </a:r>
          </a:p>
          <a:p>
            <a:pPr lvl="1"/>
            <a:r>
              <a:rPr lang="en-US" altLang="ja-JP" dirty="0">
                <a:solidFill>
                  <a:srgbClr val="000000"/>
                </a:solidFill>
              </a:rPr>
              <a:t>Named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Voronoi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diagram</a:t>
            </a:r>
            <a:endParaRPr lang="en-US" altLang="ja-JP" dirty="0"/>
          </a:p>
          <a:p>
            <a:endParaRPr lang="en-US" altLang="ja-JP" dirty="0"/>
          </a:p>
          <a:p>
            <a:pPr>
              <a:buFontTx/>
              <a:buNone/>
            </a:pPr>
            <a:r>
              <a:rPr lang="en-US" altLang="ja-JP" dirty="0"/>
              <a:t> </a:t>
            </a:r>
          </a:p>
        </p:txBody>
      </p:sp>
      <p:pic>
        <p:nvPicPr>
          <p:cNvPr id="56325" name="Picture 4" descr="600px-Coloured_Voronoi_2D">
            <a:extLst>
              <a:ext uri="{FF2B5EF4-FFF2-40B4-BE49-F238E27FC236}">
                <a16:creationId xmlns:a16="http://schemas.microsoft.com/office/drawing/2014/main" id="{941F6BBF-715B-4F35-B4B3-AE52A9F66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47" y="3769291"/>
            <a:ext cx="28638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 descr="225px-Voronoy">
            <a:extLst>
              <a:ext uri="{FF2B5EF4-FFF2-40B4-BE49-F238E27FC236}">
                <a16:creationId xmlns:a16="http://schemas.microsoft.com/office/drawing/2014/main" id="{609AFF60-E15C-479F-A70F-28D863E7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9" y="1974850"/>
            <a:ext cx="973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6" descr="Delone_2">
            <a:extLst>
              <a:ext uri="{FF2B5EF4-FFF2-40B4-BE49-F238E27FC236}">
                <a16:creationId xmlns:a16="http://schemas.microsoft.com/office/drawing/2014/main" id="{2CEE9BE2-9156-48E8-8655-EEAA53E94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9" y="2005013"/>
            <a:ext cx="9366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1" descr="http://t1.gstatic.com/images?q=tbn:LpExZX8RoGjBjM:http://www.math.tugraz.at/~predota/old/history/mathematiker/img/dirichlet1.jpg">
            <a:extLst>
              <a:ext uri="{FF2B5EF4-FFF2-40B4-BE49-F238E27FC236}">
                <a16:creationId xmlns:a16="http://schemas.microsoft.com/office/drawing/2014/main" id="{989F84D5-07AD-4F74-99A9-68AAACBA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714375"/>
            <a:ext cx="9239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2" descr="C:\Users\tokuyama\Desktop\wigner.jpg">
            <a:extLst>
              <a:ext uri="{FF2B5EF4-FFF2-40B4-BE49-F238E27FC236}">
                <a16:creationId xmlns:a16="http://schemas.microsoft.com/office/drawing/2014/main" id="{00184E9C-6ABA-4E5B-9ED3-A2B246B8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849" y="5491633"/>
            <a:ext cx="8255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テキスト ボックス 10">
            <a:extLst>
              <a:ext uri="{FF2B5EF4-FFF2-40B4-BE49-F238E27FC236}">
                <a16:creationId xmlns:a16="http://schemas.microsoft.com/office/drawing/2014/main" id="{78616F02-0A98-4717-9C77-6B7C6B599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976" y="3862388"/>
            <a:ext cx="5401150" cy="258532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>
                <a:solidFill>
                  <a:srgbClr val="000000"/>
                </a:solidFill>
              </a:rPr>
              <a:t>Dual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dirty="0">
                <a:solidFill>
                  <a:srgbClr val="000000"/>
                </a:solidFill>
              </a:rPr>
              <a:t>of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dirty="0">
                <a:solidFill>
                  <a:srgbClr val="000000"/>
                </a:solidFill>
              </a:rPr>
              <a:t>Voronoi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dirty="0">
                <a:solidFill>
                  <a:srgbClr val="000000"/>
                </a:solidFill>
              </a:rPr>
              <a:t>diagram is called Delaunay triangulation</a:t>
            </a:r>
          </a:p>
          <a:p>
            <a:pPr lvl="1"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</a:rPr>
              <a:t>Which we seek for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dirty="0">
                <a:solidFill>
                  <a:srgbClr val="000000"/>
                </a:solidFill>
              </a:rPr>
              <a:t>In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dirty="0">
                <a:solidFill>
                  <a:srgbClr val="000000"/>
                </a:solidFill>
              </a:rPr>
              <a:t>physics,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dirty="0">
                <a:solidFill>
                  <a:srgbClr val="000000"/>
                </a:solidFill>
              </a:rPr>
              <a:t>it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dirty="0">
                <a:solidFill>
                  <a:srgbClr val="000000"/>
                </a:solidFill>
              </a:rPr>
              <a:t>is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dirty="0">
                <a:solidFill>
                  <a:srgbClr val="000000"/>
                </a:solidFill>
              </a:rPr>
              <a:t>called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dirty="0">
                <a:solidFill>
                  <a:srgbClr val="000000"/>
                </a:solidFill>
              </a:rPr>
              <a:t>Wigner-</a:t>
            </a:r>
            <a:r>
              <a:rPr lang="en-US" altLang="ja-JP" sz="2800" dirty="0" err="1">
                <a:solidFill>
                  <a:srgbClr val="000000"/>
                </a:solidFill>
              </a:rPr>
              <a:t>Seiz</a:t>
            </a:r>
            <a:r>
              <a:rPr lang="ja-JP" altLang="en-US" sz="2800" dirty="0">
                <a:solidFill>
                  <a:srgbClr val="000000"/>
                </a:solidFill>
              </a:rPr>
              <a:t> </a:t>
            </a:r>
            <a:r>
              <a:rPr lang="en-US" altLang="ja-JP" sz="2800" dirty="0">
                <a:solidFill>
                  <a:srgbClr val="000000"/>
                </a:solidFill>
              </a:rPr>
              <a:t>cell.</a:t>
            </a:r>
          </a:p>
        </p:txBody>
      </p:sp>
      <p:pic>
        <p:nvPicPr>
          <p:cNvPr id="56331" name="図 2">
            <a:extLst>
              <a:ext uri="{FF2B5EF4-FFF2-40B4-BE49-F238E27FC236}">
                <a16:creationId xmlns:a16="http://schemas.microsoft.com/office/drawing/2014/main" id="{6D696FEA-7D82-49F3-B55C-BEA1DC75F4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74" y="3421857"/>
            <a:ext cx="25844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3B912F-3CA8-4D12-B708-83398336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Triangulation of point set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CDF8D0-37FA-48E8-B179-67AF5F6F9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Triangulation of a set of points on the plane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EDD13E6-DF56-4ACB-AD1C-CC68BFB3C902}"/>
              </a:ext>
            </a:extLst>
          </p:cNvPr>
          <p:cNvSpPr/>
          <p:nvPr/>
        </p:nvSpPr>
        <p:spPr>
          <a:xfrm>
            <a:off x="1748119" y="3615925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01DE479-9EAD-4BBD-BE23-5BE5A6FBAABF}"/>
              </a:ext>
            </a:extLst>
          </p:cNvPr>
          <p:cNvSpPr/>
          <p:nvPr/>
        </p:nvSpPr>
        <p:spPr>
          <a:xfrm>
            <a:off x="1147484" y="4411682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FD78246-8FE8-44E2-9101-CD453F78C77F}"/>
              </a:ext>
            </a:extLst>
          </p:cNvPr>
          <p:cNvSpPr/>
          <p:nvPr/>
        </p:nvSpPr>
        <p:spPr>
          <a:xfrm>
            <a:off x="4289613" y="3615924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36308DA-A4BE-4FD1-B0EB-7AC639E2570A}"/>
              </a:ext>
            </a:extLst>
          </p:cNvPr>
          <p:cNvSpPr/>
          <p:nvPr/>
        </p:nvSpPr>
        <p:spPr>
          <a:xfrm>
            <a:off x="1748119" y="5233286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8E028CF-ABAA-472B-8C70-EF6F15678889}"/>
              </a:ext>
            </a:extLst>
          </p:cNvPr>
          <p:cNvSpPr/>
          <p:nvPr/>
        </p:nvSpPr>
        <p:spPr>
          <a:xfrm>
            <a:off x="2344273" y="4411684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D5DBA5DE-E8A3-4E81-AC84-C5FE6843BB5F}"/>
              </a:ext>
            </a:extLst>
          </p:cNvPr>
          <p:cNvSpPr/>
          <p:nvPr/>
        </p:nvSpPr>
        <p:spPr>
          <a:xfrm>
            <a:off x="3007659" y="3603525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5557C9B-EE62-453E-94C8-9F1C960ADCBB}"/>
              </a:ext>
            </a:extLst>
          </p:cNvPr>
          <p:cNvSpPr/>
          <p:nvPr/>
        </p:nvSpPr>
        <p:spPr>
          <a:xfrm>
            <a:off x="3729322" y="4411683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25201A4-29BD-4FA8-9349-DAC742F5FBF6}"/>
              </a:ext>
            </a:extLst>
          </p:cNvPr>
          <p:cNvSpPr/>
          <p:nvPr/>
        </p:nvSpPr>
        <p:spPr>
          <a:xfrm>
            <a:off x="3720361" y="6029045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A6923E6-2634-4ADF-93C8-621AB77567C0}"/>
              </a:ext>
            </a:extLst>
          </p:cNvPr>
          <p:cNvSpPr/>
          <p:nvPr/>
        </p:nvSpPr>
        <p:spPr>
          <a:xfrm>
            <a:off x="2967318" y="5233287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83AE6FB-CEA5-4066-A6AF-8AE3DDFE6D4F}"/>
              </a:ext>
            </a:extLst>
          </p:cNvPr>
          <p:cNvSpPr/>
          <p:nvPr/>
        </p:nvSpPr>
        <p:spPr>
          <a:xfrm>
            <a:off x="2344273" y="6068392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C8C4375-AA9C-46D3-9F5C-9819FBCE66FA}"/>
              </a:ext>
            </a:extLst>
          </p:cNvPr>
          <p:cNvSpPr/>
          <p:nvPr/>
        </p:nvSpPr>
        <p:spPr>
          <a:xfrm>
            <a:off x="4343401" y="5233286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818A3CA9-BF7E-44E1-B7EA-11DE7D1F79D9}"/>
              </a:ext>
            </a:extLst>
          </p:cNvPr>
          <p:cNvSpPr/>
          <p:nvPr/>
        </p:nvSpPr>
        <p:spPr>
          <a:xfrm>
            <a:off x="2344273" y="2822819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58E4D20-6023-4C5A-9CA5-D551152CB749}"/>
              </a:ext>
            </a:extLst>
          </p:cNvPr>
          <p:cNvSpPr/>
          <p:nvPr/>
        </p:nvSpPr>
        <p:spPr>
          <a:xfrm>
            <a:off x="4966453" y="4411681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7A6452E-DBF3-4818-B415-B0974B97FAB6}"/>
              </a:ext>
            </a:extLst>
          </p:cNvPr>
          <p:cNvSpPr/>
          <p:nvPr/>
        </p:nvSpPr>
        <p:spPr>
          <a:xfrm>
            <a:off x="3729322" y="2808036"/>
            <a:ext cx="2958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F58FBBA-F23F-41EB-A3F8-0F85BD5CA6A2}"/>
              </a:ext>
            </a:extLst>
          </p:cNvPr>
          <p:cNvGrpSpPr/>
          <p:nvPr/>
        </p:nvGrpSpPr>
        <p:grpSpPr>
          <a:xfrm>
            <a:off x="6270816" y="2754374"/>
            <a:ext cx="4114804" cy="3556191"/>
            <a:chOff x="1299884" y="2960436"/>
            <a:chExt cx="4114804" cy="3556191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2D61F6C0-4FED-4B12-92F3-51401ACA0DCF}"/>
                </a:ext>
              </a:extLst>
            </p:cNvPr>
            <p:cNvSpPr/>
            <p:nvPr/>
          </p:nvSpPr>
          <p:spPr>
            <a:xfrm>
              <a:off x="1900519" y="3768325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69EDAE55-682B-4ED8-B12E-287061D5BB77}"/>
                </a:ext>
              </a:extLst>
            </p:cNvPr>
            <p:cNvSpPr/>
            <p:nvPr/>
          </p:nvSpPr>
          <p:spPr>
            <a:xfrm>
              <a:off x="1299884" y="4564082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3146C7F-FB5A-47CE-BEF2-F42104090FB9}"/>
                </a:ext>
              </a:extLst>
            </p:cNvPr>
            <p:cNvSpPr/>
            <p:nvPr/>
          </p:nvSpPr>
          <p:spPr>
            <a:xfrm>
              <a:off x="4442013" y="3768324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22FC577C-B284-45EE-AE61-D7A27042316A}"/>
                </a:ext>
              </a:extLst>
            </p:cNvPr>
            <p:cNvSpPr/>
            <p:nvPr/>
          </p:nvSpPr>
          <p:spPr>
            <a:xfrm>
              <a:off x="1900519" y="5385686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85A37EC9-CFBE-47CA-AF3C-E18216696155}"/>
                </a:ext>
              </a:extLst>
            </p:cNvPr>
            <p:cNvSpPr/>
            <p:nvPr/>
          </p:nvSpPr>
          <p:spPr>
            <a:xfrm>
              <a:off x="2496673" y="4564084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454485C9-2C0A-4B32-95E8-29F7CEB05571}"/>
                </a:ext>
              </a:extLst>
            </p:cNvPr>
            <p:cNvSpPr/>
            <p:nvPr/>
          </p:nvSpPr>
          <p:spPr>
            <a:xfrm>
              <a:off x="3160059" y="3755925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81111FDB-75B7-4697-8727-CE60DD3A8393}"/>
                </a:ext>
              </a:extLst>
            </p:cNvPr>
            <p:cNvSpPr/>
            <p:nvPr/>
          </p:nvSpPr>
          <p:spPr>
            <a:xfrm>
              <a:off x="3881722" y="4564083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8D2945E5-FC59-44B7-B8A5-4C9ED31AEE38}"/>
                </a:ext>
              </a:extLst>
            </p:cNvPr>
            <p:cNvSpPr/>
            <p:nvPr/>
          </p:nvSpPr>
          <p:spPr>
            <a:xfrm>
              <a:off x="3872761" y="6181445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2955CF2C-8DF1-4521-BB7E-4256317D0E12}"/>
                </a:ext>
              </a:extLst>
            </p:cNvPr>
            <p:cNvSpPr/>
            <p:nvPr/>
          </p:nvSpPr>
          <p:spPr>
            <a:xfrm>
              <a:off x="3119718" y="5385687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DE4A7ECA-E481-4BD0-8682-0A4E5DB5CAEF}"/>
                </a:ext>
              </a:extLst>
            </p:cNvPr>
            <p:cNvSpPr/>
            <p:nvPr/>
          </p:nvSpPr>
          <p:spPr>
            <a:xfrm>
              <a:off x="2496673" y="6220792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46BD9C0A-22FD-48C2-9A85-8C1E32656EBD}"/>
                </a:ext>
              </a:extLst>
            </p:cNvPr>
            <p:cNvSpPr/>
            <p:nvPr/>
          </p:nvSpPr>
          <p:spPr>
            <a:xfrm>
              <a:off x="4495801" y="5385686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A59576FA-883A-4476-8848-665A730882AB}"/>
                </a:ext>
              </a:extLst>
            </p:cNvPr>
            <p:cNvSpPr/>
            <p:nvPr/>
          </p:nvSpPr>
          <p:spPr>
            <a:xfrm>
              <a:off x="2496673" y="2975219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D6F1E93D-B535-462C-B384-F87E493BF482}"/>
                </a:ext>
              </a:extLst>
            </p:cNvPr>
            <p:cNvSpPr/>
            <p:nvPr/>
          </p:nvSpPr>
          <p:spPr>
            <a:xfrm>
              <a:off x="5118853" y="4564081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FA8120E0-BB6B-4014-8E22-E98AF2AB3059}"/>
                </a:ext>
              </a:extLst>
            </p:cNvPr>
            <p:cNvSpPr/>
            <p:nvPr/>
          </p:nvSpPr>
          <p:spPr>
            <a:xfrm>
              <a:off x="3881722" y="2960436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64E061B-DC74-4340-A3CB-E87CDFC0D2DA}"/>
              </a:ext>
            </a:extLst>
          </p:cNvPr>
          <p:cNvCxnSpPr>
            <a:cxnSpLocks/>
            <a:stCxn id="30" idx="3"/>
          </p:cNvCxnSpPr>
          <p:nvPr/>
        </p:nvCxnSpPr>
        <p:spPr>
          <a:xfrm flipH="1">
            <a:off x="6418733" y="3021668"/>
            <a:ext cx="1092196" cy="1484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AE2BA8B-8308-4F16-A59B-2497B7333A3A}"/>
              </a:ext>
            </a:extLst>
          </p:cNvPr>
          <p:cNvCxnSpPr/>
          <p:nvPr/>
        </p:nvCxnSpPr>
        <p:spPr>
          <a:xfrm>
            <a:off x="6418733" y="4478120"/>
            <a:ext cx="1187821" cy="1684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2301547-2832-4601-B9F1-6C7E71DD4777}"/>
              </a:ext>
            </a:extLst>
          </p:cNvPr>
          <p:cNvCxnSpPr>
            <a:cxnSpLocks/>
            <a:stCxn id="32" idx="2"/>
            <a:endCxn id="31" idx="5"/>
          </p:cNvCxnSpPr>
          <p:nvPr/>
        </p:nvCxnSpPr>
        <p:spPr>
          <a:xfrm>
            <a:off x="8852654" y="2902292"/>
            <a:ext cx="1489642" cy="170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97A441E-F8A3-4AE6-A7AF-FB2619492A8C}"/>
              </a:ext>
            </a:extLst>
          </p:cNvPr>
          <p:cNvCxnSpPr>
            <a:endCxn id="26" idx="3"/>
          </p:cNvCxnSpPr>
          <p:nvPr/>
        </p:nvCxnSpPr>
        <p:spPr>
          <a:xfrm flipH="1">
            <a:off x="8887017" y="4505936"/>
            <a:ext cx="1350685" cy="1721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38F023D-5784-4542-870E-7F9D9FC12D84}"/>
              </a:ext>
            </a:extLst>
          </p:cNvPr>
          <p:cNvCxnSpPr>
            <a:cxnSpLocks/>
          </p:cNvCxnSpPr>
          <p:nvPr/>
        </p:nvCxnSpPr>
        <p:spPr>
          <a:xfrm flipV="1">
            <a:off x="7542307" y="2927413"/>
            <a:ext cx="1385049" cy="14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6F930F8-94C2-485E-BE91-28747101F6A0}"/>
              </a:ext>
            </a:extLst>
          </p:cNvPr>
          <p:cNvCxnSpPr>
            <a:cxnSpLocks/>
          </p:cNvCxnSpPr>
          <p:nvPr/>
        </p:nvCxnSpPr>
        <p:spPr>
          <a:xfrm>
            <a:off x="7643160" y="6172985"/>
            <a:ext cx="1271495" cy="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B828362-E917-46F2-BC44-EC1B7ED7DB4D}"/>
              </a:ext>
            </a:extLst>
          </p:cNvPr>
          <p:cNvCxnSpPr>
            <a:cxnSpLocks/>
            <a:endCxn id="22" idx="7"/>
          </p:cNvCxnSpPr>
          <p:nvPr/>
        </p:nvCxnSpPr>
        <p:spPr>
          <a:xfrm flipH="1">
            <a:off x="7123962" y="2902291"/>
            <a:ext cx="1907988" cy="2320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010D92DC-FF40-4046-BF39-4333E1287405}"/>
              </a:ext>
            </a:extLst>
          </p:cNvPr>
          <p:cNvCxnSpPr>
            <a:stCxn id="21" idx="4"/>
            <a:endCxn id="28" idx="0"/>
          </p:cNvCxnSpPr>
          <p:nvPr/>
        </p:nvCxnSpPr>
        <p:spPr>
          <a:xfrm flipH="1">
            <a:off x="7615523" y="3858097"/>
            <a:ext cx="1945340" cy="2156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9F99A9DA-ED7A-4C92-B612-6F39CCE520A4}"/>
              </a:ext>
            </a:extLst>
          </p:cNvPr>
          <p:cNvCxnSpPr>
            <a:cxnSpLocks/>
            <a:stCxn id="30" idx="5"/>
            <a:endCxn id="29" idx="6"/>
          </p:cNvCxnSpPr>
          <p:nvPr/>
        </p:nvCxnSpPr>
        <p:spPr>
          <a:xfrm>
            <a:off x="7720116" y="3021668"/>
            <a:ext cx="2042452" cy="2305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C1C251C-C061-4159-A4A5-C80EAAE701D3}"/>
              </a:ext>
            </a:extLst>
          </p:cNvPr>
          <p:cNvCxnSpPr>
            <a:endCxn id="26" idx="5"/>
          </p:cNvCxnSpPr>
          <p:nvPr/>
        </p:nvCxnSpPr>
        <p:spPr>
          <a:xfrm>
            <a:off x="7014887" y="3724495"/>
            <a:ext cx="2081317" cy="2503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62427F7-EEA8-45C4-AC4E-EF96DDFA3084}"/>
              </a:ext>
            </a:extLst>
          </p:cNvPr>
          <p:cNvCxnSpPr>
            <a:stCxn id="19" idx="6"/>
            <a:endCxn id="21" idx="2"/>
          </p:cNvCxnSpPr>
          <p:nvPr/>
        </p:nvCxnSpPr>
        <p:spPr>
          <a:xfrm flipV="1">
            <a:off x="7167286" y="3710180"/>
            <a:ext cx="224565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7BED9A91-D922-4DD0-A226-8F76B8274533}"/>
              </a:ext>
            </a:extLst>
          </p:cNvPr>
          <p:cNvCxnSpPr>
            <a:cxnSpLocks/>
          </p:cNvCxnSpPr>
          <p:nvPr/>
        </p:nvCxnSpPr>
        <p:spPr>
          <a:xfrm>
            <a:off x="6418734" y="4479043"/>
            <a:ext cx="3714375" cy="43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7C0E6E8B-CC9B-4300-AF32-208B140A4390}"/>
              </a:ext>
            </a:extLst>
          </p:cNvPr>
          <p:cNvCxnSpPr>
            <a:cxnSpLocks/>
          </p:cNvCxnSpPr>
          <p:nvPr/>
        </p:nvCxnSpPr>
        <p:spPr>
          <a:xfrm>
            <a:off x="7123962" y="5303630"/>
            <a:ext cx="2386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00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2">
            <a:extLst>
              <a:ext uri="{FF2B5EF4-FFF2-40B4-BE49-F238E27FC236}">
                <a16:creationId xmlns:a16="http://schemas.microsoft.com/office/drawing/2014/main" id="{1AF1C4D3-0D40-499A-8AE8-9727E039D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229600" cy="1143000"/>
          </a:xfrm>
        </p:spPr>
        <p:txBody>
          <a:bodyPr/>
          <a:lstStyle/>
          <a:p>
            <a:r>
              <a:rPr lang="en-US" altLang="ja-JP" dirty="0"/>
              <a:t>History of </a:t>
            </a:r>
            <a:r>
              <a:rPr lang="en-US" altLang="ja-JP" dirty="0" err="1"/>
              <a:t>computaion</a:t>
            </a:r>
            <a:r>
              <a:rPr lang="ja-JP" altLang="en-US" dirty="0"/>
              <a:t> </a:t>
            </a:r>
            <a:r>
              <a:rPr lang="en-US" altLang="ja-JP" dirty="0"/>
              <a:t>model</a:t>
            </a:r>
            <a:r>
              <a:rPr lang="ja-JP" altLang="en-US" dirty="0"/>
              <a:t> 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C46A93-B800-447B-9295-A4BBBB89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2" y="973137"/>
            <a:ext cx="8920162" cy="58848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2400" dirty="0"/>
              <a:t>Viète(1540-1603) </a:t>
            </a:r>
            <a:r>
              <a:rPr lang="ja-JP" altLang="en-US" sz="2400" dirty="0"/>
              <a:t> </a:t>
            </a:r>
            <a:r>
              <a:rPr lang="en-US" altLang="ja-JP" sz="2400" dirty="0"/>
              <a:t>Mathematical</a:t>
            </a:r>
            <a:r>
              <a:rPr lang="ja-JP" altLang="en-US" sz="2400" dirty="0"/>
              <a:t> </a:t>
            </a:r>
            <a:r>
              <a:rPr lang="en-US" altLang="ja-JP" sz="2400" dirty="0"/>
              <a:t>symbols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400" dirty="0"/>
              <a:t>Descartes(1596-1650)  Cartesian coordinate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400" dirty="0"/>
              <a:t>Newton</a:t>
            </a:r>
            <a:r>
              <a:rPr lang="ja-JP" altLang="en-US" sz="2400" dirty="0"/>
              <a:t>（</a:t>
            </a:r>
            <a:r>
              <a:rPr lang="en-US" altLang="ja-JP" sz="2400" dirty="0"/>
              <a:t>1643-1727)</a:t>
            </a:r>
            <a:r>
              <a:rPr lang="ja-JP" altLang="en-US" sz="2400" dirty="0"/>
              <a:t>　</a:t>
            </a:r>
            <a:r>
              <a:rPr lang="en-US" altLang="ja-JP" sz="2400" dirty="0"/>
              <a:t>Calculus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ja-JP" altLang="en-US" sz="2400" dirty="0"/>
              <a:t>　⇒</a:t>
            </a:r>
            <a:r>
              <a:rPr lang="en-US" altLang="ja-JP" sz="2400" dirty="0"/>
              <a:t>Computation &amp; Algorithms by using functions and algebra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400" dirty="0"/>
              <a:t>Boole (1815-1864)</a:t>
            </a:r>
            <a:r>
              <a:rPr lang="ja-JP" altLang="en-US" sz="2400" dirty="0"/>
              <a:t>　</a:t>
            </a:r>
            <a:r>
              <a:rPr lang="en-US" altLang="ja-JP" sz="2400" dirty="0"/>
              <a:t>Logics</a:t>
            </a:r>
            <a:r>
              <a:rPr lang="ja-JP" altLang="en-US" sz="2400" dirty="0"/>
              <a:t> </a:t>
            </a:r>
            <a:r>
              <a:rPr lang="en-US" altLang="ja-JP" sz="2400" dirty="0"/>
              <a:t>in</a:t>
            </a:r>
            <a:r>
              <a:rPr lang="ja-JP" altLang="en-US" sz="2400" dirty="0"/>
              <a:t> </a:t>
            </a:r>
            <a:r>
              <a:rPr lang="en-US" altLang="ja-JP" sz="2400" dirty="0"/>
              <a:t>Algebra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400" dirty="0"/>
              <a:t>Turing</a:t>
            </a:r>
            <a:r>
              <a:rPr lang="ja-JP" altLang="en-US" sz="2400" dirty="0"/>
              <a:t>（１</a:t>
            </a:r>
            <a:r>
              <a:rPr lang="en-US" altLang="ja-JP" sz="2400" dirty="0"/>
              <a:t>912-1954</a:t>
            </a:r>
            <a:r>
              <a:rPr lang="ja-JP" altLang="en-US" sz="2400" dirty="0"/>
              <a:t>）</a:t>
            </a:r>
            <a:r>
              <a:rPr lang="en-US" altLang="ja-JP" sz="2400" dirty="0"/>
              <a:t>Computability</a:t>
            </a:r>
            <a:r>
              <a:rPr lang="ja-JP" altLang="en-US" sz="2400" dirty="0"/>
              <a:t>  </a:t>
            </a:r>
            <a:r>
              <a:rPr lang="en-US" altLang="ja-JP" sz="2400" dirty="0"/>
              <a:t>and Computer 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400" dirty="0"/>
              <a:t>Shannon</a:t>
            </a:r>
            <a:r>
              <a:rPr lang="ja-JP" altLang="en-US" sz="2400" dirty="0"/>
              <a:t>（</a:t>
            </a:r>
            <a:r>
              <a:rPr lang="en-US" altLang="ja-JP" sz="2400" dirty="0"/>
              <a:t>1916-2001) Information</a:t>
            </a:r>
            <a:r>
              <a:rPr lang="ja-JP" altLang="en-US" sz="2400" dirty="0"/>
              <a:t> </a:t>
            </a:r>
            <a:r>
              <a:rPr lang="en-US" altLang="ja-JP" sz="2400" dirty="0"/>
              <a:t>theory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ja-JP" altLang="en-US" sz="2400" dirty="0"/>
              <a:t>　</a:t>
            </a:r>
            <a:r>
              <a:rPr lang="ja-JP" altLang="en-US" sz="2400" dirty="0">
                <a:sym typeface="Wingdings" panose="05000000000000000000" pitchFamily="2" charset="2"/>
              </a:rPr>
              <a:t>⇒</a:t>
            </a:r>
            <a:r>
              <a:rPr lang="en-US" altLang="ja-JP" sz="2400" dirty="0">
                <a:sym typeface="Wingdings" panose="05000000000000000000" pitchFamily="2" charset="2"/>
              </a:rPr>
              <a:t>Computation</a:t>
            </a:r>
            <a:r>
              <a:rPr lang="ja-JP" altLang="en-US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and</a:t>
            </a:r>
            <a:r>
              <a:rPr lang="ja-JP" altLang="en-US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Algorithms</a:t>
            </a:r>
            <a:r>
              <a:rPr lang="ja-JP" altLang="en-US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with</a:t>
            </a:r>
            <a:r>
              <a:rPr lang="ja-JP" altLang="en-US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Computer</a:t>
            </a:r>
            <a:endParaRPr lang="en-US" altLang="ja-JP" sz="2400" dirty="0"/>
          </a:p>
          <a:p>
            <a:pPr>
              <a:lnSpc>
                <a:spcPct val="150000"/>
              </a:lnSpc>
              <a:defRPr/>
            </a:pPr>
            <a:r>
              <a:rPr lang="en-US" altLang="ja-JP" sz="2400" dirty="0"/>
              <a:t>Computational Geometry:  Geometry &amp; Algorithms with Computer</a:t>
            </a:r>
            <a:r>
              <a:rPr lang="ja-JP" altLang="en-US" sz="2400" dirty="0"/>
              <a:t>　</a:t>
            </a:r>
            <a:endParaRPr lang="en-US" altLang="ja-JP" sz="2400" dirty="0"/>
          </a:p>
        </p:txBody>
      </p:sp>
      <p:sp>
        <p:nvSpPr>
          <p:cNvPr id="48132" name="スライド番号プレースホルダー 1">
            <a:extLst>
              <a:ext uri="{FF2B5EF4-FFF2-40B4-BE49-F238E27FC236}">
                <a16:creationId xmlns:a16="http://schemas.microsoft.com/office/drawing/2014/main" id="{F680AA4E-F6C2-45FD-8E10-89AA4987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A706F7-E568-4B1E-94AF-CA06CA8660EC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ja-JP" sz="1400"/>
          </a:p>
        </p:txBody>
      </p:sp>
      <p:pic>
        <p:nvPicPr>
          <p:cNvPr id="48133" name="図 1">
            <a:extLst>
              <a:ext uri="{FF2B5EF4-FFF2-40B4-BE49-F238E27FC236}">
                <a16:creationId xmlns:a16="http://schemas.microsoft.com/office/drawing/2014/main" id="{7F26940D-8E57-4EBA-B6FF-0212C8B8A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3" y="493714"/>
            <a:ext cx="9017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図 2">
            <a:extLst>
              <a:ext uri="{FF2B5EF4-FFF2-40B4-BE49-F238E27FC236}">
                <a16:creationId xmlns:a16="http://schemas.microsoft.com/office/drawing/2014/main" id="{C0B9D2B1-38E0-4C14-A946-29794B2C8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1455739"/>
            <a:ext cx="1030288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図 4">
            <a:extLst>
              <a:ext uri="{FF2B5EF4-FFF2-40B4-BE49-F238E27FC236}">
                <a16:creationId xmlns:a16="http://schemas.microsoft.com/office/drawing/2014/main" id="{3A6135BA-EC64-403C-A803-02CBECD66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1981200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図 5">
            <a:extLst>
              <a:ext uri="{FF2B5EF4-FFF2-40B4-BE49-F238E27FC236}">
                <a16:creationId xmlns:a16="http://schemas.microsoft.com/office/drawing/2014/main" id="{2ABE2FD8-CC07-406E-A41F-75AB8B8B6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94" y="3555206"/>
            <a:ext cx="92868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図 6">
            <a:extLst>
              <a:ext uri="{FF2B5EF4-FFF2-40B4-BE49-F238E27FC236}">
                <a16:creationId xmlns:a16="http://schemas.microsoft.com/office/drawing/2014/main" id="{CC479624-C872-4124-8B0F-FA8D76D50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07" y="3947319"/>
            <a:ext cx="90646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図 7">
            <a:extLst>
              <a:ext uri="{FF2B5EF4-FFF2-40B4-BE49-F238E27FC236}">
                <a16:creationId xmlns:a16="http://schemas.microsoft.com/office/drawing/2014/main" id="{B27A3DA5-ED45-49C8-9BC1-F255FEBCB1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95" y="4801394"/>
            <a:ext cx="8794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C81F551B-37BA-43EE-882D-AFE8D5751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938056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birth</a:t>
            </a:r>
            <a:r>
              <a:rPr lang="ja-JP" altLang="en-US" dirty="0"/>
              <a:t> </a:t>
            </a:r>
            <a:r>
              <a:rPr lang="en-US" altLang="ja-JP" dirty="0"/>
              <a:t>of</a:t>
            </a:r>
            <a:r>
              <a:rPr lang="ja-JP" altLang="en-US" dirty="0"/>
              <a:t> </a:t>
            </a:r>
            <a:r>
              <a:rPr lang="en-US" altLang="ja-JP" dirty="0"/>
              <a:t>computational</a:t>
            </a:r>
            <a:r>
              <a:rPr lang="ja-JP" altLang="en-US" dirty="0"/>
              <a:t> </a:t>
            </a:r>
            <a:r>
              <a:rPr lang="en-US" altLang="ja-JP" dirty="0"/>
              <a:t>Geometry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8547A6D-C088-4779-AFEB-D18E42A35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4063" y="857251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/>
              <a:t>M. I. </a:t>
            </a:r>
            <a:r>
              <a:rPr lang="en-US" altLang="ja-JP" dirty="0" err="1"/>
              <a:t>Shamos</a:t>
            </a:r>
            <a:r>
              <a:rPr lang="en-US" altLang="ja-JP" dirty="0"/>
              <a:t>:  Voronoi diagram computation</a:t>
            </a:r>
          </a:p>
          <a:p>
            <a:pPr>
              <a:buFontTx/>
              <a:buNone/>
            </a:pPr>
            <a:r>
              <a:rPr lang="ja-JP" altLang="en-US" dirty="0"/>
              <a:t>　　　</a:t>
            </a:r>
            <a:r>
              <a:rPr lang="en-US" altLang="ja-JP" dirty="0"/>
              <a:t>O( n log n) time algorithm   </a:t>
            </a:r>
          </a:p>
          <a:p>
            <a:pPr>
              <a:buFontTx/>
              <a:buNone/>
            </a:pPr>
            <a:r>
              <a:rPr lang="en-US" altLang="ja-JP" dirty="0"/>
              <a:t>                           (Ph. D thesis, 1978) </a:t>
            </a:r>
          </a:p>
        </p:txBody>
      </p:sp>
      <p:pic>
        <p:nvPicPr>
          <p:cNvPr id="57348" name="Picture 4" descr="600px-Coloured_Voronoi_2D">
            <a:extLst>
              <a:ext uri="{FF2B5EF4-FFF2-40B4-BE49-F238E27FC236}">
                <a16:creationId xmlns:a16="http://schemas.microsoft.com/office/drawing/2014/main" id="{9341EC98-00BB-4F8E-976E-7F4ED235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2844800"/>
            <a:ext cx="34988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8">
            <a:extLst>
              <a:ext uri="{FF2B5EF4-FFF2-40B4-BE49-F238E27FC236}">
                <a16:creationId xmlns:a16="http://schemas.microsoft.com/office/drawing/2014/main" id="{C96CA72B-DBEF-4308-A06A-40D88C34B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2852738"/>
            <a:ext cx="2592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ja-JP" altLang="en-US" sz="1800"/>
          </a:p>
        </p:txBody>
      </p:sp>
      <p:sp>
        <p:nvSpPr>
          <p:cNvPr id="57350" name="Text Box 9">
            <a:extLst>
              <a:ext uri="{FF2B5EF4-FFF2-40B4-BE49-F238E27FC236}">
                <a16:creationId xmlns:a16="http://schemas.microsoft.com/office/drawing/2014/main" id="{8E43B243-7F50-4BB3-895E-9A6AE8D7D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2235201"/>
            <a:ext cx="55419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ja-JP" dirty="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ja-JP" dirty="0"/>
              <a:t>Basic</a:t>
            </a:r>
            <a:r>
              <a:rPr lang="ja-JP" altLang="en-US" dirty="0"/>
              <a:t> </a:t>
            </a:r>
            <a:r>
              <a:rPr lang="en-US" altLang="ja-JP" dirty="0"/>
              <a:t>tool</a:t>
            </a:r>
            <a:r>
              <a:rPr lang="ja-JP" altLang="en-US" dirty="0"/>
              <a:t> </a:t>
            </a:r>
            <a:r>
              <a:rPr lang="en-US" altLang="ja-JP" dirty="0"/>
              <a:t>in</a:t>
            </a:r>
            <a:r>
              <a:rPr lang="ja-JP" altLang="en-US" dirty="0"/>
              <a:t> </a:t>
            </a:r>
            <a:r>
              <a:rPr lang="en-US" altLang="ja-JP" dirty="0"/>
              <a:t>computational</a:t>
            </a:r>
            <a:r>
              <a:rPr lang="ja-JP" altLang="en-US" dirty="0"/>
              <a:t> </a:t>
            </a:r>
            <a:r>
              <a:rPr lang="en-US" altLang="ja-JP" dirty="0" err="1"/>
              <a:t>geomery</a:t>
            </a:r>
            <a:endParaRPr lang="en-US" altLang="ja-JP" dirty="0"/>
          </a:p>
          <a:p>
            <a:pPr lvl="2" eaLnBrk="1" hangingPunct="1">
              <a:spcBef>
                <a:spcPct val="50000"/>
              </a:spcBef>
            </a:pPr>
            <a:r>
              <a:rPr lang="en-US" altLang="ja-JP" dirty="0"/>
              <a:t>“Perpendicular</a:t>
            </a:r>
            <a:r>
              <a:rPr lang="ja-JP" altLang="en-US" dirty="0"/>
              <a:t> </a:t>
            </a:r>
            <a:r>
              <a:rPr lang="en-US" altLang="ja-JP" dirty="0"/>
              <a:t>bisector of many objects “</a:t>
            </a:r>
          </a:p>
          <a:p>
            <a:pPr marL="914400" lvl="2" indent="0" eaLnBrk="1" hangingPunct="1">
              <a:spcBef>
                <a:spcPct val="50000"/>
              </a:spcBef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en-US" altLang="ja-JP" dirty="0"/>
          </a:p>
        </p:txBody>
      </p:sp>
      <p:pic>
        <p:nvPicPr>
          <p:cNvPr id="57351" name="Picture 8" descr="http://euro.ecom.cmu.edu/people/faculty/mshamos/shamos3.jpg">
            <a:extLst>
              <a:ext uri="{FF2B5EF4-FFF2-40B4-BE49-F238E27FC236}">
                <a16:creationId xmlns:a16="http://schemas.microsoft.com/office/drawing/2014/main" id="{6224742C-07D7-428F-B5BE-561DD4DC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1355726"/>
            <a:ext cx="85566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BCF35D-C1ED-4B0B-8D0C-2E2D272D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E497CE-9D2B-4368-B551-4413BD88F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763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99AFAD-E88E-4166-AB30-37B743B5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79" y="1222632"/>
            <a:ext cx="3823447" cy="482256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 What I have done: 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/>
              <a:t>First draw the Voronoi diagram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/>
              <a:t>Then, </a:t>
            </a:r>
            <a:r>
              <a:rPr lang="en-US" altLang="ja-JP" dirty="0"/>
              <a:t>draw its “dual”</a:t>
            </a:r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9E09CA6-9D32-4B2E-9F39-5BF786EC6885}"/>
              </a:ext>
            </a:extLst>
          </p:cNvPr>
          <p:cNvGrpSpPr/>
          <p:nvPr/>
        </p:nvGrpSpPr>
        <p:grpSpPr>
          <a:xfrm>
            <a:off x="838200" y="910316"/>
            <a:ext cx="6116170" cy="4690548"/>
            <a:chOff x="697006" y="1963691"/>
            <a:chExt cx="6116170" cy="469054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8C0585A4-E389-419F-9BF5-AD1E68DF3E00}"/>
                </a:ext>
              </a:extLst>
            </p:cNvPr>
            <p:cNvSpPr/>
            <p:nvPr/>
          </p:nvSpPr>
          <p:spPr>
            <a:xfrm>
              <a:off x="697006" y="4325050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EB27A3CC-AC8A-4944-B6CD-9FCD85C2851B}"/>
                </a:ext>
              </a:extLst>
            </p:cNvPr>
            <p:cNvSpPr/>
            <p:nvPr/>
          </p:nvSpPr>
          <p:spPr>
            <a:xfrm>
              <a:off x="3377453" y="1963691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0DC05A9A-E726-4D24-9242-4DC645C9A6B6}"/>
                </a:ext>
              </a:extLst>
            </p:cNvPr>
            <p:cNvSpPr/>
            <p:nvPr/>
          </p:nvSpPr>
          <p:spPr>
            <a:xfrm>
              <a:off x="6530788" y="4325050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9F403B32-B5D4-4FAB-BD8F-727BF9338CEB}"/>
                </a:ext>
              </a:extLst>
            </p:cNvPr>
            <p:cNvSpPr/>
            <p:nvPr/>
          </p:nvSpPr>
          <p:spPr>
            <a:xfrm>
              <a:off x="2756647" y="4303059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A87D6960-BD0F-40B1-9E35-7F513DF97325}"/>
                </a:ext>
              </a:extLst>
            </p:cNvPr>
            <p:cNvSpPr/>
            <p:nvPr/>
          </p:nvSpPr>
          <p:spPr>
            <a:xfrm>
              <a:off x="3009900" y="3429000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DC349ADA-0023-4F29-B253-9DDEA0A59D9E}"/>
                </a:ext>
              </a:extLst>
            </p:cNvPr>
            <p:cNvSpPr/>
            <p:nvPr/>
          </p:nvSpPr>
          <p:spPr>
            <a:xfrm>
              <a:off x="4105835" y="3841376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8B3FEF8B-13E4-46F7-BABE-3940C5FE1073}"/>
                </a:ext>
              </a:extLst>
            </p:cNvPr>
            <p:cNvSpPr/>
            <p:nvPr/>
          </p:nvSpPr>
          <p:spPr>
            <a:xfrm>
              <a:off x="3472703" y="4199963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45D301B-F866-4D75-98E4-96BDF7D55D9B}"/>
                </a:ext>
              </a:extLst>
            </p:cNvPr>
            <p:cNvSpPr/>
            <p:nvPr/>
          </p:nvSpPr>
          <p:spPr>
            <a:xfrm>
              <a:off x="3366247" y="4912659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F94493B8-52EE-46A2-989E-E32ED252441B}"/>
                </a:ext>
              </a:extLst>
            </p:cNvPr>
            <p:cNvSpPr/>
            <p:nvPr/>
          </p:nvSpPr>
          <p:spPr>
            <a:xfrm>
              <a:off x="3541059" y="6331510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D0EA76FA-3318-42EF-8A04-160980377CF2}"/>
                </a:ext>
              </a:extLst>
            </p:cNvPr>
            <p:cNvSpPr/>
            <p:nvPr/>
          </p:nvSpPr>
          <p:spPr>
            <a:xfrm>
              <a:off x="4316506" y="4917141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24FFCAA0-4815-4E3C-ACA2-9B36633A7C64}"/>
                </a:ext>
              </a:extLst>
            </p:cNvPr>
            <p:cNvSpPr/>
            <p:nvPr/>
          </p:nvSpPr>
          <p:spPr>
            <a:xfrm>
              <a:off x="3823447" y="5369859"/>
              <a:ext cx="282388" cy="322729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97A6E6B-0DFE-4E84-8286-17321F01F57B}"/>
              </a:ext>
            </a:extLst>
          </p:cNvPr>
          <p:cNvCxnSpPr>
            <a:cxnSpLocks/>
          </p:cNvCxnSpPr>
          <p:nvPr/>
        </p:nvCxnSpPr>
        <p:spPr>
          <a:xfrm>
            <a:off x="1008529" y="561245"/>
            <a:ext cx="959224" cy="10796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E3DF7C5-B924-4D1C-9771-087D32A50338}"/>
              </a:ext>
            </a:extLst>
          </p:cNvPr>
          <p:cNvCxnSpPr>
            <a:cxnSpLocks/>
          </p:cNvCxnSpPr>
          <p:nvPr/>
        </p:nvCxnSpPr>
        <p:spPr>
          <a:xfrm flipH="1">
            <a:off x="1967753" y="2198125"/>
            <a:ext cx="15688" cy="30362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6300F9C-2986-4329-8D09-E373BCEBD966}"/>
              </a:ext>
            </a:extLst>
          </p:cNvPr>
          <p:cNvCxnSpPr>
            <a:cxnSpLocks/>
          </p:cNvCxnSpPr>
          <p:nvPr/>
        </p:nvCxnSpPr>
        <p:spPr>
          <a:xfrm flipH="1">
            <a:off x="6014197" y="15082"/>
            <a:ext cx="840441" cy="12322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35A0F10-79EB-4297-8B8B-E0EEF80BBD24}"/>
              </a:ext>
            </a:extLst>
          </p:cNvPr>
          <p:cNvCxnSpPr/>
          <p:nvPr/>
        </p:nvCxnSpPr>
        <p:spPr>
          <a:xfrm>
            <a:off x="6196852" y="5577422"/>
            <a:ext cx="999565" cy="11230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BBC7A74-CCF5-483E-AAE4-7A97E8EF2BEF}"/>
              </a:ext>
            </a:extLst>
          </p:cNvPr>
          <p:cNvCxnSpPr>
            <a:cxnSpLocks/>
          </p:cNvCxnSpPr>
          <p:nvPr/>
        </p:nvCxnSpPr>
        <p:spPr>
          <a:xfrm>
            <a:off x="3180229" y="4773684"/>
            <a:ext cx="2283759" cy="5570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5E9534F8-FE5E-4F7B-91B0-809837E264D3}"/>
              </a:ext>
            </a:extLst>
          </p:cNvPr>
          <p:cNvCxnSpPr>
            <a:cxnSpLocks/>
          </p:cNvCxnSpPr>
          <p:nvPr/>
        </p:nvCxnSpPr>
        <p:spPr>
          <a:xfrm>
            <a:off x="5210735" y="2375625"/>
            <a:ext cx="1094710" cy="34106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B8564CF-897E-44A1-8882-00E9E26E3C83}"/>
              </a:ext>
            </a:extLst>
          </p:cNvPr>
          <p:cNvCxnSpPr/>
          <p:nvPr/>
        </p:nvCxnSpPr>
        <p:spPr>
          <a:xfrm flipV="1">
            <a:off x="3648635" y="1071680"/>
            <a:ext cx="2785783" cy="9946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D02A7DD-A800-4D75-9F25-F3669B63ED05}"/>
              </a:ext>
            </a:extLst>
          </p:cNvPr>
          <p:cNvCxnSpPr>
            <a:cxnSpLocks/>
          </p:cNvCxnSpPr>
          <p:nvPr/>
        </p:nvCxnSpPr>
        <p:spPr>
          <a:xfrm flipH="1">
            <a:off x="5463988" y="1160011"/>
            <a:ext cx="575422" cy="20762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5949EFC-2BC5-4A84-84BE-BEE0ECC5882C}"/>
              </a:ext>
            </a:extLst>
          </p:cNvPr>
          <p:cNvCxnSpPr>
            <a:cxnSpLocks/>
          </p:cNvCxnSpPr>
          <p:nvPr/>
        </p:nvCxnSpPr>
        <p:spPr>
          <a:xfrm flipH="1">
            <a:off x="4105835" y="3236239"/>
            <a:ext cx="1387289" cy="2980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5C6B727B-C6F0-4AA6-95DC-D4F4FCC7B476}"/>
              </a:ext>
            </a:extLst>
          </p:cNvPr>
          <p:cNvCxnSpPr/>
          <p:nvPr/>
        </p:nvCxnSpPr>
        <p:spPr>
          <a:xfrm flipV="1">
            <a:off x="3755091" y="1891531"/>
            <a:ext cx="350744" cy="8964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66B6333-22A7-4D90-B59C-5FFCD71B6811}"/>
              </a:ext>
            </a:extLst>
          </p:cNvPr>
          <p:cNvCxnSpPr>
            <a:cxnSpLocks/>
          </p:cNvCxnSpPr>
          <p:nvPr/>
        </p:nvCxnSpPr>
        <p:spPr>
          <a:xfrm>
            <a:off x="1768288" y="1407647"/>
            <a:ext cx="2337547" cy="4838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5B029E71-B8EA-423B-8491-B8EA3535AC0C}"/>
              </a:ext>
            </a:extLst>
          </p:cNvPr>
          <p:cNvCxnSpPr/>
          <p:nvPr/>
        </p:nvCxnSpPr>
        <p:spPr>
          <a:xfrm>
            <a:off x="3823447" y="2604225"/>
            <a:ext cx="423582" cy="9681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48A4268D-A205-44C0-A2C7-40AEBB10A901}"/>
              </a:ext>
            </a:extLst>
          </p:cNvPr>
          <p:cNvCxnSpPr>
            <a:cxnSpLocks/>
          </p:cNvCxnSpPr>
          <p:nvPr/>
        </p:nvCxnSpPr>
        <p:spPr>
          <a:xfrm>
            <a:off x="1916767" y="2548195"/>
            <a:ext cx="1506630" cy="4728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A2EA3B3-EC23-4476-B3AB-074CC55292C8}"/>
              </a:ext>
            </a:extLst>
          </p:cNvPr>
          <p:cNvCxnSpPr/>
          <p:nvPr/>
        </p:nvCxnSpPr>
        <p:spPr>
          <a:xfrm flipH="1" flipV="1">
            <a:off x="1674159" y="1247308"/>
            <a:ext cx="484094" cy="19889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FB26782F-FD75-4CE5-8097-E1F1E527C1F6}"/>
              </a:ext>
            </a:extLst>
          </p:cNvPr>
          <p:cNvCxnSpPr/>
          <p:nvPr/>
        </p:nvCxnSpPr>
        <p:spPr>
          <a:xfrm flipV="1">
            <a:off x="3151094" y="2698354"/>
            <a:ext cx="649941" cy="4482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88E39803-B169-4BF0-A6B7-25997B0AB374}"/>
              </a:ext>
            </a:extLst>
          </p:cNvPr>
          <p:cNvCxnSpPr>
            <a:cxnSpLocks/>
          </p:cNvCxnSpPr>
          <p:nvPr/>
        </p:nvCxnSpPr>
        <p:spPr>
          <a:xfrm>
            <a:off x="3359804" y="2922471"/>
            <a:ext cx="104495" cy="6835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46CA7AC-0B64-4648-A4EF-AAEEDE7E1BA0}"/>
              </a:ext>
            </a:extLst>
          </p:cNvPr>
          <p:cNvCxnSpPr>
            <a:cxnSpLocks/>
          </p:cNvCxnSpPr>
          <p:nvPr/>
        </p:nvCxnSpPr>
        <p:spPr>
          <a:xfrm flipH="1">
            <a:off x="2203357" y="3603788"/>
            <a:ext cx="1235730" cy="13750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16105E3C-3295-450A-8C9E-2DD7795A2CD5}"/>
              </a:ext>
            </a:extLst>
          </p:cNvPr>
          <p:cNvCxnSpPr>
            <a:cxnSpLocks/>
          </p:cNvCxnSpPr>
          <p:nvPr/>
        </p:nvCxnSpPr>
        <p:spPr>
          <a:xfrm flipH="1">
            <a:off x="1393947" y="4695429"/>
            <a:ext cx="838479" cy="11654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411EAF80-89FD-4A9D-BFA1-8B3CBB9709E4}"/>
              </a:ext>
            </a:extLst>
          </p:cNvPr>
          <p:cNvCxnSpPr>
            <a:cxnSpLocks/>
          </p:cNvCxnSpPr>
          <p:nvPr/>
        </p:nvCxnSpPr>
        <p:spPr>
          <a:xfrm>
            <a:off x="3371011" y="3558968"/>
            <a:ext cx="914118" cy="1805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4945843A-3399-449F-BED1-993D62816342}"/>
              </a:ext>
            </a:extLst>
          </p:cNvPr>
          <p:cNvCxnSpPr>
            <a:cxnSpLocks/>
          </p:cNvCxnSpPr>
          <p:nvPr/>
        </p:nvCxnSpPr>
        <p:spPr>
          <a:xfrm flipH="1">
            <a:off x="2994636" y="3917551"/>
            <a:ext cx="1203615" cy="11743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E9B7FF56-C613-4C00-814A-81C0AC7F41A8}"/>
              </a:ext>
            </a:extLst>
          </p:cNvPr>
          <p:cNvCxnSpPr/>
          <p:nvPr/>
        </p:nvCxnSpPr>
        <p:spPr>
          <a:xfrm flipH="1" flipV="1">
            <a:off x="4120404" y="3971344"/>
            <a:ext cx="980025" cy="12339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FC6E4AE4-36CD-4CB9-9F97-62434D21C22E}"/>
              </a:ext>
            </a:extLst>
          </p:cNvPr>
          <p:cNvCxnSpPr>
            <a:cxnSpLocks/>
          </p:cNvCxnSpPr>
          <p:nvPr/>
        </p:nvCxnSpPr>
        <p:spPr>
          <a:xfrm>
            <a:off x="5100429" y="5234339"/>
            <a:ext cx="1333988" cy="59288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BDFA500D-0EF0-46A6-8FA5-C4C85644084D}"/>
              </a:ext>
            </a:extLst>
          </p:cNvPr>
          <p:cNvCxnSpPr/>
          <p:nvPr/>
        </p:nvCxnSpPr>
        <p:spPr>
          <a:xfrm flipV="1">
            <a:off x="4105835" y="3603788"/>
            <a:ext cx="14569" cy="5782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9E8552F9-7A0F-408E-AD8C-462737D0771C}"/>
              </a:ext>
            </a:extLst>
          </p:cNvPr>
          <p:cNvCxnSpPr/>
          <p:nvPr/>
        </p:nvCxnSpPr>
        <p:spPr>
          <a:xfrm flipH="1">
            <a:off x="3930463" y="3307952"/>
            <a:ext cx="457760" cy="609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C597BE7C-AA63-4169-A0D4-85CB85FFB011}"/>
              </a:ext>
            </a:extLst>
          </p:cNvPr>
          <p:cNvCxnSpPr>
            <a:cxnSpLocks/>
          </p:cNvCxnSpPr>
          <p:nvPr/>
        </p:nvCxnSpPr>
        <p:spPr>
          <a:xfrm flipV="1">
            <a:off x="2152273" y="4759024"/>
            <a:ext cx="1444170" cy="1999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FDE4DD22-6D44-4D37-A687-4B39D85BB8D1}"/>
              </a:ext>
            </a:extLst>
          </p:cNvPr>
          <p:cNvCxnSpPr>
            <a:cxnSpLocks/>
          </p:cNvCxnSpPr>
          <p:nvPr/>
        </p:nvCxnSpPr>
        <p:spPr>
          <a:xfrm flipV="1">
            <a:off x="1559444" y="4409270"/>
            <a:ext cx="1814194" cy="81141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BD0BB98-9188-492E-BDD8-DE43C4225201}"/>
              </a:ext>
            </a:extLst>
          </p:cNvPr>
          <p:cNvCxnSpPr>
            <a:stCxn id="6" idx="3"/>
            <a:endCxn id="4" idx="7"/>
          </p:cNvCxnSpPr>
          <p:nvPr/>
        </p:nvCxnSpPr>
        <p:spPr>
          <a:xfrm flipH="1">
            <a:off x="1079233" y="1185782"/>
            <a:ext cx="2480769" cy="21331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3CC8E3EE-1BB4-4632-A801-86C3EDEE3D10}"/>
              </a:ext>
            </a:extLst>
          </p:cNvPr>
          <p:cNvCxnSpPr>
            <a:cxnSpLocks/>
            <a:endCxn id="9" idx="4"/>
          </p:cNvCxnSpPr>
          <p:nvPr/>
        </p:nvCxnSpPr>
        <p:spPr>
          <a:xfrm flipH="1">
            <a:off x="3292288" y="1149317"/>
            <a:ext cx="393572" cy="1549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50503D8-CDEE-4032-A8CA-0C3FCD64F8EA}"/>
              </a:ext>
            </a:extLst>
          </p:cNvPr>
          <p:cNvCxnSpPr>
            <a:cxnSpLocks/>
            <a:stCxn id="13" idx="4"/>
          </p:cNvCxnSpPr>
          <p:nvPr/>
        </p:nvCxnSpPr>
        <p:spPr>
          <a:xfrm flipH="1" flipV="1">
            <a:off x="993563" y="3513518"/>
            <a:ext cx="2829884" cy="20873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248AE3-E7A1-4767-9AED-72AD0C0C5B73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039721" y="3411049"/>
            <a:ext cx="1858120" cy="43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DA74B4F-5239-4CEA-9CB1-5C202CE2CF6F}"/>
              </a:ext>
            </a:extLst>
          </p:cNvPr>
          <p:cNvCxnSpPr>
            <a:cxnSpLocks/>
            <a:stCxn id="9" idx="6"/>
          </p:cNvCxnSpPr>
          <p:nvPr/>
        </p:nvCxnSpPr>
        <p:spPr>
          <a:xfrm flipH="1">
            <a:off x="3055233" y="2536990"/>
            <a:ext cx="378249" cy="9047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1EAE240E-837F-4B57-9522-19749630BCBC}"/>
              </a:ext>
            </a:extLst>
          </p:cNvPr>
          <p:cNvCxnSpPr>
            <a:cxnSpLocks/>
            <a:stCxn id="8" idx="5"/>
            <a:endCxn id="12" idx="2"/>
          </p:cNvCxnSpPr>
          <p:nvPr/>
        </p:nvCxnSpPr>
        <p:spPr>
          <a:xfrm>
            <a:off x="3138874" y="3525150"/>
            <a:ext cx="368567" cy="4954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FDFA376F-2C5C-425F-B54B-9D0F15E8BDF6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3748474" y="4134750"/>
            <a:ext cx="357132" cy="3131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C3DF7830-E20C-40E4-A11E-078AA5555FC1}"/>
              </a:ext>
            </a:extLst>
          </p:cNvPr>
          <p:cNvCxnSpPr>
            <a:cxnSpLocks/>
            <a:stCxn id="7" idx="2"/>
            <a:endCxn id="14" idx="5"/>
          </p:cNvCxnSpPr>
          <p:nvPr/>
        </p:nvCxnSpPr>
        <p:spPr>
          <a:xfrm flipH="1">
            <a:off x="4698733" y="3433040"/>
            <a:ext cx="1973249" cy="706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75BC1087-50F6-487C-850F-F1345BF773D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369280" y="2956312"/>
            <a:ext cx="129775" cy="9547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A2A3CACB-E60C-4957-B5DB-AFD39E0414B9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4200815" y="4139232"/>
            <a:ext cx="298240" cy="270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AE92850F-F2EE-46A2-8042-D60EFC41541E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4447790" y="3026156"/>
            <a:ext cx="2224192" cy="406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2260FB07-84EE-4977-BDA2-57BE9E70A3EE}"/>
              </a:ext>
            </a:extLst>
          </p:cNvPr>
          <p:cNvCxnSpPr>
            <a:cxnSpLocks/>
            <a:stCxn id="7" idx="2"/>
            <a:endCxn id="6" idx="5"/>
          </p:cNvCxnSpPr>
          <p:nvPr/>
        </p:nvCxnSpPr>
        <p:spPr>
          <a:xfrm flipH="1" flipV="1">
            <a:off x="3759680" y="1185782"/>
            <a:ext cx="2912302" cy="2247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7873ABE-DA71-48DA-B772-3A1C9A50A06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876812" y="3433040"/>
            <a:ext cx="2795170" cy="20363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9B882303-F684-4BD7-B012-80FF2EE6A7CA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3392127" y="2651091"/>
            <a:ext cx="343914" cy="687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0898EBA2-3BB8-4974-BE3B-440B96503140}"/>
              </a:ext>
            </a:extLst>
          </p:cNvPr>
          <p:cNvCxnSpPr>
            <a:cxnSpLocks/>
            <a:stCxn id="10" idx="3"/>
            <a:endCxn id="11" idx="6"/>
          </p:cNvCxnSpPr>
          <p:nvPr/>
        </p:nvCxnSpPr>
        <p:spPr>
          <a:xfrm flipH="1">
            <a:off x="3896285" y="3063467"/>
            <a:ext cx="392099" cy="244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C933F51B-CA17-4267-B123-B4169D486B45}"/>
              </a:ext>
            </a:extLst>
          </p:cNvPr>
          <p:cNvCxnSpPr>
            <a:cxnSpLocks/>
            <a:stCxn id="14" idx="4"/>
            <a:endCxn id="11" idx="5"/>
          </p:cNvCxnSpPr>
          <p:nvPr/>
        </p:nvCxnSpPr>
        <p:spPr>
          <a:xfrm flipH="1" flipV="1">
            <a:off x="3854930" y="3422054"/>
            <a:ext cx="743964" cy="764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36B9BCE0-C1E6-408B-8799-D7B0D274319D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3092024" y="3422054"/>
            <a:ext cx="563228" cy="30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16876579-C7BD-445B-AAEF-02982AED473E}"/>
              </a:ext>
            </a:extLst>
          </p:cNvPr>
          <p:cNvCxnSpPr>
            <a:cxnSpLocks/>
            <a:stCxn id="14" idx="2"/>
            <a:endCxn id="12" idx="6"/>
          </p:cNvCxnSpPr>
          <p:nvPr/>
        </p:nvCxnSpPr>
        <p:spPr>
          <a:xfrm flipH="1" flipV="1">
            <a:off x="3789829" y="4020649"/>
            <a:ext cx="667871" cy="4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9B4CCEF8-C2CA-424E-BAE6-527BBC168888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3327133" y="2653220"/>
            <a:ext cx="919896" cy="296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89736BDB-2ADE-477C-9311-8A94FEBCD3FC}"/>
              </a:ext>
            </a:extLst>
          </p:cNvPr>
          <p:cNvCxnSpPr>
            <a:cxnSpLocks/>
            <a:stCxn id="11" idx="5"/>
            <a:endCxn id="12" idx="4"/>
          </p:cNvCxnSpPr>
          <p:nvPr/>
        </p:nvCxnSpPr>
        <p:spPr>
          <a:xfrm flipH="1">
            <a:off x="3648635" y="3422054"/>
            <a:ext cx="206295" cy="759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06478998-0D71-465E-9D8E-940ADE2C0C6A}"/>
              </a:ext>
            </a:extLst>
          </p:cNvPr>
          <p:cNvCxnSpPr>
            <a:cxnSpLocks/>
            <a:stCxn id="15" idx="5"/>
          </p:cNvCxnSpPr>
          <p:nvPr/>
        </p:nvCxnSpPr>
        <p:spPr>
          <a:xfrm flipH="1">
            <a:off x="3845329" y="4591950"/>
            <a:ext cx="360345" cy="847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8E37D244-AC8E-4F89-94AB-305CB6B36B72}"/>
              </a:ext>
            </a:extLst>
          </p:cNvPr>
          <p:cNvCxnSpPr>
            <a:cxnSpLocks/>
            <a:stCxn id="12" idx="4"/>
            <a:endCxn id="13" idx="4"/>
          </p:cNvCxnSpPr>
          <p:nvPr/>
        </p:nvCxnSpPr>
        <p:spPr>
          <a:xfrm>
            <a:off x="3648635" y="4182013"/>
            <a:ext cx="174812" cy="1418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42A35E8F-735A-422E-818E-1D99F61DA29B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3039035" y="3572413"/>
            <a:ext cx="787392" cy="18779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774ADED4-7E6F-4248-ABBA-0B67F8E0A995}"/>
              </a:ext>
            </a:extLst>
          </p:cNvPr>
          <p:cNvCxnSpPr>
            <a:cxnSpLocks/>
            <a:stCxn id="6" idx="5"/>
            <a:endCxn id="10" idx="6"/>
          </p:cNvCxnSpPr>
          <p:nvPr/>
        </p:nvCxnSpPr>
        <p:spPr>
          <a:xfrm>
            <a:off x="3759680" y="1185782"/>
            <a:ext cx="769737" cy="1763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379D62AE-8B66-40DA-A7DF-410214380580}"/>
              </a:ext>
            </a:extLst>
          </p:cNvPr>
          <p:cNvCxnSpPr>
            <a:cxnSpLocks/>
          </p:cNvCxnSpPr>
          <p:nvPr/>
        </p:nvCxnSpPr>
        <p:spPr>
          <a:xfrm>
            <a:off x="1749178" y="2029482"/>
            <a:ext cx="519381" cy="10787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38A835D0-B099-46C9-B227-7D21CEE2DAD6}"/>
              </a:ext>
            </a:extLst>
          </p:cNvPr>
          <p:cNvCxnSpPr>
            <a:cxnSpLocks/>
            <a:stCxn id="4" idx="6"/>
            <a:endCxn id="9" idx="3"/>
          </p:cNvCxnSpPr>
          <p:nvPr/>
        </p:nvCxnSpPr>
        <p:spPr>
          <a:xfrm flipV="1">
            <a:off x="1120588" y="2651091"/>
            <a:ext cx="2071861" cy="7819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ABAD7703-3C6E-4E1B-A2B9-A53CD41055BA}"/>
              </a:ext>
            </a:extLst>
          </p:cNvPr>
          <p:cNvCxnSpPr>
            <a:cxnSpLocks/>
            <a:stCxn id="14" idx="4"/>
            <a:endCxn id="13" idx="7"/>
          </p:cNvCxnSpPr>
          <p:nvPr/>
        </p:nvCxnSpPr>
        <p:spPr>
          <a:xfrm flipH="1">
            <a:off x="3923286" y="4186495"/>
            <a:ext cx="675608" cy="113890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62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3B912F-3CA8-4D12-B708-83398336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Triangulation of point set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CDF8D0-37FA-48E8-B179-67AF5F6F9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Which triangulation do you like?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F58FBBA-F23F-41EB-A3F8-0F85BD5CA6A2}"/>
              </a:ext>
            </a:extLst>
          </p:cNvPr>
          <p:cNvGrpSpPr/>
          <p:nvPr/>
        </p:nvGrpSpPr>
        <p:grpSpPr>
          <a:xfrm>
            <a:off x="6270816" y="2754374"/>
            <a:ext cx="4114804" cy="3556191"/>
            <a:chOff x="1299884" y="2960436"/>
            <a:chExt cx="4114804" cy="3556191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2D61F6C0-4FED-4B12-92F3-51401ACA0DCF}"/>
                </a:ext>
              </a:extLst>
            </p:cNvPr>
            <p:cNvSpPr/>
            <p:nvPr/>
          </p:nvSpPr>
          <p:spPr>
            <a:xfrm>
              <a:off x="1900519" y="3768325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69EDAE55-682B-4ED8-B12E-287061D5BB77}"/>
                </a:ext>
              </a:extLst>
            </p:cNvPr>
            <p:cNvSpPr/>
            <p:nvPr/>
          </p:nvSpPr>
          <p:spPr>
            <a:xfrm>
              <a:off x="1299884" y="4564082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C3146C7F-FB5A-47CE-BEF2-F42104090FB9}"/>
                </a:ext>
              </a:extLst>
            </p:cNvPr>
            <p:cNvSpPr/>
            <p:nvPr/>
          </p:nvSpPr>
          <p:spPr>
            <a:xfrm>
              <a:off x="4442013" y="3768324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22FC577C-B284-45EE-AE61-D7A27042316A}"/>
                </a:ext>
              </a:extLst>
            </p:cNvPr>
            <p:cNvSpPr/>
            <p:nvPr/>
          </p:nvSpPr>
          <p:spPr>
            <a:xfrm>
              <a:off x="1900519" y="5385686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85A37EC9-CFBE-47CA-AF3C-E18216696155}"/>
                </a:ext>
              </a:extLst>
            </p:cNvPr>
            <p:cNvSpPr/>
            <p:nvPr/>
          </p:nvSpPr>
          <p:spPr>
            <a:xfrm>
              <a:off x="2496673" y="4564084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454485C9-2C0A-4B32-95E8-29F7CEB05571}"/>
                </a:ext>
              </a:extLst>
            </p:cNvPr>
            <p:cNvSpPr/>
            <p:nvPr/>
          </p:nvSpPr>
          <p:spPr>
            <a:xfrm>
              <a:off x="3160059" y="3755925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81111FDB-75B7-4697-8727-CE60DD3A8393}"/>
                </a:ext>
              </a:extLst>
            </p:cNvPr>
            <p:cNvSpPr/>
            <p:nvPr/>
          </p:nvSpPr>
          <p:spPr>
            <a:xfrm>
              <a:off x="3881722" y="4564083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8D2945E5-FC59-44B7-B8A5-4C9ED31AEE38}"/>
                </a:ext>
              </a:extLst>
            </p:cNvPr>
            <p:cNvSpPr/>
            <p:nvPr/>
          </p:nvSpPr>
          <p:spPr>
            <a:xfrm>
              <a:off x="3872761" y="6181445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2955CF2C-8DF1-4521-BB7E-4256317D0E12}"/>
                </a:ext>
              </a:extLst>
            </p:cNvPr>
            <p:cNvSpPr/>
            <p:nvPr/>
          </p:nvSpPr>
          <p:spPr>
            <a:xfrm>
              <a:off x="3119718" y="5385687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DE4A7ECA-E481-4BD0-8682-0A4E5DB5CAEF}"/>
                </a:ext>
              </a:extLst>
            </p:cNvPr>
            <p:cNvSpPr/>
            <p:nvPr/>
          </p:nvSpPr>
          <p:spPr>
            <a:xfrm>
              <a:off x="2496673" y="6220792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46BD9C0A-22FD-48C2-9A85-8C1E32656EBD}"/>
                </a:ext>
              </a:extLst>
            </p:cNvPr>
            <p:cNvSpPr/>
            <p:nvPr/>
          </p:nvSpPr>
          <p:spPr>
            <a:xfrm>
              <a:off x="4495801" y="5385686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A59576FA-883A-4476-8848-665A730882AB}"/>
                </a:ext>
              </a:extLst>
            </p:cNvPr>
            <p:cNvSpPr/>
            <p:nvPr/>
          </p:nvSpPr>
          <p:spPr>
            <a:xfrm>
              <a:off x="2496673" y="2975219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D6F1E93D-B535-462C-B384-F87E493BF482}"/>
                </a:ext>
              </a:extLst>
            </p:cNvPr>
            <p:cNvSpPr/>
            <p:nvPr/>
          </p:nvSpPr>
          <p:spPr>
            <a:xfrm>
              <a:off x="5118853" y="4564081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FA8120E0-BB6B-4014-8E22-E98AF2AB3059}"/>
                </a:ext>
              </a:extLst>
            </p:cNvPr>
            <p:cNvSpPr/>
            <p:nvPr/>
          </p:nvSpPr>
          <p:spPr>
            <a:xfrm>
              <a:off x="3881722" y="2960436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64E061B-DC74-4340-A3CB-E87CDFC0D2DA}"/>
              </a:ext>
            </a:extLst>
          </p:cNvPr>
          <p:cNvCxnSpPr>
            <a:cxnSpLocks/>
            <a:stCxn id="30" idx="3"/>
          </p:cNvCxnSpPr>
          <p:nvPr/>
        </p:nvCxnSpPr>
        <p:spPr>
          <a:xfrm flipH="1">
            <a:off x="6418733" y="3021668"/>
            <a:ext cx="1092196" cy="1484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AE2BA8B-8308-4F16-A59B-2497B7333A3A}"/>
              </a:ext>
            </a:extLst>
          </p:cNvPr>
          <p:cNvCxnSpPr/>
          <p:nvPr/>
        </p:nvCxnSpPr>
        <p:spPr>
          <a:xfrm>
            <a:off x="6418733" y="4478120"/>
            <a:ext cx="1187821" cy="1684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2301547-2832-4601-B9F1-6C7E71DD4777}"/>
              </a:ext>
            </a:extLst>
          </p:cNvPr>
          <p:cNvCxnSpPr>
            <a:cxnSpLocks/>
            <a:stCxn id="32" idx="2"/>
            <a:endCxn id="31" idx="5"/>
          </p:cNvCxnSpPr>
          <p:nvPr/>
        </p:nvCxnSpPr>
        <p:spPr>
          <a:xfrm>
            <a:off x="8852654" y="2902292"/>
            <a:ext cx="1489642" cy="170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97A441E-F8A3-4AE6-A7AF-FB2619492A8C}"/>
              </a:ext>
            </a:extLst>
          </p:cNvPr>
          <p:cNvCxnSpPr>
            <a:endCxn id="26" idx="3"/>
          </p:cNvCxnSpPr>
          <p:nvPr/>
        </p:nvCxnSpPr>
        <p:spPr>
          <a:xfrm flipH="1">
            <a:off x="8887017" y="4505936"/>
            <a:ext cx="1350685" cy="1721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38F023D-5784-4542-870E-7F9D9FC12D84}"/>
              </a:ext>
            </a:extLst>
          </p:cNvPr>
          <p:cNvCxnSpPr>
            <a:cxnSpLocks/>
          </p:cNvCxnSpPr>
          <p:nvPr/>
        </p:nvCxnSpPr>
        <p:spPr>
          <a:xfrm flipV="1">
            <a:off x="7542307" y="2927413"/>
            <a:ext cx="1385049" cy="14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6F930F8-94C2-485E-BE91-28747101F6A0}"/>
              </a:ext>
            </a:extLst>
          </p:cNvPr>
          <p:cNvCxnSpPr>
            <a:cxnSpLocks/>
          </p:cNvCxnSpPr>
          <p:nvPr/>
        </p:nvCxnSpPr>
        <p:spPr>
          <a:xfrm>
            <a:off x="7643160" y="6172985"/>
            <a:ext cx="1271495" cy="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CB828362-E917-46F2-BC44-EC1B7ED7DB4D}"/>
              </a:ext>
            </a:extLst>
          </p:cNvPr>
          <p:cNvCxnSpPr>
            <a:cxnSpLocks/>
            <a:endCxn id="22" idx="7"/>
          </p:cNvCxnSpPr>
          <p:nvPr/>
        </p:nvCxnSpPr>
        <p:spPr>
          <a:xfrm flipH="1">
            <a:off x="7123962" y="2902291"/>
            <a:ext cx="1907988" cy="2320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010D92DC-FF40-4046-BF39-4333E1287405}"/>
              </a:ext>
            </a:extLst>
          </p:cNvPr>
          <p:cNvCxnSpPr>
            <a:stCxn id="21" idx="4"/>
            <a:endCxn id="28" idx="0"/>
          </p:cNvCxnSpPr>
          <p:nvPr/>
        </p:nvCxnSpPr>
        <p:spPr>
          <a:xfrm flipH="1">
            <a:off x="7615523" y="3858097"/>
            <a:ext cx="1945340" cy="2156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9F99A9DA-ED7A-4C92-B612-6F39CCE520A4}"/>
              </a:ext>
            </a:extLst>
          </p:cNvPr>
          <p:cNvCxnSpPr>
            <a:cxnSpLocks/>
            <a:stCxn id="30" idx="5"/>
            <a:endCxn id="29" idx="6"/>
          </p:cNvCxnSpPr>
          <p:nvPr/>
        </p:nvCxnSpPr>
        <p:spPr>
          <a:xfrm>
            <a:off x="7720116" y="3021668"/>
            <a:ext cx="2042452" cy="2305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C1C251C-C061-4159-A4A5-C80EAAE701D3}"/>
              </a:ext>
            </a:extLst>
          </p:cNvPr>
          <p:cNvCxnSpPr>
            <a:endCxn id="26" idx="5"/>
          </p:cNvCxnSpPr>
          <p:nvPr/>
        </p:nvCxnSpPr>
        <p:spPr>
          <a:xfrm>
            <a:off x="7014887" y="3724495"/>
            <a:ext cx="2081317" cy="2503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62427F7-EEA8-45C4-AC4E-EF96DDFA3084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7606554" y="2927413"/>
            <a:ext cx="8969" cy="3087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7BED9A91-D922-4DD0-A226-8F76B8274533}"/>
              </a:ext>
            </a:extLst>
          </p:cNvPr>
          <p:cNvCxnSpPr>
            <a:cxnSpLocks/>
          </p:cNvCxnSpPr>
          <p:nvPr/>
        </p:nvCxnSpPr>
        <p:spPr>
          <a:xfrm>
            <a:off x="6418734" y="4479043"/>
            <a:ext cx="3714375" cy="43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1FC7AE68-E23B-4B80-939F-E10B64A1C3FA}"/>
              </a:ext>
            </a:extLst>
          </p:cNvPr>
          <p:cNvCxnSpPr>
            <a:cxnSpLocks/>
            <a:stCxn id="32" idx="4"/>
            <a:endCxn id="26" idx="7"/>
          </p:cNvCxnSpPr>
          <p:nvPr/>
        </p:nvCxnSpPr>
        <p:spPr>
          <a:xfrm>
            <a:off x="9000572" y="3050209"/>
            <a:ext cx="95632" cy="2968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C582A92A-5309-4693-9E99-1EF6FA8DFA3E}"/>
              </a:ext>
            </a:extLst>
          </p:cNvPr>
          <p:cNvGrpSpPr/>
          <p:nvPr/>
        </p:nvGrpSpPr>
        <p:grpSpPr>
          <a:xfrm>
            <a:off x="1312584" y="2671703"/>
            <a:ext cx="4114804" cy="3556191"/>
            <a:chOff x="1299884" y="2960436"/>
            <a:chExt cx="4114804" cy="3556191"/>
          </a:xfrm>
        </p:grpSpPr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F178C46B-2461-4C7A-826E-63499543B6B4}"/>
                </a:ext>
              </a:extLst>
            </p:cNvPr>
            <p:cNvSpPr/>
            <p:nvPr/>
          </p:nvSpPr>
          <p:spPr>
            <a:xfrm>
              <a:off x="1900519" y="3768325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" name="楕円 57">
              <a:extLst>
                <a:ext uri="{FF2B5EF4-FFF2-40B4-BE49-F238E27FC236}">
                  <a16:creationId xmlns:a16="http://schemas.microsoft.com/office/drawing/2014/main" id="{B1D5527F-6FC1-4DF0-9B8B-0420CF27E388}"/>
                </a:ext>
              </a:extLst>
            </p:cNvPr>
            <p:cNvSpPr/>
            <p:nvPr/>
          </p:nvSpPr>
          <p:spPr>
            <a:xfrm>
              <a:off x="1299884" y="4564082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楕円 59">
              <a:extLst>
                <a:ext uri="{FF2B5EF4-FFF2-40B4-BE49-F238E27FC236}">
                  <a16:creationId xmlns:a16="http://schemas.microsoft.com/office/drawing/2014/main" id="{B908A706-A553-4FB2-8B77-C5E2BF21AEDC}"/>
                </a:ext>
              </a:extLst>
            </p:cNvPr>
            <p:cNvSpPr/>
            <p:nvPr/>
          </p:nvSpPr>
          <p:spPr>
            <a:xfrm>
              <a:off x="4442013" y="3768324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8AE27541-2CC9-45FF-99BD-60BE8EB9DABC}"/>
                </a:ext>
              </a:extLst>
            </p:cNvPr>
            <p:cNvSpPr/>
            <p:nvPr/>
          </p:nvSpPr>
          <p:spPr>
            <a:xfrm>
              <a:off x="1900519" y="5385686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C1F2E33F-58F4-4DF8-885F-2922A8DBD078}"/>
                </a:ext>
              </a:extLst>
            </p:cNvPr>
            <p:cNvSpPr/>
            <p:nvPr/>
          </p:nvSpPr>
          <p:spPr>
            <a:xfrm>
              <a:off x="2496673" y="4564084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6CAF2945-FA49-4AC8-9572-89E49D53744C}"/>
                </a:ext>
              </a:extLst>
            </p:cNvPr>
            <p:cNvSpPr/>
            <p:nvPr/>
          </p:nvSpPr>
          <p:spPr>
            <a:xfrm>
              <a:off x="3160059" y="3755925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33AD301A-6ED2-482F-A5A3-6F50C805F63E}"/>
                </a:ext>
              </a:extLst>
            </p:cNvPr>
            <p:cNvSpPr/>
            <p:nvPr/>
          </p:nvSpPr>
          <p:spPr>
            <a:xfrm>
              <a:off x="3881722" y="4564083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9120B17C-BBFB-4B4D-B90A-0E8041A6F6DD}"/>
                </a:ext>
              </a:extLst>
            </p:cNvPr>
            <p:cNvSpPr/>
            <p:nvPr/>
          </p:nvSpPr>
          <p:spPr>
            <a:xfrm>
              <a:off x="3872761" y="6181445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30C6FAED-E48A-430D-95A7-C4239FDD0CE0}"/>
                </a:ext>
              </a:extLst>
            </p:cNvPr>
            <p:cNvSpPr/>
            <p:nvPr/>
          </p:nvSpPr>
          <p:spPr>
            <a:xfrm>
              <a:off x="3119718" y="5385687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4900EE44-350D-42EC-A211-A4ECA42F01BB}"/>
                </a:ext>
              </a:extLst>
            </p:cNvPr>
            <p:cNvSpPr/>
            <p:nvPr/>
          </p:nvSpPr>
          <p:spPr>
            <a:xfrm>
              <a:off x="2496673" y="6220792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CF8D7E79-0B1A-46CA-A5B5-7BBABE404E2E}"/>
                </a:ext>
              </a:extLst>
            </p:cNvPr>
            <p:cNvSpPr/>
            <p:nvPr/>
          </p:nvSpPr>
          <p:spPr>
            <a:xfrm>
              <a:off x="4495801" y="5385686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9B0BA8E4-371D-4DF9-96EF-E0AF11383578}"/>
                </a:ext>
              </a:extLst>
            </p:cNvPr>
            <p:cNvSpPr/>
            <p:nvPr/>
          </p:nvSpPr>
          <p:spPr>
            <a:xfrm>
              <a:off x="2496673" y="2975219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4F30ABF4-14FE-4A61-BB44-688B909D9CE5}"/>
                </a:ext>
              </a:extLst>
            </p:cNvPr>
            <p:cNvSpPr/>
            <p:nvPr/>
          </p:nvSpPr>
          <p:spPr>
            <a:xfrm>
              <a:off x="5118853" y="4564081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E9227FCA-C805-467D-A0C0-8ADA2169FAAF}"/>
                </a:ext>
              </a:extLst>
            </p:cNvPr>
            <p:cNvSpPr/>
            <p:nvPr/>
          </p:nvSpPr>
          <p:spPr>
            <a:xfrm>
              <a:off x="3881722" y="2960436"/>
              <a:ext cx="295835" cy="295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08DEB880-7962-4395-8F4F-1E37986E7134}"/>
              </a:ext>
            </a:extLst>
          </p:cNvPr>
          <p:cNvCxnSpPr>
            <a:cxnSpLocks/>
            <a:stCxn id="71" idx="3"/>
          </p:cNvCxnSpPr>
          <p:nvPr/>
        </p:nvCxnSpPr>
        <p:spPr>
          <a:xfrm flipH="1">
            <a:off x="1460501" y="2938997"/>
            <a:ext cx="1092196" cy="1484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AEF19D54-526D-44EB-AAD2-B841F26DD54D}"/>
              </a:ext>
            </a:extLst>
          </p:cNvPr>
          <p:cNvCxnSpPr/>
          <p:nvPr/>
        </p:nvCxnSpPr>
        <p:spPr>
          <a:xfrm>
            <a:off x="1460501" y="4395449"/>
            <a:ext cx="1187821" cy="1684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00B1FB16-1057-448A-9EF8-A1BB06D759C9}"/>
              </a:ext>
            </a:extLst>
          </p:cNvPr>
          <p:cNvCxnSpPr>
            <a:cxnSpLocks/>
            <a:stCxn id="73" idx="2"/>
            <a:endCxn id="72" idx="5"/>
          </p:cNvCxnSpPr>
          <p:nvPr/>
        </p:nvCxnSpPr>
        <p:spPr>
          <a:xfrm>
            <a:off x="3894422" y="2819621"/>
            <a:ext cx="1489642" cy="1708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47E3E170-F343-4996-AB7C-77467956D808}"/>
              </a:ext>
            </a:extLst>
          </p:cNvPr>
          <p:cNvCxnSpPr>
            <a:endCxn id="67" idx="3"/>
          </p:cNvCxnSpPr>
          <p:nvPr/>
        </p:nvCxnSpPr>
        <p:spPr>
          <a:xfrm flipH="1">
            <a:off x="3928785" y="4423265"/>
            <a:ext cx="1350685" cy="1721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D62B209-1E18-49FA-A74B-AB218D41A4C5}"/>
              </a:ext>
            </a:extLst>
          </p:cNvPr>
          <p:cNvCxnSpPr>
            <a:cxnSpLocks/>
          </p:cNvCxnSpPr>
          <p:nvPr/>
        </p:nvCxnSpPr>
        <p:spPr>
          <a:xfrm flipV="1">
            <a:off x="2584075" y="2844742"/>
            <a:ext cx="1385049" cy="14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6DDAC8CC-F2FD-476C-AEBF-9F9FCD60172C}"/>
              </a:ext>
            </a:extLst>
          </p:cNvPr>
          <p:cNvCxnSpPr>
            <a:cxnSpLocks/>
          </p:cNvCxnSpPr>
          <p:nvPr/>
        </p:nvCxnSpPr>
        <p:spPr>
          <a:xfrm>
            <a:off x="2684928" y="6090314"/>
            <a:ext cx="1271495" cy="3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DCD0F19F-2E66-4FE4-B1C1-D6A65BC3D04D}"/>
              </a:ext>
            </a:extLst>
          </p:cNvPr>
          <p:cNvCxnSpPr>
            <a:cxnSpLocks/>
            <a:endCxn id="62" idx="7"/>
          </p:cNvCxnSpPr>
          <p:nvPr/>
        </p:nvCxnSpPr>
        <p:spPr>
          <a:xfrm flipH="1">
            <a:off x="2165730" y="2819620"/>
            <a:ext cx="1907988" cy="2320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098CD570-40C7-452B-8639-DDC4B8209B23}"/>
              </a:ext>
            </a:extLst>
          </p:cNvPr>
          <p:cNvCxnSpPr>
            <a:stCxn id="60" idx="4"/>
            <a:endCxn id="69" idx="0"/>
          </p:cNvCxnSpPr>
          <p:nvPr/>
        </p:nvCxnSpPr>
        <p:spPr>
          <a:xfrm flipH="1">
            <a:off x="2657291" y="3775426"/>
            <a:ext cx="1945340" cy="2156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5C2CC042-BB35-4D5B-B7D1-07E9992C26E4}"/>
              </a:ext>
            </a:extLst>
          </p:cNvPr>
          <p:cNvCxnSpPr>
            <a:cxnSpLocks/>
            <a:stCxn id="71" idx="5"/>
            <a:endCxn id="70" idx="6"/>
          </p:cNvCxnSpPr>
          <p:nvPr/>
        </p:nvCxnSpPr>
        <p:spPr>
          <a:xfrm>
            <a:off x="2761884" y="2938997"/>
            <a:ext cx="2042452" cy="2305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151DD365-6F49-4F25-B8E1-A95B96994707}"/>
              </a:ext>
            </a:extLst>
          </p:cNvPr>
          <p:cNvCxnSpPr>
            <a:endCxn id="67" idx="5"/>
          </p:cNvCxnSpPr>
          <p:nvPr/>
        </p:nvCxnSpPr>
        <p:spPr>
          <a:xfrm>
            <a:off x="2056655" y="3641824"/>
            <a:ext cx="2081317" cy="2503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A3B6CEB7-D4DB-4B70-9E57-58BABAB87DD3}"/>
              </a:ext>
            </a:extLst>
          </p:cNvPr>
          <p:cNvCxnSpPr>
            <a:stCxn id="56" idx="6"/>
            <a:endCxn id="60" idx="2"/>
          </p:cNvCxnSpPr>
          <p:nvPr/>
        </p:nvCxnSpPr>
        <p:spPr>
          <a:xfrm flipV="1">
            <a:off x="2209054" y="3627509"/>
            <a:ext cx="224565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042F1FBC-E41A-4426-A5CB-799EB41083DA}"/>
              </a:ext>
            </a:extLst>
          </p:cNvPr>
          <p:cNvCxnSpPr>
            <a:cxnSpLocks/>
          </p:cNvCxnSpPr>
          <p:nvPr/>
        </p:nvCxnSpPr>
        <p:spPr>
          <a:xfrm>
            <a:off x="1460502" y="4396372"/>
            <a:ext cx="3714375" cy="43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93929350-3560-485C-BD68-C06F06004318}"/>
              </a:ext>
            </a:extLst>
          </p:cNvPr>
          <p:cNvCxnSpPr>
            <a:cxnSpLocks/>
          </p:cNvCxnSpPr>
          <p:nvPr/>
        </p:nvCxnSpPr>
        <p:spPr>
          <a:xfrm>
            <a:off x="2165730" y="5220959"/>
            <a:ext cx="2386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3963-8914-462F-801E-5F5B211D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 Goodness of triangulation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666AC4-0BF9-47A9-A9A9-9F7069FDC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08" y="1584011"/>
            <a:ext cx="10515600" cy="4351338"/>
          </a:xfrm>
        </p:spPr>
        <p:txBody>
          <a:bodyPr/>
          <a:lstStyle/>
          <a:p>
            <a:r>
              <a:rPr kumimoji="1" lang="en-US" altLang="ja-JP" dirty="0"/>
              <a:t>  Total length of edges  is short </a:t>
            </a:r>
          </a:p>
          <a:p>
            <a:r>
              <a:rPr lang="en-US" altLang="ja-JP" dirty="0"/>
              <a:t>  </a:t>
            </a:r>
            <a:r>
              <a:rPr lang="en-US" altLang="ja-JP" dirty="0">
                <a:solidFill>
                  <a:srgbClr val="FF0000"/>
                </a:solidFill>
              </a:rPr>
              <a:t>Minimum angle is large   </a:t>
            </a:r>
            <a:r>
              <a:rPr lang="en-US" altLang="ja-JP" dirty="0"/>
              <a:t>(No skinny triangle as possible)</a:t>
            </a:r>
          </a:p>
          <a:p>
            <a:r>
              <a:rPr kumimoji="1" lang="en-US" altLang="ja-JP" dirty="0"/>
              <a:t>  Maximum angle is small </a:t>
            </a:r>
          </a:p>
          <a:p>
            <a:r>
              <a:rPr lang="en-US" altLang="ja-JP" dirty="0"/>
              <a:t>  Beautiful symmetry  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1453D5-D43E-435E-847A-FAB145066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147" y="5292246"/>
            <a:ext cx="2243708" cy="146890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228950-2651-4CCE-BFC3-92BA236361F9}"/>
              </a:ext>
            </a:extLst>
          </p:cNvPr>
          <p:cNvSpPr txBox="1"/>
          <p:nvPr/>
        </p:nvSpPr>
        <p:spPr>
          <a:xfrm>
            <a:off x="9379323" y="5427762"/>
            <a:ext cx="2756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Not a triangulation, but beautiful  tiling pattern  in Al</a:t>
            </a:r>
            <a:r>
              <a:rPr lang="en-US" altLang="ja-JP" dirty="0"/>
              <a:t>h</a:t>
            </a:r>
            <a:r>
              <a:rPr kumimoji="1" lang="en-US" altLang="ja-JP" dirty="0"/>
              <a:t>ambra palace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CD677E-C9E3-4619-B94D-0C0437B45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339" y="2958353"/>
            <a:ext cx="1959471" cy="195947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707A71F-CC95-4F2C-B41E-636C0E16E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657" y="3876661"/>
            <a:ext cx="1192306" cy="11923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D051466-2819-4D44-AB5E-2A541FC8B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001" y="2947665"/>
            <a:ext cx="3060607" cy="195699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A84BC6-71AE-4993-87FF-7B442A1FDA59}"/>
              </a:ext>
            </a:extLst>
          </p:cNvPr>
          <p:cNvSpPr txBox="1"/>
          <p:nvPr/>
        </p:nvSpPr>
        <p:spPr>
          <a:xfrm>
            <a:off x="7975938" y="4884301"/>
            <a:ext cx="196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Labyrinth tiling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3579047-10C5-428E-95A0-00F9FE3552D0}"/>
              </a:ext>
            </a:extLst>
          </p:cNvPr>
          <p:cNvSpPr txBox="1"/>
          <p:nvPr/>
        </p:nvSpPr>
        <p:spPr>
          <a:xfrm>
            <a:off x="5798893" y="4904657"/>
            <a:ext cx="196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Triakis</a:t>
            </a:r>
            <a:r>
              <a:rPr kumimoji="1" lang="en-US" altLang="ja-JP" dirty="0"/>
              <a:t> tiling</a:t>
            </a:r>
          </a:p>
        </p:txBody>
      </p:sp>
    </p:spTree>
    <p:extLst>
      <p:ext uri="{BB962C8B-B14F-4D97-AF65-F5344CB8AC3E}">
        <p14:creationId xmlns:p14="http://schemas.microsoft.com/office/powerpoint/2010/main" val="120717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2D6666-2447-4D1B-AECE-FB3A6378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H. </a:t>
            </a:r>
            <a:r>
              <a:rPr lang="en-US" altLang="ja-JP" dirty="0"/>
              <a:t>S. M.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Coxeter</a:t>
            </a:r>
            <a:r>
              <a:rPr kumimoji="1" lang="en-US" altLang="ja-JP" dirty="0"/>
              <a:t> (1907-2003)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F462E63-7139-4764-A13D-E42D593BA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7983" y="365125"/>
            <a:ext cx="3027516" cy="460781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7770F4A-233B-4E95-B2D0-9799C91DF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65330"/>
            <a:ext cx="2184492" cy="26335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F0CD3D-1D33-4F8F-B62B-E53A20B98B60}"/>
              </a:ext>
            </a:extLst>
          </p:cNvPr>
          <p:cNvSpPr txBox="1"/>
          <p:nvPr/>
        </p:nvSpPr>
        <p:spPr>
          <a:xfrm>
            <a:off x="389965" y="5846544"/>
            <a:ext cx="520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4"/>
              </a:rPr>
              <a:t>https://brewminate.com/escher-and-coxeter-a-mathematical-conversation/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F5E0AB4-14F2-47B3-AA59-0E220FA6099A}"/>
              </a:ext>
            </a:extLst>
          </p:cNvPr>
          <p:cNvSpPr txBox="1"/>
          <p:nvPr/>
        </p:nvSpPr>
        <p:spPr>
          <a:xfrm>
            <a:off x="668429" y="1308896"/>
            <a:ext cx="5342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Harold  S. M. </a:t>
            </a:r>
            <a:r>
              <a:rPr kumimoji="1" lang="en-US" altLang="ja-JP" dirty="0" err="1"/>
              <a:t>Coxeter</a:t>
            </a:r>
            <a:r>
              <a:rPr kumimoji="1" lang="en-US" altLang="ja-JP" dirty="0"/>
              <a:t> </a:t>
            </a:r>
            <a:r>
              <a:rPr lang="en-US" altLang="ja-JP" dirty="0"/>
              <a:t> is  a giant  to investigate on </a:t>
            </a:r>
            <a:r>
              <a:rPr kumimoji="1" lang="en-US" altLang="ja-JP" dirty="0"/>
              <a:t>“</a:t>
            </a:r>
            <a:r>
              <a:rPr lang="en-US" altLang="ja-JP" dirty="0"/>
              <a:t>geometric beauty</a:t>
            </a:r>
            <a:r>
              <a:rPr kumimoji="1" lang="en-US" altLang="ja-JP" dirty="0"/>
              <a:t>”.</a:t>
            </a:r>
            <a:endParaRPr lang="en-US" altLang="ja-JP" dirty="0"/>
          </a:p>
          <a:p>
            <a:r>
              <a:rPr kumimoji="1" lang="en-US" altLang="ja-JP" dirty="0"/>
              <a:t>Crystal,  tiling , polytopes…</a:t>
            </a:r>
          </a:p>
          <a:p>
            <a:endParaRPr lang="en-US" altLang="ja-JP" dirty="0"/>
          </a:p>
          <a:p>
            <a:r>
              <a:rPr lang="en-US" altLang="ja-JP" dirty="0"/>
              <a:t>He collaborated with  another  genius Cornelius Escher , who  created arts  inspired by Alhambra tiling patterns.</a:t>
            </a:r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304B284-493F-4937-AAEA-0EDB2C00A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01" y="3235427"/>
            <a:ext cx="4804064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0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FB5D94-3E2F-460C-8C33-4972B8B4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Maximizing the minimum angle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20A39F-3629-4E87-B3CD-5D9B5D0D4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 We want to avoid skinny triangle, and hence would like to maximize the minimum angle</a:t>
            </a:r>
          </a:p>
          <a:p>
            <a:pPr lvl="1"/>
            <a:r>
              <a:rPr lang="en-US" altLang="ja-JP" dirty="0"/>
              <a:t>There are many such triangulations, and hence we consider “triangulation with lexicographically maximum angle sequence”</a:t>
            </a:r>
          </a:p>
          <a:p>
            <a:pPr lvl="1"/>
            <a:r>
              <a:rPr kumimoji="1" lang="en-US" altLang="ja-JP" dirty="0"/>
              <a:t> Arrange all </a:t>
            </a:r>
            <a:r>
              <a:rPr lang="en-US" altLang="ja-JP" dirty="0"/>
              <a:t>angles in the triangulation  T in ascending  order  to have a nondecreasing sequenced  a(T)</a:t>
            </a:r>
          </a:p>
          <a:p>
            <a:pPr lvl="1"/>
            <a:r>
              <a:rPr kumimoji="1" lang="en-US" altLang="ja-JP" dirty="0"/>
              <a:t>  Find  </a:t>
            </a:r>
            <a:r>
              <a:rPr lang="en-US" altLang="ja-JP" dirty="0"/>
              <a:t>a triangulation maximizing a(T) in lexicographic ordering </a:t>
            </a:r>
            <a:endParaRPr kumimoji="1" lang="en-US" altLang="ja-JP" dirty="0"/>
          </a:p>
          <a:p>
            <a:r>
              <a:rPr lang="en-US" altLang="ja-JP" dirty="0"/>
              <a:t> Usually, this kind of optimization is difficult, but we are very lucky that the above optimization can be done efficiently</a:t>
            </a:r>
          </a:p>
          <a:p>
            <a:pPr lvl="1"/>
            <a:r>
              <a:rPr kumimoji="1" lang="en-US" altLang="ja-JP" dirty="0"/>
              <a:t>Us</a:t>
            </a:r>
            <a:r>
              <a:rPr lang="en-US" altLang="ja-JP" dirty="0"/>
              <a:t>ing mathematical structure studied more than 100 years. (or 2000 years)</a:t>
            </a:r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664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933F9C-296A-4739-B6C2-1A5B9991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Which is better, and how to judge?</a:t>
            </a:r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E2A1910-5098-4BB4-9E59-E6301CC61079}"/>
              </a:ext>
            </a:extLst>
          </p:cNvPr>
          <p:cNvGrpSpPr/>
          <p:nvPr/>
        </p:nvGrpSpPr>
        <p:grpSpPr>
          <a:xfrm>
            <a:off x="8579223" y="2771285"/>
            <a:ext cx="2326342" cy="2460018"/>
            <a:chOff x="1586752" y="2851570"/>
            <a:chExt cx="2326342" cy="246001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277C6EE-4074-44A4-A8E1-DE091537A280}"/>
                </a:ext>
              </a:extLst>
            </p:cNvPr>
            <p:cNvSpPr/>
            <p:nvPr/>
          </p:nvSpPr>
          <p:spPr>
            <a:xfrm>
              <a:off x="3617259" y="285157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FC97D507-BAAB-4D18-8D72-968033B21039}"/>
                </a:ext>
              </a:extLst>
            </p:cNvPr>
            <p:cNvSpPr/>
            <p:nvPr/>
          </p:nvSpPr>
          <p:spPr>
            <a:xfrm>
              <a:off x="1586752" y="285750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ECD1DE9D-AE7B-4D5A-8327-CD57EA8A6180}"/>
                </a:ext>
              </a:extLst>
            </p:cNvPr>
            <p:cNvSpPr/>
            <p:nvPr/>
          </p:nvSpPr>
          <p:spPr>
            <a:xfrm>
              <a:off x="3321424" y="474233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FE605B72-BAEA-44D0-BCE8-025F679F6BCA}"/>
                </a:ext>
              </a:extLst>
            </p:cNvPr>
            <p:cNvSpPr/>
            <p:nvPr/>
          </p:nvSpPr>
          <p:spPr>
            <a:xfrm>
              <a:off x="1595718" y="5002306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57D39C2-E359-4EA6-901C-98853BDA8602}"/>
              </a:ext>
            </a:extLst>
          </p:cNvPr>
          <p:cNvGrpSpPr/>
          <p:nvPr/>
        </p:nvGrpSpPr>
        <p:grpSpPr>
          <a:xfrm>
            <a:off x="1685363" y="2851570"/>
            <a:ext cx="2326342" cy="2460018"/>
            <a:chOff x="1586752" y="2851570"/>
            <a:chExt cx="2326342" cy="2460018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24C2463-F502-4964-A011-EB52C0D3CF95}"/>
                </a:ext>
              </a:extLst>
            </p:cNvPr>
            <p:cNvSpPr/>
            <p:nvPr/>
          </p:nvSpPr>
          <p:spPr>
            <a:xfrm>
              <a:off x="3617259" y="285157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3477B16A-DDAF-4152-B427-BB89DD54B0F4}"/>
                </a:ext>
              </a:extLst>
            </p:cNvPr>
            <p:cNvSpPr/>
            <p:nvPr/>
          </p:nvSpPr>
          <p:spPr>
            <a:xfrm>
              <a:off x="1586752" y="285750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6A9777B4-F0FC-4E09-B75F-4C52BF7423B9}"/>
                </a:ext>
              </a:extLst>
            </p:cNvPr>
            <p:cNvSpPr/>
            <p:nvPr/>
          </p:nvSpPr>
          <p:spPr>
            <a:xfrm>
              <a:off x="3321424" y="474233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EDF27EFE-3FBE-445D-8327-308EDDDD47FA}"/>
                </a:ext>
              </a:extLst>
            </p:cNvPr>
            <p:cNvSpPr/>
            <p:nvPr/>
          </p:nvSpPr>
          <p:spPr>
            <a:xfrm>
              <a:off x="1595718" y="5002306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31D65FD-EA67-4032-9A83-C4553CB4896B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8727141" y="3086497"/>
            <a:ext cx="8965" cy="199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D03E43F-FBA9-4402-8D7F-DB0BD7FE78FD}"/>
              </a:ext>
            </a:extLst>
          </p:cNvPr>
          <p:cNvCxnSpPr>
            <a:endCxn id="4" idx="2"/>
          </p:cNvCxnSpPr>
          <p:nvPr/>
        </p:nvCxnSpPr>
        <p:spPr>
          <a:xfrm>
            <a:off x="8736106" y="2925926"/>
            <a:ext cx="1873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00B9CB3-6620-4D26-BBB3-34E66443C460}"/>
              </a:ext>
            </a:extLst>
          </p:cNvPr>
          <p:cNvCxnSpPr>
            <a:cxnSpLocks/>
            <a:stCxn id="4" idx="5"/>
          </p:cNvCxnSpPr>
          <p:nvPr/>
        </p:nvCxnSpPr>
        <p:spPr>
          <a:xfrm flipH="1">
            <a:off x="10461813" y="3035274"/>
            <a:ext cx="400428" cy="1781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30DAF77-7AEF-436F-94FD-CA91F00C7779}"/>
              </a:ext>
            </a:extLst>
          </p:cNvPr>
          <p:cNvCxnSpPr>
            <a:stCxn id="9" idx="6"/>
            <a:endCxn id="8" idx="3"/>
          </p:cNvCxnSpPr>
          <p:nvPr/>
        </p:nvCxnSpPr>
        <p:spPr>
          <a:xfrm flipV="1">
            <a:off x="8884024" y="4926034"/>
            <a:ext cx="1473195" cy="150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6A5DEED-74AF-4287-8749-D53063F3BCF7}"/>
              </a:ext>
            </a:extLst>
          </p:cNvPr>
          <p:cNvGrpSpPr/>
          <p:nvPr/>
        </p:nvGrpSpPr>
        <p:grpSpPr>
          <a:xfrm>
            <a:off x="5372849" y="2851570"/>
            <a:ext cx="2326342" cy="2460018"/>
            <a:chOff x="1586752" y="2851570"/>
            <a:chExt cx="2326342" cy="2460018"/>
          </a:xfrm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20DAF5E2-D0A6-43DE-BA96-8F5C22028186}"/>
                </a:ext>
              </a:extLst>
            </p:cNvPr>
            <p:cNvSpPr/>
            <p:nvPr/>
          </p:nvSpPr>
          <p:spPr>
            <a:xfrm>
              <a:off x="3617259" y="285157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12E22983-1E66-4CA9-BB43-16737205A6A5}"/>
                </a:ext>
              </a:extLst>
            </p:cNvPr>
            <p:cNvSpPr/>
            <p:nvPr/>
          </p:nvSpPr>
          <p:spPr>
            <a:xfrm>
              <a:off x="1586752" y="285750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C24AFABE-48BF-4DC6-99B5-AD2CF916B67B}"/>
                </a:ext>
              </a:extLst>
            </p:cNvPr>
            <p:cNvSpPr/>
            <p:nvPr/>
          </p:nvSpPr>
          <p:spPr>
            <a:xfrm>
              <a:off x="3321424" y="474233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161DAF3E-6DF8-4DB6-9E1F-DC1F8CBCFA98}"/>
                </a:ext>
              </a:extLst>
            </p:cNvPr>
            <p:cNvSpPr/>
            <p:nvPr/>
          </p:nvSpPr>
          <p:spPr>
            <a:xfrm>
              <a:off x="1595718" y="5002306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EA4E3B0-F5BD-43FB-8F96-D10B589B7984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5520767" y="3166782"/>
            <a:ext cx="8965" cy="199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BFA30C9-661F-40E2-88D6-2A04B818426A}"/>
              </a:ext>
            </a:extLst>
          </p:cNvPr>
          <p:cNvCxnSpPr>
            <a:endCxn id="27" idx="2"/>
          </p:cNvCxnSpPr>
          <p:nvPr/>
        </p:nvCxnSpPr>
        <p:spPr>
          <a:xfrm>
            <a:off x="5529732" y="3006211"/>
            <a:ext cx="1873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8D66D8B-6E04-4372-9D3E-7C7A70639B40}"/>
              </a:ext>
            </a:extLst>
          </p:cNvPr>
          <p:cNvCxnSpPr>
            <a:cxnSpLocks/>
            <a:stCxn id="27" idx="5"/>
          </p:cNvCxnSpPr>
          <p:nvPr/>
        </p:nvCxnSpPr>
        <p:spPr>
          <a:xfrm flipH="1">
            <a:off x="7255439" y="3115559"/>
            <a:ext cx="400428" cy="1781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50AE1EF-E785-415B-BAA5-3A15DE7DE056}"/>
              </a:ext>
            </a:extLst>
          </p:cNvPr>
          <p:cNvCxnSpPr>
            <a:stCxn id="30" idx="6"/>
            <a:endCxn id="29" idx="3"/>
          </p:cNvCxnSpPr>
          <p:nvPr/>
        </p:nvCxnSpPr>
        <p:spPr>
          <a:xfrm flipV="1">
            <a:off x="5677650" y="5006319"/>
            <a:ext cx="1473195" cy="150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3D14FC9-C4B6-4585-9E84-D7BC21C075C2}"/>
              </a:ext>
            </a:extLst>
          </p:cNvPr>
          <p:cNvCxnSpPr>
            <a:cxnSpLocks/>
            <a:endCxn id="29" idx="5"/>
          </p:cNvCxnSpPr>
          <p:nvPr/>
        </p:nvCxnSpPr>
        <p:spPr>
          <a:xfrm>
            <a:off x="5520766" y="3006211"/>
            <a:ext cx="1839266" cy="2000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8A219C7-6F19-4BA3-9609-97B16E80B964}"/>
              </a:ext>
            </a:extLst>
          </p:cNvPr>
          <p:cNvCxnSpPr>
            <a:stCxn id="4" idx="3"/>
          </p:cNvCxnSpPr>
          <p:nvPr/>
        </p:nvCxnSpPr>
        <p:spPr>
          <a:xfrm flipH="1">
            <a:off x="8770465" y="3035274"/>
            <a:ext cx="1882589" cy="2016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7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>
            <a:extLst>
              <a:ext uri="{FF2B5EF4-FFF2-40B4-BE49-F238E27FC236}">
                <a16:creationId xmlns:a16="http://schemas.microsoft.com/office/drawing/2014/main" id="{2E452AE6-3DAA-478E-BFDB-50885344B508}"/>
              </a:ext>
            </a:extLst>
          </p:cNvPr>
          <p:cNvSpPr/>
          <p:nvPr/>
        </p:nvSpPr>
        <p:spPr>
          <a:xfrm>
            <a:off x="7772399" y="1896035"/>
            <a:ext cx="3342354" cy="33805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DB1B1F1F-8500-4F4C-B4EC-207DA28327B1}"/>
              </a:ext>
            </a:extLst>
          </p:cNvPr>
          <p:cNvSpPr/>
          <p:nvPr/>
        </p:nvSpPr>
        <p:spPr>
          <a:xfrm>
            <a:off x="838200" y="2529891"/>
            <a:ext cx="2442881" cy="25670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933F9C-296A-4739-B6C2-1A5B9991C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Enclosing circle of  triangle and its use</a:t>
            </a:r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E2A1910-5098-4BB4-9E59-E6301CC61079}"/>
              </a:ext>
            </a:extLst>
          </p:cNvPr>
          <p:cNvGrpSpPr/>
          <p:nvPr/>
        </p:nvGrpSpPr>
        <p:grpSpPr>
          <a:xfrm>
            <a:off x="8788411" y="2816578"/>
            <a:ext cx="2326342" cy="2460018"/>
            <a:chOff x="1586752" y="2851570"/>
            <a:chExt cx="2326342" cy="2460018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A277C6EE-4074-44A4-A8E1-DE091537A280}"/>
                </a:ext>
              </a:extLst>
            </p:cNvPr>
            <p:cNvSpPr/>
            <p:nvPr/>
          </p:nvSpPr>
          <p:spPr>
            <a:xfrm>
              <a:off x="3617259" y="285157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FC97D507-BAAB-4D18-8D72-968033B21039}"/>
                </a:ext>
              </a:extLst>
            </p:cNvPr>
            <p:cNvSpPr/>
            <p:nvPr/>
          </p:nvSpPr>
          <p:spPr>
            <a:xfrm>
              <a:off x="1586752" y="285750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ECD1DE9D-AE7B-4D5A-8327-CD57EA8A6180}"/>
                </a:ext>
              </a:extLst>
            </p:cNvPr>
            <p:cNvSpPr/>
            <p:nvPr/>
          </p:nvSpPr>
          <p:spPr>
            <a:xfrm>
              <a:off x="3321424" y="474233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FE605B72-BAEA-44D0-BCE8-025F679F6BCA}"/>
                </a:ext>
              </a:extLst>
            </p:cNvPr>
            <p:cNvSpPr/>
            <p:nvPr/>
          </p:nvSpPr>
          <p:spPr>
            <a:xfrm>
              <a:off x="1595718" y="5002306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31D65FD-EA67-4032-9A83-C4553CB4896B}"/>
              </a:ext>
            </a:extLst>
          </p:cNvPr>
          <p:cNvCxnSpPr>
            <a:cxnSpLocks/>
          </p:cNvCxnSpPr>
          <p:nvPr/>
        </p:nvCxnSpPr>
        <p:spPr>
          <a:xfrm>
            <a:off x="8936329" y="3054470"/>
            <a:ext cx="8965" cy="199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DD03E43F-FBA9-4402-8D7F-DB0BD7FE78FD}"/>
              </a:ext>
            </a:extLst>
          </p:cNvPr>
          <p:cNvCxnSpPr>
            <a:endCxn id="4" idx="2"/>
          </p:cNvCxnSpPr>
          <p:nvPr/>
        </p:nvCxnSpPr>
        <p:spPr>
          <a:xfrm>
            <a:off x="8945294" y="2971219"/>
            <a:ext cx="1873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700B9CB3-6620-4D26-BBB3-34E66443C460}"/>
              </a:ext>
            </a:extLst>
          </p:cNvPr>
          <p:cNvCxnSpPr>
            <a:cxnSpLocks/>
            <a:stCxn id="4" idx="5"/>
          </p:cNvCxnSpPr>
          <p:nvPr/>
        </p:nvCxnSpPr>
        <p:spPr>
          <a:xfrm flipH="1">
            <a:off x="10671001" y="3080567"/>
            <a:ext cx="400428" cy="1781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E30DAF77-7AEF-436F-94FD-CA91F00C7779}"/>
              </a:ext>
            </a:extLst>
          </p:cNvPr>
          <p:cNvCxnSpPr>
            <a:stCxn id="9" idx="6"/>
            <a:endCxn id="8" idx="3"/>
          </p:cNvCxnSpPr>
          <p:nvPr/>
        </p:nvCxnSpPr>
        <p:spPr>
          <a:xfrm flipV="1">
            <a:off x="9093212" y="4971327"/>
            <a:ext cx="1473195" cy="150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6A5DEED-74AF-4287-8749-D53063F3BCF7}"/>
              </a:ext>
            </a:extLst>
          </p:cNvPr>
          <p:cNvGrpSpPr/>
          <p:nvPr/>
        </p:nvGrpSpPr>
        <p:grpSpPr>
          <a:xfrm>
            <a:off x="838200" y="2872538"/>
            <a:ext cx="2326342" cy="2460018"/>
            <a:chOff x="1586752" y="2851570"/>
            <a:chExt cx="2326342" cy="2460018"/>
          </a:xfrm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20DAF5E2-D0A6-43DE-BA96-8F5C22028186}"/>
                </a:ext>
              </a:extLst>
            </p:cNvPr>
            <p:cNvSpPr/>
            <p:nvPr/>
          </p:nvSpPr>
          <p:spPr>
            <a:xfrm>
              <a:off x="3617259" y="285157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12E22983-1E66-4CA9-BB43-16737205A6A5}"/>
                </a:ext>
              </a:extLst>
            </p:cNvPr>
            <p:cNvSpPr/>
            <p:nvPr/>
          </p:nvSpPr>
          <p:spPr>
            <a:xfrm>
              <a:off x="1586752" y="285750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C24AFABE-48BF-4DC6-99B5-AD2CF916B67B}"/>
                </a:ext>
              </a:extLst>
            </p:cNvPr>
            <p:cNvSpPr/>
            <p:nvPr/>
          </p:nvSpPr>
          <p:spPr>
            <a:xfrm>
              <a:off x="3321424" y="474233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161DAF3E-6DF8-4DB6-9E1F-DC1F8CBCFA98}"/>
                </a:ext>
              </a:extLst>
            </p:cNvPr>
            <p:cNvSpPr/>
            <p:nvPr/>
          </p:nvSpPr>
          <p:spPr>
            <a:xfrm>
              <a:off x="1595718" y="5002306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EA4E3B0-F5BD-43FB-8F96-D10B589B7984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986118" y="3187750"/>
            <a:ext cx="8965" cy="199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BFA30C9-661F-40E2-88D6-2A04B818426A}"/>
              </a:ext>
            </a:extLst>
          </p:cNvPr>
          <p:cNvCxnSpPr>
            <a:endCxn id="27" idx="2"/>
          </p:cNvCxnSpPr>
          <p:nvPr/>
        </p:nvCxnSpPr>
        <p:spPr>
          <a:xfrm>
            <a:off x="995083" y="3027179"/>
            <a:ext cx="1873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8D66D8B-6E04-4372-9D3E-7C7A70639B40}"/>
              </a:ext>
            </a:extLst>
          </p:cNvPr>
          <p:cNvCxnSpPr>
            <a:cxnSpLocks/>
            <a:stCxn id="27" idx="5"/>
          </p:cNvCxnSpPr>
          <p:nvPr/>
        </p:nvCxnSpPr>
        <p:spPr>
          <a:xfrm flipH="1">
            <a:off x="2720790" y="3136527"/>
            <a:ext cx="400428" cy="1781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850AE1EF-E785-415B-BAA5-3A15DE7DE056}"/>
              </a:ext>
            </a:extLst>
          </p:cNvPr>
          <p:cNvCxnSpPr>
            <a:stCxn id="30" idx="6"/>
            <a:endCxn id="29" idx="3"/>
          </p:cNvCxnSpPr>
          <p:nvPr/>
        </p:nvCxnSpPr>
        <p:spPr>
          <a:xfrm flipV="1">
            <a:off x="1143001" y="5027287"/>
            <a:ext cx="1473195" cy="150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3D14FC9-C4B6-4585-9E84-D7BC21C075C2}"/>
              </a:ext>
            </a:extLst>
          </p:cNvPr>
          <p:cNvCxnSpPr>
            <a:cxnSpLocks/>
            <a:endCxn id="29" idx="5"/>
          </p:cNvCxnSpPr>
          <p:nvPr/>
        </p:nvCxnSpPr>
        <p:spPr>
          <a:xfrm>
            <a:off x="986117" y="3027179"/>
            <a:ext cx="1839266" cy="2000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8A219C7-6F19-4BA3-9609-97B16E80B964}"/>
              </a:ext>
            </a:extLst>
          </p:cNvPr>
          <p:cNvCxnSpPr>
            <a:stCxn id="4" idx="3"/>
          </p:cNvCxnSpPr>
          <p:nvPr/>
        </p:nvCxnSpPr>
        <p:spPr>
          <a:xfrm flipH="1">
            <a:off x="8979653" y="3080567"/>
            <a:ext cx="1882589" cy="2016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楕円 34">
            <a:extLst>
              <a:ext uri="{FF2B5EF4-FFF2-40B4-BE49-F238E27FC236}">
                <a16:creationId xmlns:a16="http://schemas.microsoft.com/office/drawing/2014/main" id="{0FD6090B-0BDA-4162-BDBF-62F75B6EFC7F}"/>
              </a:ext>
            </a:extLst>
          </p:cNvPr>
          <p:cNvSpPr/>
          <p:nvPr/>
        </p:nvSpPr>
        <p:spPr>
          <a:xfrm>
            <a:off x="4110667" y="2872538"/>
            <a:ext cx="2442881" cy="256701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BF08078C-A351-49B9-B144-7F691517D476}"/>
              </a:ext>
            </a:extLst>
          </p:cNvPr>
          <p:cNvGrpSpPr/>
          <p:nvPr/>
        </p:nvGrpSpPr>
        <p:grpSpPr>
          <a:xfrm>
            <a:off x="4487595" y="2872538"/>
            <a:ext cx="2326342" cy="2460018"/>
            <a:chOff x="1586752" y="2851570"/>
            <a:chExt cx="2326342" cy="2460018"/>
          </a:xfrm>
        </p:grpSpPr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A215874C-1AEC-44B8-90D2-291EF9197842}"/>
                </a:ext>
              </a:extLst>
            </p:cNvPr>
            <p:cNvSpPr/>
            <p:nvPr/>
          </p:nvSpPr>
          <p:spPr>
            <a:xfrm>
              <a:off x="3617259" y="285157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9273EFFF-7B0F-4814-86AD-3B925B285985}"/>
                </a:ext>
              </a:extLst>
            </p:cNvPr>
            <p:cNvSpPr/>
            <p:nvPr/>
          </p:nvSpPr>
          <p:spPr>
            <a:xfrm>
              <a:off x="1586752" y="285750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86E740FB-D956-4298-85AF-E9C630BA0ACB}"/>
                </a:ext>
              </a:extLst>
            </p:cNvPr>
            <p:cNvSpPr/>
            <p:nvPr/>
          </p:nvSpPr>
          <p:spPr>
            <a:xfrm>
              <a:off x="3321424" y="4742330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B110AADB-66D4-49F4-88AA-0E977024D94C}"/>
                </a:ext>
              </a:extLst>
            </p:cNvPr>
            <p:cNvSpPr/>
            <p:nvPr/>
          </p:nvSpPr>
          <p:spPr>
            <a:xfrm>
              <a:off x="1595718" y="5002306"/>
              <a:ext cx="295835" cy="309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5EDBB8E5-5423-46AC-862F-9F7295AA1C6B}"/>
              </a:ext>
            </a:extLst>
          </p:cNvPr>
          <p:cNvCxnSpPr>
            <a:cxnSpLocks/>
            <a:stCxn id="40" idx="4"/>
          </p:cNvCxnSpPr>
          <p:nvPr/>
        </p:nvCxnSpPr>
        <p:spPr>
          <a:xfrm>
            <a:off x="4635513" y="3187750"/>
            <a:ext cx="8965" cy="199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C60F7D1B-125C-4A80-BC20-ECB91BF0909A}"/>
              </a:ext>
            </a:extLst>
          </p:cNvPr>
          <p:cNvCxnSpPr>
            <a:endCxn id="38" idx="2"/>
          </p:cNvCxnSpPr>
          <p:nvPr/>
        </p:nvCxnSpPr>
        <p:spPr>
          <a:xfrm>
            <a:off x="4644478" y="3027179"/>
            <a:ext cx="1873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3E054D38-D40D-471D-B222-B58453DFBAE4}"/>
              </a:ext>
            </a:extLst>
          </p:cNvPr>
          <p:cNvCxnSpPr>
            <a:cxnSpLocks/>
          </p:cNvCxnSpPr>
          <p:nvPr/>
        </p:nvCxnSpPr>
        <p:spPr>
          <a:xfrm flipH="1">
            <a:off x="6382522" y="3054470"/>
            <a:ext cx="400428" cy="1781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F35DEAAC-35AB-4D32-A254-5F2B9EC4B85F}"/>
              </a:ext>
            </a:extLst>
          </p:cNvPr>
          <p:cNvCxnSpPr>
            <a:stCxn id="42" idx="6"/>
            <a:endCxn id="41" idx="3"/>
          </p:cNvCxnSpPr>
          <p:nvPr/>
        </p:nvCxnSpPr>
        <p:spPr>
          <a:xfrm flipV="1">
            <a:off x="4792396" y="5027287"/>
            <a:ext cx="1473195" cy="150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3E1A592-1C63-48AE-A372-058133E51BED}"/>
              </a:ext>
            </a:extLst>
          </p:cNvPr>
          <p:cNvCxnSpPr>
            <a:cxnSpLocks/>
            <a:endCxn id="41" idx="5"/>
          </p:cNvCxnSpPr>
          <p:nvPr/>
        </p:nvCxnSpPr>
        <p:spPr>
          <a:xfrm>
            <a:off x="4635512" y="3027179"/>
            <a:ext cx="1839266" cy="2000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AECBAE-2CD7-4414-ADDC-3B4F1E4A0CFA}"/>
              </a:ext>
            </a:extLst>
          </p:cNvPr>
          <p:cNvSpPr txBox="1"/>
          <p:nvPr/>
        </p:nvSpPr>
        <p:spPr>
          <a:xfrm>
            <a:off x="847166" y="5836024"/>
            <a:ext cx="1026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Question:  How to draw the minimum enclosing circle   of three points ? </a:t>
            </a:r>
          </a:p>
          <a:p>
            <a:r>
              <a:rPr kumimoji="1" lang="en-US" altLang="ja-JP" dirty="0"/>
              <a:t>Exercise:   Find a formula to detect  the  enclosing circle of  a triangle contains  another point.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375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97E3B-2E73-4AC1-BC75-10730B6D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 The flipping algorithm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EB1DF7-5172-4645-BDAE-DD8559DFD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9413"/>
            <a:ext cx="10515600" cy="243709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altLang="ja-JP" dirty="0"/>
              <a:t>Find any triangulation of a given point set </a:t>
            </a:r>
          </a:p>
          <a:p>
            <a:pPr marL="514350" indent="-514350">
              <a:buAutoNum type="arabicPeriod"/>
            </a:pPr>
            <a:r>
              <a:rPr kumimoji="1" lang="en-US" altLang="ja-JP" dirty="0"/>
              <a:t>Check each </a:t>
            </a:r>
            <a:r>
              <a:rPr lang="en-US" altLang="ja-JP" dirty="0"/>
              <a:t>convex quadrangle consisting of two t</a:t>
            </a:r>
            <a:r>
              <a:rPr kumimoji="1" lang="en-US" altLang="ja-JP" dirty="0"/>
              <a:t>riangles </a:t>
            </a:r>
          </a:p>
          <a:p>
            <a:pPr marL="514350" indent="-514350">
              <a:buAutoNum type="arabicPeriod"/>
            </a:pPr>
            <a:r>
              <a:rPr lang="en-US" altLang="ja-JP" dirty="0"/>
              <a:t>If  the minimum enclosing circle of one triangle  contains  the fourth point, then flip the edge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5E45C1-FF10-4F08-B399-83387ED61743}"/>
              </a:ext>
            </a:extLst>
          </p:cNvPr>
          <p:cNvSpPr txBox="1"/>
          <p:nvPr/>
        </p:nvSpPr>
        <p:spPr>
          <a:xfrm>
            <a:off x="1223681" y="4168588"/>
            <a:ext cx="953396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Theorem</a:t>
            </a:r>
          </a:p>
          <a:p>
            <a:endParaRPr lang="en-US" altLang="ja-JP" sz="2800" dirty="0"/>
          </a:p>
          <a:p>
            <a:r>
              <a:rPr kumimoji="1" lang="en-US" altLang="ja-JP" sz="2800" dirty="0"/>
              <a:t>If  there  is no possible flip, the triangulation </a:t>
            </a:r>
            <a:r>
              <a:rPr lang="en-US" altLang="ja-JP" sz="2800" dirty="0"/>
              <a:t> has the</a:t>
            </a:r>
            <a:r>
              <a:rPr kumimoji="1" lang="en-US" altLang="ja-JP" sz="2800" dirty="0"/>
              <a:t> lexicographically maximum  angle sequence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3024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ワイド画面</PresentationFormat>
  <Paragraphs>127</Paragraphs>
  <Slides>23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游ゴシック</vt:lpstr>
      <vt:lpstr>游ゴシック Light</vt:lpstr>
      <vt:lpstr>Arial</vt:lpstr>
      <vt:lpstr>Tahoma</vt:lpstr>
      <vt:lpstr>Office テーマ</vt:lpstr>
      <vt:lpstr>Triangulation of point set </vt:lpstr>
      <vt:lpstr>  Triangulation of point set</vt:lpstr>
      <vt:lpstr>  Triangulation of point set</vt:lpstr>
      <vt:lpstr>   Goodness of triangulation</vt:lpstr>
      <vt:lpstr>  H. S. M. Coxeter (1907-2003)</vt:lpstr>
      <vt:lpstr> Maximizing the minimum angle</vt:lpstr>
      <vt:lpstr>  Which is better, and how to judge?</vt:lpstr>
      <vt:lpstr>  Enclosing circle of  triangle and its use</vt:lpstr>
      <vt:lpstr>  The flipping algorithm</vt:lpstr>
      <vt:lpstr> Draw the triangulation with the  lexicographically max  angle sequence</vt:lpstr>
      <vt:lpstr> Draw the triangulation with the  lexicographically max  angle sequence</vt:lpstr>
      <vt:lpstr> Draw the triangulation with the  lexicographically max  angle sequence</vt:lpstr>
      <vt:lpstr>What kind of algorithm did I use?</vt:lpstr>
      <vt:lpstr>PowerPoint プレゼンテーション</vt:lpstr>
      <vt:lpstr>Perpendicular bisector and computation</vt:lpstr>
      <vt:lpstr>The perpendicular bisector divides the plane</vt:lpstr>
      <vt:lpstr>2つの物体の等分線</vt:lpstr>
      <vt:lpstr>PowerPoint プレゼンテーション</vt:lpstr>
      <vt:lpstr>Equilibrium of many objects：Voronoi diagram</vt:lpstr>
      <vt:lpstr>History of computaion model </vt:lpstr>
      <vt:lpstr>The birth of computational Geometry </vt:lpstr>
      <vt:lpstr>PowerPoint プレゼンテーション</vt:lpstr>
      <vt:lpstr> What I have done:   First draw the Voronoi diagram  Then, draw its “dual”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Triangulation of point set </dc:title>
  <dc:creator>豪 徳山</dc:creator>
  <cp:lastModifiedBy>豪 徳山</cp:lastModifiedBy>
  <cp:revision>26</cp:revision>
  <cp:lastPrinted>2018-12-10T02:34:33Z</cp:lastPrinted>
  <dcterms:created xsi:type="dcterms:W3CDTF">2018-12-09T12:31:01Z</dcterms:created>
  <dcterms:modified xsi:type="dcterms:W3CDTF">2018-12-10T02:35:57Z</dcterms:modified>
</cp:coreProperties>
</file>