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0" r:id="rId1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96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5FE33-B10F-4C03-B9DD-656B2309ACE6}" type="datetimeFigureOut">
              <a:rPr kumimoji="1" lang="ja-JP" altLang="en-US" smtClean="0"/>
              <a:t>2013/12/2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3C69B-431D-4DAC-A5FE-384F8B7C1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3776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5FE33-B10F-4C03-B9DD-656B2309ACE6}" type="datetimeFigureOut">
              <a:rPr kumimoji="1" lang="ja-JP" altLang="en-US" smtClean="0"/>
              <a:t>2013/12/2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3C69B-431D-4DAC-A5FE-384F8B7C1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9335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5FE33-B10F-4C03-B9DD-656B2309ACE6}" type="datetimeFigureOut">
              <a:rPr kumimoji="1" lang="ja-JP" altLang="en-US" smtClean="0"/>
              <a:t>2013/12/2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3C69B-431D-4DAC-A5FE-384F8B7C1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5943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5FE33-B10F-4C03-B9DD-656B2309ACE6}" type="datetimeFigureOut">
              <a:rPr kumimoji="1" lang="ja-JP" altLang="en-US" smtClean="0"/>
              <a:t>2013/12/2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3C69B-431D-4DAC-A5FE-384F8B7C1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667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5FE33-B10F-4C03-B9DD-656B2309ACE6}" type="datetimeFigureOut">
              <a:rPr kumimoji="1" lang="ja-JP" altLang="en-US" smtClean="0"/>
              <a:t>2013/12/2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3C69B-431D-4DAC-A5FE-384F8B7C1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270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5FE33-B10F-4C03-B9DD-656B2309ACE6}" type="datetimeFigureOut">
              <a:rPr kumimoji="1" lang="ja-JP" altLang="en-US" smtClean="0"/>
              <a:t>2013/12/2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3C69B-431D-4DAC-A5FE-384F8B7C1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95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5FE33-B10F-4C03-B9DD-656B2309ACE6}" type="datetimeFigureOut">
              <a:rPr kumimoji="1" lang="ja-JP" altLang="en-US" smtClean="0"/>
              <a:t>2013/12/2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3C69B-431D-4DAC-A5FE-384F8B7C1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908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5FE33-B10F-4C03-B9DD-656B2309ACE6}" type="datetimeFigureOut">
              <a:rPr kumimoji="1" lang="ja-JP" altLang="en-US" smtClean="0"/>
              <a:t>2013/12/2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3C69B-431D-4DAC-A5FE-384F8B7C1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7579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5FE33-B10F-4C03-B9DD-656B2309ACE6}" type="datetimeFigureOut">
              <a:rPr kumimoji="1" lang="ja-JP" altLang="en-US" smtClean="0"/>
              <a:t>2013/12/2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3C69B-431D-4DAC-A5FE-384F8B7C1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781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5FE33-B10F-4C03-B9DD-656B2309ACE6}" type="datetimeFigureOut">
              <a:rPr kumimoji="1" lang="ja-JP" altLang="en-US" smtClean="0"/>
              <a:t>2013/12/2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3C69B-431D-4DAC-A5FE-384F8B7C1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7327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5FE33-B10F-4C03-B9DD-656B2309ACE6}" type="datetimeFigureOut">
              <a:rPr kumimoji="1" lang="ja-JP" altLang="en-US" smtClean="0"/>
              <a:t>2013/12/2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3C69B-431D-4DAC-A5FE-384F8B7C1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1459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5FE33-B10F-4C03-B9DD-656B2309ACE6}" type="datetimeFigureOut">
              <a:rPr kumimoji="1" lang="ja-JP" altLang="en-US" smtClean="0"/>
              <a:t>2013/12/2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3C69B-431D-4DAC-A5FE-384F8B7C1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4709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orldrps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3999" y="1122363"/>
            <a:ext cx="9876183" cy="2387600"/>
          </a:xfrm>
        </p:spPr>
        <p:txBody>
          <a:bodyPr/>
          <a:lstStyle/>
          <a:p>
            <a:r>
              <a:rPr kumimoji="1" lang="ja-JP" altLang="en-US" dirty="0" smtClean="0"/>
              <a:t>Ｏｎｌｉｎｅ　Ａｌｇｏｒｉｔｈｍ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r>
              <a:rPr lang="en-US" altLang="ja-JP" dirty="0" smtClean="0"/>
              <a:t>Paging and Caching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476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  Oblivious adversary model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 You design an algorithm using randomness</a:t>
            </a:r>
          </a:p>
          <a:p>
            <a:r>
              <a:rPr lang="en-US" altLang="ja-JP" dirty="0"/>
              <a:t> </a:t>
            </a:r>
            <a:r>
              <a:rPr lang="en-US" altLang="ja-JP" dirty="0" smtClean="0"/>
              <a:t>Adversary (demon) reads the algorithm, and make a worst sequence for it.  But he cannot predict random coin flip.</a:t>
            </a:r>
          </a:p>
          <a:p>
            <a:r>
              <a:rPr kumimoji="1" lang="en-US" altLang="ja-JP" dirty="0" smtClean="0"/>
              <a:t>Your algorithm runs for the sequence, using randomness.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Two models:</a:t>
            </a:r>
            <a:endParaRPr lang="en-US" altLang="ja-JP" dirty="0"/>
          </a:p>
          <a:p>
            <a:pPr lvl="1"/>
            <a:r>
              <a:rPr kumimoji="1" lang="en-US" altLang="ja-JP" dirty="0" smtClean="0"/>
              <a:t>Adversary cannot change the sequence at runtime (oblivious model)</a:t>
            </a:r>
          </a:p>
          <a:p>
            <a:pPr lvl="1"/>
            <a:r>
              <a:rPr lang="en-US" altLang="ja-JP" dirty="0" smtClean="0"/>
              <a:t>Adversary can change the sequence at runtime (adaptive model)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5582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  Expected competitive ratio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We consider </a:t>
            </a:r>
            <a:r>
              <a:rPr lang="en-US" altLang="ja-JP" dirty="0" smtClean="0"/>
              <a:t>randomized competitive ratio </a:t>
            </a:r>
            <a:r>
              <a:rPr kumimoji="1" lang="en-US" altLang="ja-JP" dirty="0" smtClean="0"/>
              <a:t>E(ALG)/OPT, where E(ALG) is the expected cost for a randomized algorithm.</a:t>
            </a:r>
            <a:endParaRPr lang="en-US" altLang="ja-JP" dirty="0" smtClean="0"/>
          </a:p>
          <a:p>
            <a:r>
              <a:rPr lang="en-US" altLang="ja-JP" dirty="0" smtClean="0"/>
              <a:t>Exercise:  Can you have a better expected competitive ratio than 2 for the ski-rental problem??</a:t>
            </a:r>
          </a:p>
          <a:p>
            <a:r>
              <a:rPr kumimoji="1" lang="en-US" altLang="ja-JP" dirty="0" smtClean="0"/>
              <a:t>Problem: How good expected competitive ratio can be obtained for the caching problem.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5914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  Game theory and algorithms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65462" y="1439587"/>
            <a:ext cx="9346286" cy="4351338"/>
          </a:xfrm>
        </p:spPr>
        <p:txBody>
          <a:bodyPr>
            <a:normAutofit fontScale="85000" lnSpcReduction="20000"/>
          </a:bodyPr>
          <a:lstStyle/>
          <a:p>
            <a:r>
              <a:rPr kumimoji="1" lang="en-US" altLang="ja-JP" dirty="0" smtClean="0"/>
              <a:t>Strategy is important:</a:t>
            </a:r>
          </a:p>
          <a:p>
            <a:pPr lvl="1"/>
            <a:r>
              <a:rPr lang="en-US" altLang="ja-JP" dirty="0"/>
              <a:t> </a:t>
            </a:r>
            <a:r>
              <a:rPr lang="ja-JP" altLang="en-US" dirty="0" smtClean="0"/>
              <a:t>孫子</a:t>
            </a:r>
            <a:r>
              <a:rPr lang="en-US" altLang="ja-JP" dirty="0" smtClean="0"/>
              <a:t>(military </a:t>
            </a:r>
            <a:r>
              <a:rPr lang="en-US" altLang="ja-JP" dirty="0"/>
              <a:t>text by Sun Tzu, 512 </a:t>
            </a:r>
            <a:r>
              <a:rPr lang="en-US" altLang="ja-JP" dirty="0" smtClean="0"/>
              <a:t>BC)</a:t>
            </a:r>
          </a:p>
          <a:p>
            <a:pPr lvl="1"/>
            <a:r>
              <a:rPr lang="ja-JP" altLang="en-US" dirty="0"/>
              <a:t>田忌賽</a:t>
            </a:r>
            <a:r>
              <a:rPr lang="ja-JP" altLang="en-US" dirty="0" smtClean="0"/>
              <a:t>馬</a:t>
            </a:r>
            <a:r>
              <a:rPr lang="en-US" altLang="ja-JP" dirty="0" smtClean="0"/>
              <a:t>: General Deng and the king would compete horses in three races.  Deng had three nice horses, but the king had a slightly better three horses.    </a:t>
            </a:r>
          </a:p>
          <a:p>
            <a:pPr marL="457200" lvl="1" indent="0"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  Find a good strategy to win. </a:t>
            </a:r>
          </a:p>
          <a:p>
            <a:r>
              <a:rPr lang="en-US" altLang="ja-JP" dirty="0"/>
              <a:t> </a:t>
            </a:r>
            <a:r>
              <a:rPr lang="en-US" altLang="ja-JP" dirty="0" smtClean="0"/>
              <a:t>Game theory:  (we have already learned in card gambling problem)</a:t>
            </a:r>
          </a:p>
          <a:p>
            <a:pPr lvl="1"/>
            <a:r>
              <a:rPr lang="en-US" altLang="ja-JP" dirty="0"/>
              <a:t> </a:t>
            </a:r>
            <a:r>
              <a:rPr lang="en-US" altLang="ja-JP" dirty="0" smtClean="0"/>
              <a:t>John von Neumann :  There is an optimal strategy if we consider “mixed strategy” (corresponding to randomized algorithms)  1928 </a:t>
            </a:r>
          </a:p>
          <a:p>
            <a:pPr lvl="2"/>
            <a:r>
              <a:rPr lang="en-US" altLang="ja-JP" dirty="0" smtClean="0"/>
              <a:t>The “last-giant” </a:t>
            </a:r>
            <a:r>
              <a:rPr lang="en-US" altLang="ja-JP" dirty="0"/>
              <a:t>m</a:t>
            </a:r>
            <a:r>
              <a:rPr lang="en-US" altLang="ja-JP" dirty="0" smtClean="0"/>
              <a:t>ulti-scientist: Computer, Atomic Bomb, Mathematics, Quantum physics, OR, Economics, Geophysics, etc. </a:t>
            </a:r>
          </a:p>
          <a:p>
            <a:pPr lvl="1"/>
            <a:r>
              <a:rPr lang="en-US" altLang="ja-JP" dirty="0" smtClean="0"/>
              <a:t>Operations Research: Started during WWII </a:t>
            </a:r>
            <a:r>
              <a:rPr lang="en-US" altLang="ja-JP" dirty="0" smtClean="0">
                <a:sym typeface="Wingdings" panose="05000000000000000000" pitchFamily="2" charset="2"/>
              </a:rPr>
              <a:t> RAND Project (RAND Corporation)</a:t>
            </a:r>
            <a:endParaRPr lang="en-US" altLang="ja-JP" dirty="0" smtClean="0"/>
          </a:p>
          <a:p>
            <a:pPr lvl="1"/>
            <a:r>
              <a:rPr lang="en-US" altLang="ja-JP" dirty="0"/>
              <a:t>v</a:t>
            </a:r>
            <a:r>
              <a:rPr kumimoji="1" lang="en-US" altLang="ja-JP" dirty="0" smtClean="0"/>
              <a:t>on </a:t>
            </a:r>
            <a:r>
              <a:rPr kumimoji="1" lang="en-US" altLang="ja-JP" dirty="0" err="1" smtClean="0"/>
              <a:t>Neumann+Oscar</a:t>
            </a:r>
            <a:r>
              <a:rPr kumimoji="1" lang="en-US" altLang="ja-JP" dirty="0" smtClean="0"/>
              <a:t> Morgenstern </a:t>
            </a:r>
            <a:r>
              <a:rPr kumimoji="1" lang="en-US" altLang="ja-JP" dirty="0" smtClean="0">
                <a:sym typeface="Wingdings" panose="05000000000000000000" pitchFamily="2" charset="2"/>
              </a:rPr>
              <a:t> Economics with game theory 1944</a:t>
            </a:r>
          </a:p>
          <a:p>
            <a:pPr lvl="1"/>
            <a:r>
              <a:rPr lang="en-US" altLang="ja-JP" dirty="0" smtClean="0">
                <a:sym typeface="Wingdings" panose="05000000000000000000" pitchFamily="2" charset="2"/>
              </a:rPr>
              <a:t>John Nash  Theory of Equilibrium  1950</a:t>
            </a:r>
          </a:p>
          <a:p>
            <a:pPr lvl="1"/>
            <a:r>
              <a:rPr lang="en-US" altLang="ja-JP" dirty="0" smtClean="0">
                <a:sym typeface="Wingdings" panose="05000000000000000000" pitchFamily="2" charset="2"/>
              </a:rPr>
              <a:t>A.C. Yao  Introduce game theory in randomized algorithm analysis 1977</a:t>
            </a:r>
          </a:p>
          <a:p>
            <a:pPr lvl="1"/>
            <a:r>
              <a:rPr kumimoji="1" lang="en-US" altLang="ja-JP" dirty="0" smtClean="0">
                <a:sym typeface="Wingdings" panose="05000000000000000000" pitchFamily="2" charset="2"/>
              </a:rPr>
              <a:t>Algorithmic game theory in theory of computing:  From 1999 </a:t>
            </a: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58480" y="0"/>
            <a:ext cx="2674076" cy="2674076"/>
          </a:xfrm>
          <a:prstGeom prst="rect">
            <a:avLst/>
          </a:prstGeom>
        </p:spPr>
      </p:pic>
      <p:pic>
        <p:nvPicPr>
          <p:cNvPr id="5" name="Picture 2" descr="http://blog-imgs-27.fc2.com/r/e/a/realwave/Neuman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9894" y="3466025"/>
            <a:ext cx="2097488" cy="1573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642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48748" y="0"/>
            <a:ext cx="10515600" cy="1325563"/>
          </a:xfrm>
        </p:spPr>
        <p:txBody>
          <a:bodyPr/>
          <a:lstStyle/>
          <a:p>
            <a:r>
              <a:rPr kumimoji="1" lang="en-US" altLang="ja-JP" dirty="0" smtClean="0"/>
              <a:t>  Marking</a:t>
            </a:r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algorithm(s)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39418" y="1139826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kumimoji="1" lang="en-US" altLang="ja-JP" dirty="0" smtClean="0"/>
              <a:t>Marking algorithm:  If a page is requested, we give a mark to that page.  If there is a page fault, we select one (or more) unmarked page and discard it. If all pages are marked, we erase all marks.</a:t>
            </a:r>
          </a:p>
          <a:p>
            <a:pPr marL="0" indent="0"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   (</a:t>
            </a:r>
            <a:r>
              <a:rPr lang="en-US" altLang="ja-JP" dirty="0" err="1" smtClean="0"/>
              <a:t>a,b,c,d</a:t>
            </a:r>
            <a:r>
              <a:rPr lang="en-US" altLang="ja-JP" dirty="0" smtClean="0"/>
              <a:t>) </a:t>
            </a:r>
            <a:r>
              <a:rPr lang="en-US" altLang="ja-JP" dirty="0" smtClean="0">
                <a:sym typeface="Wingdings" panose="05000000000000000000" pitchFamily="2" charset="2"/>
              </a:rPr>
              <a:t> request a  (</a:t>
            </a:r>
            <a:r>
              <a:rPr lang="en-US" altLang="ja-JP" dirty="0" err="1" smtClean="0">
                <a:sym typeface="Wingdings" panose="05000000000000000000" pitchFamily="2" charset="2"/>
              </a:rPr>
              <a:t>A,b,c,d</a:t>
            </a:r>
            <a:r>
              <a:rPr lang="en-US" altLang="ja-JP" dirty="0" smtClean="0">
                <a:sym typeface="Wingdings" panose="05000000000000000000" pitchFamily="2" charset="2"/>
              </a:rPr>
              <a:t>)request c </a:t>
            </a:r>
          </a:p>
          <a:p>
            <a:pPr marL="0" indent="0">
              <a:buNone/>
            </a:pPr>
            <a:r>
              <a:rPr lang="en-US" altLang="ja-JP" dirty="0">
                <a:sym typeface="Wingdings" panose="05000000000000000000" pitchFamily="2" charset="2"/>
              </a:rPr>
              <a:t> </a:t>
            </a:r>
            <a:r>
              <a:rPr lang="en-US" altLang="ja-JP" dirty="0" smtClean="0">
                <a:sym typeface="Wingdings" panose="05000000000000000000" pitchFamily="2" charset="2"/>
              </a:rPr>
              <a:t>  (A, </a:t>
            </a:r>
            <a:r>
              <a:rPr lang="en-US" altLang="ja-JP" dirty="0" err="1" smtClean="0">
                <a:sym typeface="Wingdings" panose="05000000000000000000" pitchFamily="2" charset="2"/>
              </a:rPr>
              <a:t>b,C,d</a:t>
            </a:r>
            <a:r>
              <a:rPr lang="en-US" altLang="ja-JP" dirty="0" smtClean="0">
                <a:sym typeface="Wingdings" panose="05000000000000000000" pitchFamily="2" charset="2"/>
              </a:rPr>
              <a:t>) request e  (</a:t>
            </a:r>
            <a:r>
              <a:rPr lang="en-US" altLang="ja-JP" dirty="0" err="1" smtClean="0">
                <a:sym typeface="Wingdings" panose="05000000000000000000" pitchFamily="2" charset="2"/>
              </a:rPr>
              <a:t>A,b,C,E</a:t>
            </a:r>
            <a:r>
              <a:rPr lang="en-US" altLang="ja-JP" dirty="0" smtClean="0">
                <a:sym typeface="Wingdings" panose="05000000000000000000" pitchFamily="2" charset="2"/>
              </a:rPr>
              <a:t>)  request b  (</a:t>
            </a:r>
            <a:r>
              <a:rPr lang="en-US" altLang="ja-JP" dirty="0" err="1" smtClean="0">
                <a:sym typeface="Wingdings" panose="05000000000000000000" pitchFamily="2" charset="2"/>
              </a:rPr>
              <a:t>a,b,c,e</a:t>
            </a:r>
            <a:r>
              <a:rPr lang="en-US" altLang="ja-JP" dirty="0" smtClean="0">
                <a:sym typeface="Wingdings" panose="05000000000000000000" pitchFamily="2" charset="2"/>
              </a:rPr>
              <a:t>)</a:t>
            </a:r>
          </a:p>
          <a:p>
            <a:r>
              <a:rPr kumimoji="1" lang="en-US" altLang="ja-JP" dirty="0">
                <a:sym typeface="Wingdings" panose="05000000000000000000" pitchFamily="2" charset="2"/>
              </a:rPr>
              <a:t> </a:t>
            </a:r>
            <a:r>
              <a:rPr kumimoji="1" lang="en-US" altLang="ja-JP" dirty="0" smtClean="0">
                <a:sym typeface="Wingdings" panose="05000000000000000000" pitchFamily="2" charset="2"/>
              </a:rPr>
              <a:t>Exercise: LRU and Clear are marking algorithms, while FIFO is not.</a:t>
            </a:r>
          </a:p>
          <a:p>
            <a:r>
              <a:rPr lang="en-US" altLang="ja-JP" dirty="0" smtClean="0">
                <a:sym typeface="Wingdings" panose="05000000000000000000" pitchFamily="2" charset="2"/>
              </a:rPr>
              <a:t>Theorem   Any marking algorithm has competitive ratio k </a:t>
            </a:r>
          </a:p>
          <a:p>
            <a:r>
              <a:rPr kumimoji="1" lang="en-US" altLang="ja-JP" dirty="0" smtClean="0">
                <a:sym typeface="Wingdings" panose="05000000000000000000" pitchFamily="2" charset="2"/>
              </a:rPr>
              <a:t>Idea</a:t>
            </a:r>
            <a:r>
              <a:rPr lang="en-US" altLang="ja-JP" dirty="0">
                <a:sym typeface="Wingdings" panose="05000000000000000000" pitchFamily="2" charset="2"/>
              </a:rPr>
              <a:t> </a:t>
            </a:r>
            <a:r>
              <a:rPr lang="en-US" altLang="ja-JP" dirty="0" smtClean="0">
                <a:sym typeface="Wingdings" panose="05000000000000000000" pitchFamily="2" charset="2"/>
              </a:rPr>
              <a:t>from game theory:  </a:t>
            </a:r>
            <a:r>
              <a:rPr kumimoji="1" lang="en-US" altLang="ja-JP" dirty="0" smtClean="0">
                <a:sym typeface="Wingdings" panose="05000000000000000000" pitchFamily="2" charset="2"/>
              </a:rPr>
              <a:t>  </a:t>
            </a:r>
          </a:p>
          <a:p>
            <a:pPr lvl="1"/>
            <a:r>
              <a:rPr lang="en-US" altLang="ja-JP" dirty="0" smtClean="0">
                <a:sym typeface="Wingdings" panose="05000000000000000000" pitchFamily="2" charset="2"/>
              </a:rPr>
              <a:t>We have a set of </a:t>
            </a:r>
            <a:r>
              <a:rPr kumimoji="1" lang="en-US" altLang="ja-JP" dirty="0" smtClean="0">
                <a:sym typeface="Wingdings" panose="05000000000000000000" pitchFamily="2" charset="2"/>
              </a:rPr>
              <a:t>marking algorithms each has competitive ratio k for particular sequences of page request, but much better in average. </a:t>
            </a:r>
          </a:p>
          <a:p>
            <a:pPr lvl="1"/>
            <a:r>
              <a:rPr kumimoji="1" lang="en-US" altLang="ja-JP" dirty="0" smtClean="0">
                <a:sym typeface="Wingdings" panose="05000000000000000000" pitchFamily="2" charset="2"/>
              </a:rPr>
              <a:t>If we mix marking algorithms, its competitive ratio should be better for any sequence.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6448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Random marking algorithm MARK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 When page fault occurs, select an unmarked page “randomly”</a:t>
            </a:r>
          </a:p>
          <a:p>
            <a:endParaRPr lang="en-US" altLang="ja-JP" dirty="0"/>
          </a:p>
          <a:p>
            <a:r>
              <a:rPr kumimoji="1" lang="en-US" altLang="ja-JP" dirty="0" smtClean="0"/>
              <a:t>Theorem:  The competitive ratio E(ALG)/OPT = O( log k) </a:t>
            </a:r>
          </a:p>
          <a:p>
            <a:pPr marL="0" indent="0"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  Proof:  Basic phase:  A maximal time interval after the previous basic phase where only k pages are requested.  </a:t>
            </a:r>
          </a:p>
          <a:p>
            <a:pPr marL="0" indent="0">
              <a:buNone/>
            </a:pPr>
            <a:r>
              <a:rPr kumimoji="1" lang="en-US" altLang="ja-JP" dirty="0"/>
              <a:t> </a:t>
            </a:r>
            <a:r>
              <a:rPr kumimoji="1" lang="en-US" altLang="ja-JP" dirty="0" smtClean="0"/>
              <a:t> 1,2,3,2,4,2,1,4,1,3,4,1,2,1,4,1,5,1,3,1,2,1,4   (k=3)</a:t>
            </a:r>
          </a:p>
          <a:p>
            <a:pPr marL="0" indent="0">
              <a:buNone/>
            </a:pPr>
            <a:r>
              <a:rPr lang="en-US" altLang="ja-JP" dirty="0" smtClean="0"/>
              <a:t>  (1,2,3,2),(4,5,1,4,1),(3,4,1</a:t>
            </a:r>
            <a:r>
              <a:rPr lang="en-US" altLang="ja-JP" smtClean="0"/>
              <a:t>),(2,3,4,3),(5,1,6,1),(2,3,4</a:t>
            </a:r>
            <a:r>
              <a:rPr lang="en-US" altLang="ja-JP" dirty="0" smtClean="0"/>
              <a:t>)</a:t>
            </a:r>
          </a:p>
          <a:p>
            <a:pPr marL="0" indent="0">
              <a:buNone/>
            </a:pPr>
            <a:r>
              <a:rPr kumimoji="1" lang="en-US" altLang="ja-JP" dirty="0"/>
              <a:t> </a:t>
            </a:r>
            <a:r>
              <a:rPr lang="en-US" altLang="ja-JP" dirty="0" smtClean="0"/>
              <a:t>OPT makes s faults in two consecutive basic phases if they have </a:t>
            </a:r>
            <a:r>
              <a:rPr lang="en-US" altLang="ja-JP" dirty="0" err="1" smtClean="0"/>
              <a:t>k+s</a:t>
            </a:r>
            <a:r>
              <a:rPr lang="en-US" altLang="ja-JP" dirty="0" smtClean="0"/>
              <a:t> different pages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0445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　　</a:t>
            </a:r>
            <a:r>
              <a:rPr kumimoji="1" lang="en-US" altLang="ja-JP" dirty="0" smtClean="0"/>
              <a:t>Can we do better?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Theorem  </a:t>
            </a:r>
            <a:r>
              <a:rPr lang="ja-JP" altLang="en-US" dirty="0" smtClean="0"/>
              <a:t>  </a:t>
            </a:r>
            <a:r>
              <a:rPr lang="en-US" altLang="ja-JP" dirty="0" smtClean="0"/>
              <a:t>For any randomized online algorithm ALG,</a:t>
            </a:r>
          </a:p>
          <a:p>
            <a:pPr marL="0" indent="0"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  E(ALG)/OPT = Ω(log n)</a:t>
            </a:r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 smtClean="0"/>
              <a:t>This means no hope to drastically improve the performance of MARK</a:t>
            </a:r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 smtClean="0"/>
              <a:t>Tools to prove this:</a:t>
            </a:r>
          </a:p>
          <a:p>
            <a:r>
              <a:rPr kumimoji="1" lang="en-US" altLang="ja-JP" dirty="0" smtClean="0"/>
              <a:t>Yao’s </a:t>
            </a:r>
            <a:r>
              <a:rPr kumimoji="1" lang="en-US" altLang="ja-JP" dirty="0" err="1" smtClean="0"/>
              <a:t>minmax</a:t>
            </a:r>
            <a:r>
              <a:rPr kumimoji="1" lang="en-US" altLang="ja-JP" dirty="0" smtClean="0"/>
              <a:t> principle</a:t>
            </a:r>
          </a:p>
          <a:p>
            <a:r>
              <a:rPr lang="en-US" altLang="ja-JP" dirty="0" smtClean="0"/>
              <a:t>Coupon collector lemma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824135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　　　</a:t>
            </a:r>
            <a:r>
              <a:rPr kumimoji="1" lang="en-US" altLang="ja-JP" dirty="0" smtClean="0"/>
              <a:t>Cach</a:t>
            </a:r>
            <a:r>
              <a:rPr lang="en-US" altLang="ja-JP" dirty="0" smtClean="0"/>
              <a:t>ing (paging)</a:t>
            </a:r>
            <a:r>
              <a:rPr lang="ja-JP" altLang="en-US" dirty="0"/>
              <a:t> 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Structure of data storage </a:t>
            </a:r>
          </a:p>
          <a:p>
            <a:pPr lvl="1"/>
            <a:r>
              <a:rPr kumimoji="1" lang="en-US" altLang="ja-JP" dirty="0"/>
              <a:t> </a:t>
            </a:r>
            <a:r>
              <a:rPr kumimoji="1" lang="en-US" altLang="ja-JP" dirty="0" smtClean="0"/>
              <a:t>Cache memory :  Static RAM</a:t>
            </a:r>
          </a:p>
          <a:p>
            <a:pPr lvl="2"/>
            <a:r>
              <a:rPr lang="en-US" altLang="ja-JP" dirty="0"/>
              <a:t> </a:t>
            </a:r>
            <a:r>
              <a:rPr lang="en-US" altLang="ja-JP" dirty="0" smtClean="0"/>
              <a:t>Level 1 Cache</a:t>
            </a:r>
          </a:p>
          <a:p>
            <a:pPr lvl="2"/>
            <a:r>
              <a:rPr lang="en-US" altLang="ja-JP" dirty="0" smtClean="0"/>
              <a:t> Level 2 Cache</a:t>
            </a:r>
          </a:p>
          <a:p>
            <a:pPr lvl="1"/>
            <a:r>
              <a:rPr kumimoji="1" lang="en-US" altLang="ja-JP" dirty="0"/>
              <a:t> </a:t>
            </a:r>
            <a:r>
              <a:rPr kumimoji="1" lang="en-US" altLang="ja-JP" dirty="0" smtClean="0"/>
              <a:t>Main memory </a:t>
            </a:r>
          </a:p>
          <a:p>
            <a:pPr lvl="1"/>
            <a:r>
              <a:rPr lang="en-US" altLang="ja-JP" dirty="0"/>
              <a:t> </a:t>
            </a:r>
            <a:r>
              <a:rPr lang="en-US" altLang="ja-JP" dirty="0" smtClean="0"/>
              <a:t>Hard disk</a:t>
            </a:r>
          </a:p>
          <a:p>
            <a:pPr lvl="1"/>
            <a:r>
              <a:rPr kumimoji="1" lang="en-US" altLang="ja-JP" dirty="0"/>
              <a:t> </a:t>
            </a:r>
            <a:r>
              <a:rPr lang="en-US" altLang="ja-JP" dirty="0" smtClean="0"/>
              <a:t>Outside storage</a:t>
            </a:r>
          </a:p>
          <a:p>
            <a:pPr lvl="1"/>
            <a:r>
              <a:rPr kumimoji="1" lang="en-US" altLang="ja-JP" dirty="0"/>
              <a:t> </a:t>
            </a:r>
            <a:r>
              <a:rPr kumimoji="1" lang="en-US" altLang="ja-JP" dirty="0" smtClean="0"/>
              <a:t>Cloud storage</a:t>
            </a:r>
          </a:p>
          <a:p>
            <a:r>
              <a:rPr lang="en-US" altLang="ja-JP" dirty="0"/>
              <a:t> </a:t>
            </a:r>
            <a:r>
              <a:rPr lang="en-US" altLang="ja-JP" dirty="0" smtClean="0"/>
              <a:t>How to manage data in Cache (or Main memory)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1798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  Model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 Data is organized into blocks called “pages”</a:t>
            </a:r>
          </a:p>
          <a:p>
            <a:r>
              <a:rPr lang="en-US" altLang="ja-JP" dirty="0"/>
              <a:t> </a:t>
            </a:r>
            <a:r>
              <a:rPr lang="en-US" altLang="ja-JP" dirty="0" smtClean="0"/>
              <a:t>Cache can have at most k pages of data</a:t>
            </a:r>
          </a:p>
          <a:p>
            <a:r>
              <a:rPr kumimoji="1" lang="en-US" altLang="ja-JP" dirty="0"/>
              <a:t> </a:t>
            </a:r>
            <a:r>
              <a:rPr kumimoji="1" lang="en-US" altLang="ja-JP" dirty="0" smtClean="0"/>
              <a:t>If a data in a cache is requested, it costs 0 </a:t>
            </a:r>
          </a:p>
          <a:p>
            <a:r>
              <a:rPr lang="en-US" altLang="ja-JP" dirty="0"/>
              <a:t> </a:t>
            </a:r>
            <a:r>
              <a:rPr lang="en-US" altLang="ja-JP" dirty="0" smtClean="0"/>
              <a:t>If a data outside a cache is requested, a page containing the data is loaded from memory to cache (and discard 1 page of data)  </a:t>
            </a:r>
            <a:r>
              <a:rPr lang="en-US" altLang="ja-JP" dirty="0" smtClean="0">
                <a:sym typeface="Wingdings" panose="05000000000000000000" pitchFamily="2" charset="2"/>
              </a:rPr>
              <a:t> called “page fault”</a:t>
            </a:r>
            <a:endParaRPr kumimoji="1" lang="en-US" altLang="ja-JP" dirty="0" smtClean="0"/>
          </a:p>
          <a:p>
            <a:r>
              <a:rPr lang="en-US" altLang="ja-JP" dirty="0"/>
              <a:t> </a:t>
            </a:r>
            <a:r>
              <a:rPr lang="en-US" altLang="ja-JP" dirty="0" smtClean="0"/>
              <a:t>A page fault costs 1 unit of time</a:t>
            </a:r>
          </a:p>
          <a:p>
            <a:endParaRPr kumimoji="1" lang="en-US" altLang="ja-JP" dirty="0"/>
          </a:p>
          <a:p>
            <a:r>
              <a:rPr lang="en-US" altLang="ja-JP" dirty="0" smtClean="0"/>
              <a:t>Problem: Which data page should be discarded?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5170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   If we know the future action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199" y="1825625"/>
            <a:ext cx="10848703" cy="4351338"/>
          </a:xfrm>
        </p:spPr>
        <p:txBody>
          <a:bodyPr/>
          <a:lstStyle/>
          <a:p>
            <a:r>
              <a:rPr kumimoji="1" lang="en-US" altLang="ja-JP" dirty="0" smtClean="0"/>
              <a:t> For every algorithm,  it may happen a new data is always requested</a:t>
            </a:r>
          </a:p>
          <a:p>
            <a:pPr lvl="1"/>
            <a:r>
              <a:rPr lang="en-US" altLang="ja-JP" dirty="0"/>
              <a:t> </a:t>
            </a:r>
            <a:r>
              <a:rPr lang="en-US" altLang="ja-JP" dirty="0" smtClean="0"/>
              <a:t>1 unit for each data request  </a:t>
            </a:r>
            <a:r>
              <a:rPr lang="en-US" altLang="ja-JP" dirty="0" smtClean="0">
                <a:sym typeface="Wingdings" panose="05000000000000000000" pitchFamily="2" charset="2"/>
              </a:rPr>
              <a:t> worst case is same</a:t>
            </a:r>
          </a:p>
          <a:p>
            <a:pPr lvl="1"/>
            <a:r>
              <a:rPr lang="en-US" altLang="ja-JP" dirty="0" smtClean="0">
                <a:sym typeface="Wingdings" panose="05000000000000000000" pitchFamily="2" charset="2"/>
              </a:rPr>
              <a:t>However, an algorithm may need 1000 units while another needs only 10 units.</a:t>
            </a:r>
          </a:p>
          <a:p>
            <a:r>
              <a:rPr lang="en-US" altLang="ja-JP" dirty="0">
                <a:sym typeface="Wingdings" panose="05000000000000000000" pitchFamily="2" charset="2"/>
              </a:rPr>
              <a:t>I</a:t>
            </a:r>
            <a:r>
              <a:rPr kumimoji="1" lang="en-US" altLang="ja-JP" dirty="0" smtClean="0">
                <a:sym typeface="Wingdings" panose="05000000000000000000" pitchFamily="2" charset="2"/>
              </a:rPr>
              <a:t>f we know th</a:t>
            </a:r>
            <a:r>
              <a:rPr lang="en-US" altLang="ja-JP" dirty="0" smtClean="0">
                <a:sym typeface="Wingdings" panose="05000000000000000000" pitchFamily="2" charset="2"/>
              </a:rPr>
              <a:t>e future, we can design optimal algorithm OPT</a:t>
            </a:r>
          </a:p>
          <a:p>
            <a:pPr lvl="1"/>
            <a:r>
              <a:rPr lang="en-US" altLang="ja-JP" dirty="0" smtClean="0">
                <a:sym typeface="Wingdings" panose="05000000000000000000" pitchFamily="2" charset="2"/>
              </a:rPr>
              <a:t> Not worse than any other algorithm for any sequence of data request</a:t>
            </a:r>
          </a:p>
          <a:p>
            <a:pPr lvl="1"/>
            <a:r>
              <a:rPr kumimoji="1" lang="en-US" altLang="ja-JP" dirty="0">
                <a:sym typeface="Wingdings" panose="05000000000000000000" pitchFamily="2" charset="2"/>
              </a:rPr>
              <a:t> </a:t>
            </a:r>
            <a:r>
              <a:rPr kumimoji="1" lang="en-US" altLang="ja-JP" dirty="0" smtClean="0">
                <a:sym typeface="Wingdings" panose="05000000000000000000" pitchFamily="2" charset="2"/>
              </a:rPr>
              <a:t>If we design compiler to design caching during runtime of a program, we can know (almost) all data requests beforehand</a:t>
            </a:r>
          </a:p>
          <a:p>
            <a:r>
              <a:rPr lang="en-US" altLang="ja-JP" dirty="0">
                <a:sym typeface="Wingdings" panose="05000000000000000000" pitchFamily="2" charset="2"/>
              </a:rPr>
              <a:t> </a:t>
            </a:r>
            <a:r>
              <a:rPr lang="en-US" altLang="ja-JP" dirty="0" smtClean="0">
                <a:sym typeface="Wingdings" panose="05000000000000000000" pitchFamily="2" charset="2"/>
              </a:rPr>
              <a:t>What is that algorithm?    FFU algorithm = OPT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6144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   If you do not know future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We consider the competitive ratio  ALG/OPT</a:t>
            </a:r>
          </a:p>
          <a:p>
            <a:r>
              <a:rPr lang="en-US" altLang="ja-JP" dirty="0" smtClean="0"/>
              <a:t>Many algorithms used in practice (and some absurd ones)</a:t>
            </a:r>
          </a:p>
          <a:p>
            <a:pPr lvl="1"/>
            <a:r>
              <a:rPr kumimoji="1" lang="en-US" altLang="ja-JP" dirty="0" smtClean="0"/>
              <a:t>First-in-First-out: FIFO</a:t>
            </a:r>
          </a:p>
          <a:p>
            <a:pPr lvl="1"/>
            <a:r>
              <a:rPr lang="en-US" altLang="ja-JP" dirty="0" smtClean="0"/>
              <a:t>Last-in-Last-out: LIFO</a:t>
            </a:r>
          </a:p>
          <a:p>
            <a:pPr lvl="1"/>
            <a:r>
              <a:rPr kumimoji="1" lang="en-US" altLang="ja-JP" dirty="0" smtClean="0"/>
              <a:t>Least Recently Used: LRU</a:t>
            </a:r>
          </a:p>
          <a:p>
            <a:pPr lvl="1"/>
            <a:r>
              <a:rPr lang="en-US" altLang="ja-JP" dirty="0" smtClean="0"/>
              <a:t>Most Recently Used :MRL </a:t>
            </a:r>
          </a:p>
          <a:p>
            <a:pPr lvl="1"/>
            <a:r>
              <a:rPr lang="en-US" altLang="ja-JP" dirty="0" smtClean="0"/>
              <a:t>Least Frequently Used: LFU</a:t>
            </a:r>
          </a:p>
          <a:p>
            <a:pPr lvl="1"/>
            <a:r>
              <a:rPr kumimoji="1" lang="en-US" altLang="ja-JP" dirty="0" smtClean="0"/>
              <a:t>Random replacement: Random</a:t>
            </a:r>
          </a:p>
          <a:p>
            <a:pPr lvl="1"/>
            <a:r>
              <a:rPr lang="en-US" altLang="ja-JP" dirty="0" smtClean="0"/>
              <a:t>All clear: Clear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Marking algorithm: Mark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Marking &amp; Random: </a:t>
            </a:r>
            <a:r>
              <a:rPr lang="en-US" altLang="ja-JP" dirty="0" err="1" smtClean="0"/>
              <a:t>MarkRand</a:t>
            </a:r>
            <a:r>
              <a:rPr lang="en-US" altLang="ja-JP" dirty="0" smtClean="0"/>
              <a:t> </a:t>
            </a:r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48386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    Algorithms with infinite competitive ratio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kumimoji="1" lang="en-US" altLang="ja-JP" dirty="0" smtClean="0"/>
              <a:t> LIFO (Last in First out)</a:t>
            </a:r>
          </a:p>
          <a:p>
            <a:r>
              <a:rPr lang="en-US" altLang="ja-JP" dirty="0"/>
              <a:t> </a:t>
            </a:r>
            <a:r>
              <a:rPr lang="en-US" altLang="ja-JP" dirty="0" smtClean="0"/>
              <a:t>MRU  (Most recently used)  </a:t>
            </a:r>
          </a:p>
          <a:p>
            <a:r>
              <a:rPr lang="en-US" altLang="ja-JP" dirty="0"/>
              <a:t> </a:t>
            </a:r>
            <a:r>
              <a:rPr lang="en-US" altLang="ja-JP" dirty="0" smtClean="0"/>
              <a:t>LFU    (least frequently used):  We give counter to count the number of requests of each page in cache after it was loaded. 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LIFO:  if the sequence is  1,2,3,..,k, k+1, k, k+1,k, k+1, k……..</a:t>
            </a:r>
          </a:p>
          <a:p>
            <a:pPr marL="0" indent="0">
              <a:buNone/>
            </a:pPr>
            <a:endParaRPr lang="en-US" altLang="ja-JP" dirty="0"/>
          </a:p>
          <a:p>
            <a:r>
              <a:rPr lang="en-US" altLang="ja-JP" dirty="0" smtClean="0"/>
              <a:t>Problem:  Show bad request sequences for others</a:t>
            </a:r>
          </a:p>
          <a:p>
            <a:endParaRPr lang="en-US" altLang="ja-JP" dirty="0"/>
          </a:p>
          <a:p>
            <a:r>
              <a:rPr lang="en-US" altLang="ja-JP" dirty="0" smtClean="0"/>
              <a:t>Question.   Do you think they are useless??</a:t>
            </a:r>
          </a:p>
          <a:p>
            <a:pPr lvl="1"/>
            <a:r>
              <a:rPr lang="en-US" altLang="ja-JP" dirty="0" smtClean="0"/>
              <a:t>There are some works claiming that those algorithms are indeed nice.</a:t>
            </a:r>
          </a:p>
          <a:p>
            <a:pPr lvl="1"/>
            <a:r>
              <a:rPr lang="en-US" altLang="ja-JP" dirty="0" smtClean="0"/>
              <a:t>We may modify the algorithm so that they work better</a:t>
            </a:r>
          </a:p>
        </p:txBody>
      </p:sp>
    </p:spTree>
    <p:extLst>
      <p:ext uri="{BB962C8B-B14F-4D97-AF65-F5344CB8AC3E}">
        <p14:creationId xmlns:p14="http://schemas.microsoft.com/office/powerpoint/2010/main" val="199371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  Performance of LRU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en-US" altLang="ja-JP" dirty="0" smtClean="0"/>
              <a:t>  Discard  least recently used page B</a:t>
            </a:r>
          </a:p>
          <a:p>
            <a:r>
              <a:rPr kumimoji="1" lang="en-US" altLang="ja-JP" dirty="0" smtClean="0"/>
              <a:t>  </a:t>
            </a:r>
            <a:r>
              <a:rPr lang="en-US" altLang="ja-JP" dirty="0" smtClean="0"/>
              <a:t>A bad </a:t>
            </a:r>
            <a:r>
              <a:rPr kumimoji="1" lang="en-US" altLang="ja-JP" dirty="0" smtClean="0"/>
              <a:t>scenario: B is </a:t>
            </a:r>
            <a:r>
              <a:rPr lang="en-US" altLang="ja-JP" dirty="0" smtClean="0"/>
              <a:t>request</a:t>
            </a:r>
            <a:r>
              <a:rPr kumimoji="1" lang="en-US" altLang="ja-JP" dirty="0" smtClean="0"/>
              <a:t>ed next.</a:t>
            </a:r>
          </a:p>
          <a:p>
            <a:r>
              <a:rPr lang="en-US" altLang="ja-JP" dirty="0"/>
              <a:t> </a:t>
            </a:r>
            <a:r>
              <a:rPr lang="en-US" altLang="ja-JP" dirty="0" smtClean="0"/>
              <a:t> Scenario with k+ 1 pages (say, 1,2,3,…,k+1)</a:t>
            </a:r>
          </a:p>
          <a:p>
            <a:r>
              <a:rPr kumimoji="1" lang="en-US" altLang="ja-JP" dirty="0"/>
              <a:t> </a:t>
            </a:r>
            <a:r>
              <a:rPr kumimoji="1" lang="en-US" altLang="ja-JP" dirty="0" smtClean="0"/>
              <a:t>Sequence:  1,2,3,…,k, k+1, 1,2,3,…,k, k+1,1,2,3,…,k, k+1 </a:t>
            </a:r>
          </a:p>
          <a:p>
            <a:pPr lvl="1"/>
            <a:r>
              <a:rPr lang="en-US" altLang="ja-JP" dirty="0" smtClean="0"/>
              <a:t>This kind of sequences often happens  (in which occasion??) </a:t>
            </a:r>
            <a:endParaRPr kumimoji="1" lang="en-US" altLang="ja-JP" dirty="0" smtClean="0"/>
          </a:p>
          <a:p>
            <a:r>
              <a:rPr lang="en-US" altLang="ja-JP" dirty="0"/>
              <a:t> </a:t>
            </a:r>
            <a:r>
              <a:rPr lang="en-US" altLang="ja-JP" dirty="0" smtClean="0"/>
              <a:t>LRU will have page fault every time after the k+1-th request</a:t>
            </a:r>
          </a:p>
          <a:p>
            <a:pPr lvl="1"/>
            <a:r>
              <a:rPr kumimoji="1" lang="en-US" altLang="ja-JP" dirty="0"/>
              <a:t> </a:t>
            </a:r>
            <a:r>
              <a:rPr kumimoji="1" lang="en-US" altLang="ja-JP" dirty="0" smtClean="0"/>
              <a:t>Surprisingly,  MRU (most recently used) is the best algorithm for this. </a:t>
            </a:r>
          </a:p>
          <a:p>
            <a:pPr lvl="1"/>
            <a:r>
              <a:rPr lang="en-US" altLang="ja-JP" dirty="0"/>
              <a:t> </a:t>
            </a:r>
            <a:r>
              <a:rPr lang="en-US" altLang="ja-JP" dirty="0" smtClean="0"/>
              <a:t> MRU causes faults only once for every k requests.</a:t>
            </a:r>
          </a:p>
          <a:p>
            <a:pPr lvl="1"/>
            <a:r>
              <a:rPr kumimoji="1" lang="en-US" altLang="ja-JP" dirty="0"/>
              <a:t> </a:t>
            </a:r>
            <a:r>
              <a:rPr kumimoji="1" lang="en-US" altLang="ja-JP" dirty="0" smtClean="0"/>
              <a:t> LIFO also works.</a:t>
            </a:r>
          </a:p>
          <a:p>
            <a:r>
              <a:rPr lang="en-US" altLang="ja-JP" dirty="0" smtClean="0"/>
              <a:t>So,  the competitive ratio of LRU is  at least k   </a:t>
            </a:r>
            <a:r>
              <a:rPr lang="en-US" altLang="ja-JP" dirty="0" smtClean="0">
                <a:sym typeface="Wingdings" panose="05000000000000000000" pitchFamily="2" charset="2"/>
              </a:rPr>
              <a:t>  Too bad!!</a:t>
            </a:r>
          </a:p>
          <a:p>
            <a:r>
              <a:rPr kumimoji="1" lang="en-US" altLang="ja-JP" dirty="0" smtClean="0">
                <a:sym typeface="Wingdings" panose="05000000000000000000" pitchFamily="2" charset="2"/>
              </a:rPr>
              <a:t>But, experimentally LRU is a very good algorithm  Why??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143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　　</a:t>
            </a:r>
            <a:r>
              <a:rPr kumimoji="1" lang="en-US" altLang="ja-JP" dirty="0" smtClean="0"/>
              <a:t>There is indeed no big hope!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37591" y="1616903"/>
            <a:ext cx="10515600" cy="4351338"/>
          </a:xfrm>
        </p:spPr>
        <p:txBody>
          <a:bodyPr>
            <a:normAutofit fontScale="85000" lnSpcReduction="20000"/>
          </a:bodyPr>
          <a:lstStyle/>
          <a:p>
            <a:r>
              <a:rPr kumimoji="1" lang="en-US" altLang="ja-JP" dirty="0" smtClean="0"/>
              <a:t>Theorem   </a:t>
            </a:r>
          </a:p>
          <a:p>
            <a:pPr marL="457200" lvl="1" indent="0">
              <a:buNone/>
            </a:pPr>
            <a:r>
              <a:rPr lang="en-US" altLang="ja-JP" dirty="0" smtClean="0"/>
              <a:t>Competitive ratio of any online algorithm ALG is at least k</a:t>
            </a:r>
          </a:p>
          <a:p>
            <a:pPr marL="457200" lvl="1" indent="0">
              <a:buNone/>
            </a:pPr>
            <a:endParaRPr lang="en-US" altLang="ja-JP" dirty="0"/>
          </a:p>
          <a:p>
            <a:pPr marL="457200" lvl="1" indent="0">
              <a:buNone/>
            </a:pPr>
            <a:r>
              <a:rPr lang="en-US" altLang="ja-JP" dirty="0" smtClean="0"/>
              <a:t>Proof.    Suppose we only use k+1 pages.  For any online algorithm,  the demon can make an input causing page fault every time (request the absent page).</a:t>
            </a:r>
          </a:p>
          <a:p>
            <a:pPr marL="457200" lvl="1" indent="0">
              <a:buNone/>
            </a:pPr>
            <a:r>
              <a:rPr lang="en-US" altLang="ja-JP" dirty="0" smtClean="0"/>
              <a:t>But, the optimal algorithm knowing the future causes page fault only once in k times.</a:t>
            </a:r>
          </a:p>
          <a:p>
            <a:pPr marL="457200" lvl="1" indent="0">
              <a:buNone/>
            </a:pPr>
            <a:r>
              <a:rPr lang="en-US" altLang="ja-JP" dirty="0"/>
              <a:t>	</a:t>
            </a:r>
            <a:endParaRPr lang="en-US" altLang="ja-JP" dirty="0" smtClean="0"/>
          </a:p>
          <a:p>
            <a:r>
              <a:rPr lang="en-US" altLang="ja-JP" dirty="0"/>
              <a:t> </a:t>
            </a:r>
            <a:r>
              <a:rPr lang="en-US" altLang="ja-JP" dirty="0" smtClean="0"/>
              <a:t>Theorem </a:t>
            </a:r>
          </a:p>
          <a:p>
            <a:pPr marL="0" indent="0"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Competitive ratio of LRU, FIFO, and Clear is k  </a:t>
            </a:r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The number k is usually some hundred or thousand, thus huge.</a:t>
            </a:r>
          </a:p>
          <a:p>
            <a:pPr marL="0" indent="0">
              <a:buNone/>
            </a:pPr>
            <a:r>
              <a:rPr lang="en-US" altLang="ja-JP" dirty="0" smtClean="0"/>
              <a:t>Also, Clear is obviously a bad algorithm </a:t>
            </a:r>
            <a:r>
              <a:rPr lang="en-US" altLang="ja-JP" smtClean="0"/>
              <a:t>in practice.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So, this looks the (sad) end of story.   Are there any hero to rescue?</a:t>
            </a:r>
          </a:p>
          <a:p>
            <a:pPr marL="457200" lvl="1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6202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      Better method to compare algorithms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 Competitive ratio =  ALG/OPT</a:t>
            </a:r>
          </a:p>
          <a:p>
            <a:pPr lvl="1"/>
            <a:r>
              <a:rPr lang="en-US" altLang="ja-JP" dirty="0"/>
              <a:t> </a:t>
            </a:r>
            <a:r>
              <a:rPr lang="en-US" altLang="ja-JP" dirty="0" smtClean="0"/>
              <a:t>The input sequence is made by a strong adversary (demon</a:t>
            </a:r>
            <a:r>
              <a:rPr lang="en-US" altLang="ja-JP" dirty="0"/>
              <a:t>)</a:t>
            </a:r>
            <a:r>
              <a:rPr lang="en-US" altLang="ja-JP" dirty="0" smtClean="0"/>
              <a:t> who knows your algorithm</a:t>
            </a:r>
          </a:p>
          <a:p>
            <a:pPr lvl="1"/>
            <a:r>
              <a:rPr kumimoji="1" lang="en-US" altLang="ja-JP" dirty="0"/>
              <a:t> </a:t>
            </a:r>
            <a:r>
              <a:rPr kumimoji="1" lang="en-US" altLang="ja-JP" dirty="0" smtClean="0"/>
              <a:t>Worst input for the algorithm is constructed</a:t>
            </a:r>
          </a:p>
          <a:p>
            <a:pPr lvl="1"/>
            <a:r>
              <a:rPr lang="en-US" altLang="ja-JP" dirty="0"/>
              <a:t> </a:t>
            </a:r>
            <a:r>
              <a:rPr lang="en-US" altLang="ja-JP" dirty="0" smtClean="0"/>
              <a:t>On the other hand, OPT knows the input sequence</a:t>
            </a:r>
          </a:p>
          <a:p>
            <a:r>
              <a:rPr kumimoji="1" lang="en-US" altLang="ja-JP" dirty="0" smtClean="0"/>
              <a:t>This is “Too much handicap”</a:t>
            </a:r>
          </a:p>
          <a:p>
            <a:r>
              <a:rPr lang="en-US" altLang="ja-JP" dirty="0"/>
              <a:t> </a:t>
            </a:r>
            <a:r>
              <a:rPr lang="en-US" altLang="ja-JP" dirty="0" smtClean="0"/>
              <a:t>For example, if we play “</a:t>
            </a:r>
            <a:r>
              <a:rPr lang="en-US" altLang="ja-JP" dirty="0" err="1" smtClean="0"/>
              <a:t>Janken</a:t>
            </a:r>
            <a:r>
              <a:rPr lang="en-US" altLang="ja-JP" dirty="0" smtClean="0"/>
              <a:t>(rock-paper-scissors)”,  you lose all even if you are very clever, but OPT wins all.</a:t>
            </a:r>
            <a:endParaRPr lang="en-US" altLang="ja-JP" dirty="0"/>
          </a:p>
          <a:p>
            <a:r>
              <a:rPr kumimoji="1" lang="en-US" altLang="ja-JP" dirty="0" smtClean="0"/>
              <a:t> But, if you play </a:t>
            </a:r>
            <a:r>
              <a:rPr kumimoji="1" lang="en-US" altLang="ja-JP" dirty="0" err="1" smtClean="0"/>
              <a:t>Janken</a:t>
            </a:r>
            <a:r>
              <a:rPr kumimoji="1" lang="en-US" altLang="ja-JP" dirty="0" smtClean="0"/>
              <a:t>,  you do not lose much against anyone.</a:t>
            </a:r>
            <a:r>
              <a:rPr kumimoji="1" lang="ja-JP" altLang="en-US" dirty="0" smtClean="0"/>
              <a:t>　</a:t>
            </a:r>
            <a:r>
              <a:rPr lang="en-US" altLang="ja-JP" dirty="0">
                <a:hlinkClick r:id="rId2"/>
              </a:rPr>
              <a:t>http://www.worldrps.com/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5817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1277</Words>
  <Application>Microsoft Office PowerPoint</Application>
  <PresentationFormat>ワイド画面</PresentationFormat>
  <Paragraphs>137</Paragraphs>
  <Slides>15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1" baseType="lpstr">
      <vt:lpstr>ＭＳ Ｐゴシック</vt:lpstr>
      <vt:lpstr>Arial</vt:lpstr>
      <vt:lpstr>Calibri</vt:lpstr>
      <vt:lpstr>Calibri Light</vt:lpstr>
      <vt:lpstr>Wingdings</vt:lpstr>
      <vt:lpstr>Office テーマ</vt:lpstr>
      <vt:lpstr>Ｏｎｌｉｎｅ　Ａｌｇｏｒｉｔｈｍ</vt:lpstr>
      <vt:lpstr>　　　Caching (paging) </vt:lpstr>
      <vt:lpstr>  Model</vt:lpstr>
      <vt:lpstr>   If we know the future action</vt:lpstr>
      <vt:lpstr>   If you do not know future</vt:lpstr>
      <vt:lpstr>    Algorithms with infinite competitive ratio</vt:lpstr>
      <vt:lpstr>  Performance of LRU</vt:lpstr>
      <vt:lpstr>　　There is indeed no big hope!</vt:lpstr>
      <vt:lpstr>      Better method to compare algorithms</vt:lpstr>
      <vt:lpstr>  Oblivious adversary model</vt:lpstr>
      <vt:lpstr>  Expected competitive ratio</vt:lpstr>
      <vt:lpstr>  Game theory and algorithms</vt:lpstr>
      <vt:lpstr>  Marking　algorithm(s)</vt:lpstr>
      <vt:lpstr>　Random marking algorithm MARK</vt:lpstr>
      <vt:lpstr>　　Can we do better?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Ｏｎｌｉｎｅ　Ａｌｇｏｒｉｔｈｍ</dc:title>
  <dc:creator>徳山豪</dc:creator>
  <cp:lastModifiedBy>徳山豪</cp:lastModifiedBy>
  <cp:revision>32</cp:revision>
  <dcterms:created xsi:type="dcterms:W3CDTF">2013-11-28T00:27:16Z</dcterms:created>
  <dcterms:modified xsi:type="dcterms:W3CDTF">2013-12-02T01:50:46Z</dcterms:modified>
</cp:coreProperties>
</file>