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0" r:id="rId2"/>
    <p:sldId id="313" r:id="rId3"/>
    <p:sldId id="314" r:id="rId4"/>
    <p:sldId id="315" r:id="rId5"/>
    <p:sldId id="287" r:id="rId6"/>
    <p:sldId id="295" r:id="rId7"/>
    <p:sldId id="297" r:id="rId8"/>
    <p:sldId id="298" r:id="rId9"/>
    <p:sldId id="299" r:id="rId10"/>
    <p:sldId id="312" r:id="rId11"/>
    <p:sldId id="311" r:id="rId12"/>
    <p:sldId id="316" r:id="rId13"/>
    <p:sldId id="308" r:id="rId1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66FF"/>
    <a:srgbClr val="800000"/>
    <a:srgbClr val="FFFF00"/>
    <a:srgbClr val="00CCFF"/>
    <a:srgbClr val="0099FF"/>
    <a:srgbClr val="FF66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24" autoAdjust="0"/>
    <p:restoredTop sz="90494" autoAdjust="0"/>
  </p:normalViewPr>
  <p:slideViewPr>
    <p:cSldViewPr>
      <p:cViewPr>
        <p:scale>
          <a:sx n="100" d="100"/>
          <a:sy n="100" d="100"/>
        </p:scale>
        <p:origin x="-708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042915F-4E5A-4E2B-9FAC-133CB2A309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4413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323125-B295-4554-AF83-4EA118B95CCB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46083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4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46085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CA486C7-21F1-4845-B31E-10AE67796765}" type="slidenum">
              <a:rPr lang="en-US" altLang="ja-JP" sz="1200"/>
              <a:pPr algn="r"/>
              <a:t>3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323125-B295-4554-AF83-4EA118B95CCB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46083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4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46085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CA486C7-21F1-4845-B31E-10AE67796765}" type="slidenum">
              <a:rPr lang="en-US" altLang="ja-JP" sz="1200"/>
              <a:pPr algn="r"/>
              <a:t>4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323125-B295-4554-AF83-4EA118B95CCB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46083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4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46085" name="スライド番号プレースホルダ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CA486C7-21F1-4845-B31E-10AE67796765}" type="slidenum">
              <a:rPr lang="en-US" altLang="ja-JP" sz="1200"/>
              <a:pPr algn="r"/>
              <a:t>6</a:t>
            </a:fld>
            <a:endParaRPr lang="en-US" altLang="ja-JP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C4DC1E-BF64-4407-8066-F3161C517B9B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36B88EE5-7CF1-427C-A63C-C574836015B1}" type="slidenum">
              <a:rPr lang="en-US" altLang="ja-JP" sz="1200"/>
              <a:pPr algn="r"/>
              <a:t>7</a:t>
            </a:fld>
            <a:endParaRPr lang="en-US" altLang="ja-JP" sz="1200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 smtClean="0"/>
              <a:t>a digital line segment is analogous to a line segment in Euclidean geometry, </a:t>
            </a:r>
          </a:p>
          <a:p>
            <a:pPr eaLnBrk="1" hangingPunct="1"/>
            <a:r>
              <a:rPr lang="en-US" altLang="ja-JP" smtClean="0"/>
              <a:t>it is natural to require the following axioms that a digital line segment should satisfy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38B1D-4171-469C-9FE4-9DAFBF920F9F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BA48F11-FD9D-47F5-B187-AB2A75738B32}" type="slidenum">
              <a:rPr lang="en-US" altLang="ja-JP" sz="1200"/>
              <a:pPr algn="r"/>
              <a:t>8</a:t>
            </a:fld>
            <a:endParaRPr lang="en-US" altLang="ja-JP" sz="1200"/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 smtClean="0"/>
              <a:t>Unfortunately, popular definitions of two-dimensional digital line segments in computer vision do not satisfy previous axioms.</a:t>
            </a:r>
          </a:p>
          <a:p>
            <a:pPr eaLnBrk="1" hangingPunct="1"/>
            <a:r>
              <a:rPr lang="en-US" altLang="ja-JP" smtClean="0"/>
              <a:t>DSSs is not consistent.</a:t>
            </a:r>
          </a:p>
          <a:p>
            <a:pPr eaLnBrk="1" hangingPunct="1"/>
            <a:r>
              <a:rPr lang="en-US" altLang="ja-JP" smtClean="0">
                <a:latin typeface="Comic Sans MS" pitchFamily="66" charset="0"/>
              </a:rPr>
              <a:t>Intersection of two digital segments is not always connected</a:t>
            </a:r>
            <a:r>
              <a:rPr lang="en-US" altLang="ja-JP" smtClean="0"/>
              <a:t>, </a:t>
            </a:r>
          </a:p>
          <a:p>
            <a:pPr eaLnBrk="1" hangingPunct="1"/>
            <a:r>
              <a:rPr lang="en-US" altLang="ja-JP" smtClean="0"/>
              <a:t>and axiom (S3) is violated in some cases.</a:t>
            </a:r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en-US" altLang="ja-JP" smtClean="0"/>
              <a:t>In the 2D grid, another possibility to define digital line segments would be to use the system of L path system.</a:t>
            </a:r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en-US" altLang="ja-JP" smtClean="0">
                <a:latin typeface="Comic Sans MS" pitchFamily="66" charset="0"/>
              </a:rPr>
              <a:t>Known consistent digital segments</a:t>
            </a:r>
          </a:p>
          <a:p>
            <a:pPr lvl="1" eaLnBrk="1" hangingPunct="1"/>
            <a:r>
              <a:rPr lang="en-US" altLang="ja-JP" smtClean="0">
                <a:latin typeface="Comic Sans MS" pitchFamily="66" charset="0"/>
              </a:rPr>
              <a:t> L- path system </a:t>
            </a:r>
          </a:p>
          <a:p>
            <a:pPr lvl="1" eaLnBrk="1" hangingPunct="1"/>
            <a:r>
              <a:rPr lang="en-US" altLang="ja-JP" smtClean="0">
                <a:latin typeface="Comic Sans MS" pitchFamily="66" charset="0"/>
              </a:rPr>
              <a:t> Defect of the L-path system</a:t>
            </a:r>
          </a:p>
          <a:p>
            <a:pPr lvl="2" eaLnBrk="1" hangingPunct="1"/>
            <a:r>
              <a:rPr lang="en-US" altLang="ja-JP" smtClean="0">
                <a:latin typeface="Comic Sans MS" pitchFamily="66" charset="0"/>
              </a:rPr>
              <a:t> Does not approximate line segments visually</a:t>
            </a:r>
          </a:p>
          <a:p>
            <a:pPr lvl="2" eaLnBrk="1" hangingPunct="1"/>
            <a:r>
              <a:rPr lang="en-US" altLang="ja-JP" smtClean="0">
                <a:latin typeface="Comic Sans MS" pitchFamily="66" charset="0"/>
              </a:rPr>
              <a:t> Hausdorff distance between L-path and line (distance error) is O(n) for a segment in n x n grid </a:t>
            </a:r>
          </a:p>
          <a:p>
            <a:pPr eaLnBrk="1" hangingPunct="1"/>
            <a:r>
              <a:rPr lang="en-US" altLang="ja-JP" smtClean="0">
                <a:latin typeface="Comic Sans MS" pitchFamily="66" charset="0"/>
              </a:rPr>
              <a:t>Existence of a system of consistent digital segments with o(n) distance error is unknown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6C445-9F8D-48B5-BCA1-CB8D909385D1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A4361C7-43B1-4AAF-9980-BB0D4A479FFE}" type="slidenum">
              <a:rPr lang="en-US" altLang="ja-JP" sz="1200"/>
              <a:pPr algn="r"/>
              <a:t>9</a:t>
            </a:fld>
            <a:endParaRPr lang="en-US" altLang="ja-JP" sz="1200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 smtClean="0"/>
              <a:t>Unfortunately, popular definitions of two-dimensional digital line segments in computer vision do not satisfy previous axioms.</a:t>
            </a:r>
          </a:p>
          <a:p>
            <a:pPr eaLnBrk="1" hangingPunct="1"/>
            <a:r>
              <a:rPr lang="en-US" altLang="ja-JP" smtClean="0"/>
              <a:t>DSSs is not consistent.</a:t>
            </a:r>
          </a:p>
          <a:p>
            <a:pPr eaLnBrk="1" hangingPunct="1"/>
            <a:r>
              <a:rPr lang="en-US" altLang="ja-JP" smtClean="0">
                <a:latin typeface="Comic Sans MS" pitchFamily="66" charset="0"/>
              </a:rPr>
              <a:t>Intersection of two digital segments is not always connected</a:t>
            </a:r>
            <a:r>
              <a:rPr lang="en-US" altLang="ja-JP" smtClean="0"/>
              <a:t>, </a:t>
            </a:r>
          </a:p>
          <a:p>
            <a:pPr eaLnBrk="1" hangingPunct="1"/>
            <a:r>
              <a:rPr lang="en-US" altLang="ja-JP" smtClean="0"/>
              <a:t>and axiom (S3) is violated in some cases.</a:t>
            </a:r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en-US" altLang="ja-JP" smtClean="0"/>
              <a:t>In the 2D grid, another possibility to define digital line segments would be to use the system of L path system.</a:t>
            </a:r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en-US" altLang="ja-JP" smtClean="0">
                <a:latin typeface="Comic Sans MS" pitchFamily="66" charset="0"/>
              </a:rPr>
              <a:t>Known consistent digital segments</a:t>
            </a:r>
          </a:p>
          <a:p>
            <a:pPr lvl="1" eaLnBrk="1" hangingPunct="1"/>
            <a:r>
              <a:rPr lang="en-US" altLang="ja-JP" smtClean="0">
                <a:latin typeface="Comic Sans MS" pitchFamily="66" charset="0"/>
              </a:rPr>
              <a:t> L- path system </a:t>
            </a:r>
          </a:p>
          <a:p>
            <a:pPr lvl="1" eaLnBrk="1" hangingPunct="1"/>
            <a:r>
              <a:rPr lang="en-US" altLang="ja-JP" smtClean="0">
                <a:latin typeface="Comic Sans MS" pitchFamily="66" charset="0"/>
              </a:rPr>
              <a:t> Defect of the L-path system</a:t>
            </a:r>
          </a:p>
          <a:p>
            <a:pPr lvl="2" eaLnBrk="1" hangingPunct="1"/>
            <a:r>
              <a:rPr lang="en-US" altLang="ja-JP" smtClean="0">
                <a:latin typeface="Comic Sans MS" pitchFamily="66" charset="0"/>
              </a:rPr>
              <a:t> Does not approximate line segments visually</a:t>
            </a:r>
          </a:p>
          <a:p>
            <a:pPr lvl="2" eaLnBrk="1" hangingPunct="1"/>
            <a:r>
              <a:rPr lang="en-US" altLang="ja-JP" smtClean="0">
                <a:latin typeface="Comic Sans MS" pitchFamily="66" charset="0"/>
              </a:rPr>
              <a:t> Hausdorff distance between L-path and line (distance error) is O(n) for a segment in n x n grid </a:t>
            </a:r>
          </a:p>
          <a:p>
            <a:pPr eaLnBrk="1" hangingPunct="1"/>
            <a:r>
              <a:rPr lang="en-US" altLang="ja-JP" smtClean="0">
                <a:latin typeface="Comic Sans MS" pitchFamily="66" charset="0"/>
              </a:rPr>
              <a:t>Existence of a system of consistent digital segments with o(n) distance error is unknown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AEAFBC-0A0D-42F4-85E9-CAAE9022F163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252525E-3E27-4C37-9EE0-E279893512BB}" type="slidenum">
              <a:rPr lang="en-US" altLang="ja-JP" sz="1200"/>
              <a:pPr algn="r"/>
              <a:t>13</a:t>
            </a:fld>
            <a:endParaRPr lang="en-US" altLang="ja-JP" sz="1200"/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 smtClean="0"/>
              <a:t>This is example of input function f(x) and its approximation f_p(x).</a:t>
            </a:r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en-US" altLang="ja-JP" smtClean="0">
                <a:latin typeface="Comic Sans MS" pitchFamily="66" charset="0"/>
              </a:rPr>
              <a:t>We call the region below a unimodal function a pyramid, thus call the problem “mountain (pyramid) approximation problem”</a:t>
            </a:r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en-US" altLang="ja-JP" smtClean="0"/>
              <a:t>This is an example of the 2-dimensional case</a:t>
            </a:r>
          </a:p>
          <a:p>
            <a:pPr eaLnBrk="1" hangingPunct="1"/>
            <a:r>
              <a:rPr lang="en-US" altLang="ja-JP" smtClean="0"/>
              <a:t>Here, input f(x), and its output fp(x) is like this.</a:t>
            </a:r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en-US" altLang="ja-JP" smtClean="0"/>
              <a:t>Pyramid is a layered structure on the voxel grid. Like this output fp(x)</a:t>
            </a:r>
          </a:p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B4922-1D8B-495C-BCA8-0657BB1E15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AA8F6-EA8C-4097-9A45-A59D9F4E48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AB52A-D6B1-46D7-9C0F-899C2BB202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DEE48-FAF6-4341-9B7C-0D345711F4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5EC94-C0F5-4AA6-AA47-ECD3686D5A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29E14-599A-45B3-B282-24D7BFC0D7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DEE86-D399-43F0-867F-BA55585E25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F93A0-6F3C-4FE0-B5A3-FCAE2C8484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D9CBC-9248-47EF-A691-F2F9F467FE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52AA1-4EC5-412F-9029-3A58611C12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EC690-FBEF-4E3A-BE6F-202D308137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D82E7A30-FF17-4432-80DE-17763E667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2057400"/>
            <a:ext cx="7772400" cy="1470025"/>
          </a:xfrm>
          <a:ln>
            <a:solidFill>
              <a:srgbClr val="3366FF"/>
            </a:solidFill>
          </a:ln>
        </p:spPr>
        <p:txBody>
          <a:bodyPr/>
          <a:lstStyle/>
          <a:p>
            <a:pPr eaLnBrk="1" hangingPunct="1"/>
            <a:r>
              <a:rPr lang="en-US" altLang="ja-JP" dirty="0" smtClean="0"/>
              <a:t>Part 2</a:t>
            </a:r>
            <a:r>
              <a:rPr lang="en-US" altLang="ja-JP" dirty="0" smtClean="0"/>
              <a:t>: </a:t>
            </a:r>
            <a:r>
              <a:rPr lang="en-US" altLang="ja-JP" dirty="0" smtClean="0"/>
              <a:t>Digital </a:t>
            </a:r>
            <a:r>
              <a:rPr lang="en-US" altLang="ja-JP" dirty="0" smtClean="0"/>
              <a:t>convexity and digital segments</a:t>
            </a:r>
            <a:endParaRPr lang="en-US" altLang="ja-JP" dirty="0" smtClean="0"/>
          </a:p>
        </p:txBody>
      </p:sp>
      <p:grpSp>
        <p:nvGrpSpPr>
          <p:cNvPr id="22531" name="Group 17"/>
          <p:cNvGrpSpPr>
            <a:grpSpLocks/>
          </p:cNvGrpSpPr>
          <p:nvPr/>
        </p:nvGrpSpPr>
        <p:grpSpPr bwMode="auto">
          <a:xfrm>
            <a:off x="2057400" y="4343400"/>
            <a:ext cx="4633913" cy="2300288"/>
            <a:chOff x="567" y="834"/>
            <a:chExt cx="5254" cy="3212"/>
          </a:xfrm>
        </p:grpSpPr>
        <p:sp>
          <p:nvSpPr>
            <p:cNvPr id="22533" name="Line 4"/>
            <p:cNvSpPr>
              <a:spLocks noChangeShapeType="1"/>
            </p:cNvSpPr>
            <p:nvPr/>
          </p:nvSpPr>
          <p:spPr bwMode="auto">
            <a:xfrm flipV="1">
              <a:off x="1020" y="2704"/>
              <a:ext cx="4445" cy="9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ja-JP" altLang="en-US"/>
            </a:p>
          </p:txBody>
        </p:sp>
        <p:pic>
          <p:nvPicPr>
            <p:cNvPr id="2253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27" y="834"/>
              <a:ext cx="2025" cy="1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35" name="Oval 6"/>
            <p:cNvSpPr>
              <a:spLocks noChangeArrowheads="1"/>
            </p:cNvSpPr>
            <p:nvPr/>
          </p:nvSpPr>
          <p:spPr bwMode="auto">
            <a:xfrm>
              <a:off x="3288" y="2976"/>
              <a:ext cx="345" cy="345"/>
            </a:xfrm>
            <a:prstGeom prst="ellips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H="1" flipV="1">
              <a:off x="2336" y="2659"/>
              <a:ext cx="952" cy="498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 flipH="1">
              <a:off x="3606" y="2069"/>
              <a:ext cx="317" cy="104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38" name="Text Box 10"/>
            <p:cNvSpPr txBox="1">
              <a:spLocks noChangeArrowheads="1"/>
            </p:cNvSpPr>
            <p:nvPr/>
          </p:nvSpPr>
          <p:spPr bwMode="auto">
            <a:xfrm>
              <a:off x="686" y="3534"/>
              <a:ext cx="282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1">
                  <a:latin typeface="Comic Sans MS" pitchFamily="66" charset="0"/>
                </a:rPr>
                <a:t>p</a:t>
              </a:r>
            </a:p>
          </p:txBody>
        </p:sp>
        <p:sp>
          <p:nvSpPr>
            <p:cNvPr id="22539" name="Text Box 11"/>
            <p:cNvSpPr txBox="1">
              <a:spLocks noChangeArrowheads="1"/>
            </p:cNvSpPr>
            <p:nvPr/>
          </p:nvSpPr>
          <p:spPr bwMode="auto">
            <a:xfrm>
              <a:off x="5542" y="2404"/>
              <a:ext cx="279" cy="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1">
                  <a:latin typeface="Comic Sans MS" pitchFamily="66" charset="0"/>
                </a:rPr>
                <a:t>q</a:t>
              </a:r>
            </a:p>
          </p:txBody>
        </p:sp>
        <p:grpSp>
          <p:nvGrpSpPr>
            <p:cNvPr id="22540" name="Group 12"/>
            <p:cNvGrpSpPr>
              <a:grpSpLocks/>
            </p:cNvGrpSpPr>
            <p:nvPr/>
          </p:nvGrpSpPr>
          <p:grpSpPr bwMode="auto">
            <a:xfrm>
              <a:off x="567" y="1979"/>
              <a:ext cx="1160" cy="1225"/>
              <a:chOff x="567" y="1979"/>
              <a:chExt cx="1160" cy="1225"/>
            </a:xfrm>
          </p:grpSpPr>
          <p:pic>
            <p:nvPicPr>
              <p:cNvPr id="22541" name="Picture 13" descr="MCj02391350000[1]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567" y="1979"/>
                <a:ext cx="1160" cy="1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542" name="Oval 14"/>
              <p:cNvSpPr>
                <a:spLocks noChangeArrowheads="1"/>
              </p:cNvSpPr>
              <p:nvPr/>
            </p:nvSpPr>
            <p:spPr bwMode="auto">
              <a:xfrm>
                <a:off x="1111" y="2726"/>
                <a:ext cx="130" cy="148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2543" name="Line 15"/>
              <p:cNvSpPr>
                <a:spLocks noChangeShapeType="1"/>
              </p:cNvSpPr>
              <p:nvPr/>
            </p:nvSpPr>
            <p:spPr bwMode="auto">
              <a:xfrm>
                <a:off x="1111" y="2795"/>
                <a:ext cx="1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ja-JP" altLang="en-US"/>
              </a:p>
            </p:txBody>
          </p:sp>
        </p:grpSp>
      </p:grpSp>
      <p:sp>
        <p:nvSpPr>
          <p:cNvPr id="2253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576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ja-JP" dirty="0"/>
              <a:t>G</a:t>
            </a:r>
            <a:r>
              <a:rPr lang="en-US" altLang="ja-JP" dirty="0" smtClean="0"/>
              <a:t>oddess </a:t>
            </a:r>
            <a:r>
              <a:rPr lang="en-US" altLang="ja-JP" dirty="0" smtClean="0"/>
              <a:t>of fortune </a:t>
            </a:r>
            <a:r>
              <a:rPr lang="en-US" altLang="ja-JP" dirty="0" smtClean="0"/>
              <a:t>smiles again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/>
          <a:lstStyle/>
          <a:p>
            <a:pPr eaLnBrk="1" hangingPunct="1"/>
            <a:r>
              <a:rPr lang="en-US" altLang="ja-JP" sz="4000" smtClean="0"/>
              <a:t>Digital line segments construction</a:t>
            </a:r>
          </a:p>
        </p:txBody>
      </p:sp>
      <p:sp>
        <p:nvSpPr>
          <p:cNvPr id="307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Fix a permutation π of {1,2,…2n}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Digital segment from p=(x(1),y(1)) to q=(x(2), y(2)),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smtClean="0"/>
              <a:t> x(1)&lt;x(2) and y(1)&lt;y(2), for convenience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Set  s = x(1)+ y(1) &lt; t=x(2)+y(2), k = x(2)-x(1)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See ( π(s+1),π(s+2),..,π(t) ) and transform k smallest entries to 0 and others to 1.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(0011010101) </a:t>
            </a:r>
            <a:r>
              <a:rPr lang="en-US" altLang="ja-JP" sz="2800" smtClean="0">
                <a:sym typeface="Wingdings" pitchFamily="2" charset="2"/>
              </a:rPr>
              <a:t> 0: horizontal, 1:vertical move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The set of such zigzag paths satisfy the axioms.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If π is a </a:t>
            </a:r>
            <a:r>
              <a:rPr lang="en-US" altLang="ja-JP" sz="2800" i="1" smtClean="0"/>
              <a:t>low-discrepancy sequence</a:t>
            </a:r>
            <a:r>
              <a:rPr lang="en-US" altLang="ja-JP" sz="2800" smtClean="0"/>
              <a:t>, digital lines are almost straight.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z="4000" smtClean="0"/>
              <a:t>Power of consistent digital segments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203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ja-JP" smtClean="0"/>
              <a:t>“Euclid like” geometry avoiding geometric inconsistency caused by rounding error </a:t>
            </a:r>
          </a:p>
        </p:txBody>
      </p:sp>
      <p:cxnSp>
        <p:nvCxnSpPr>
          <p:cNvPr id="6" name="直線コネクタ 5"/>
          <p:cNvCxnSpPr/>
          <p:nvPr/>
        </p:nvCxnSpPr>
        <p:spPr>
          <a:xfrm>
            <a:off x="1592263" y="3814763"/>
            <a:ext cx="5326062" cy="1624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925638" y="3551238"/>
            <a:ext cx="4659312" cy="2114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rot="10800000" flipV="1">
            <a:off x="2209800" y="3551238"/>
            <a:ext cx="4329113" cy="19256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830388" y="4079875"/>
            <a:ext cx="4849812" cy="3397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rot="16200000" flipH="1">
            <a:off x="2389981" y="3826669"/>
            <a:ext cx="2303463" cy="1901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2116138" y="4079875"/>
            <a:ext cx="4564062" cy="8302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2116138" y="4343400"/>
            <a:ext cx="4089400" cy="1662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rot="10800000" flipV="1">
            <a:off x="3162300" y="3436938"/>
            <a:ext cx="3138488" cy="24177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1925638" y="4570413"/>
            <a:ext cx="4659312" cy="415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V="1">
            <a:off x="1973263" y="4268788"/>
            <a:ext cx="4992687" cy="9429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8" name="Line 16"/>
          <p:cNvSpPr>
            <a:spLocks noChangeShapeType="1"/>
          </p:cNvSpPr>
          <p:nvPr/>
        </p:nvSpPr>
        <p:spPr bwMode="auto">
          <a:xfrm>
            <a:off x="1857375" y="4229100"/>
            <a:ext cx="4841875" cy="950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59" name="Line 17"/>
          <p:cNvSpPr>
            <a:spLocks noChangeShapeType="1"/>
          </p:cNvSpPr>
          <p:nvPr/>
        </p:nvSpPr>
        <p:spPr bwMode="auto">
          <a:xfrm flipV="1">
            <a:off x="2049463" y="4379913"/>
            <a:ext cx="44577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0" name="Line 18"/>
          <p:cNvSpPr>
            <a:spLocks noChangeShapeType="1"/>
          </p:cNvSpPr>
          <p:nvPr/>
        </p:nvSpPr>
        <p:spPr bwMode="auto">
          <a:xfrm flipV="1">
            <a:off x="1714500" y="4648200"/>
            <a:ext cx="4600575" cy="341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1" name="Line 19"/>
          <p:cNvSpPr>
            <a:spLocks noChangeShapeType="1"/>
          </p:cNvSpPr>
          <p:nvPr/>
        </p:nvSpPr>
        <p:spPr bwMode="auto">
          <a:xfrm>
            <a:off x="1617663" y="4379913"/>
            <a:ext cx="5176837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762" name="Line 20"/>
          <p:cNvSpPr>
            <a:spLocks noChangeShapeType="1"/>
          </p:cNvSpPr>
          <p:nvPr/>
        </p:nvSpPr>
        <p:spPr bwMode="auto">
          <a:xfrm flipV="1">
            <a:off x="1905000" y="3962400"/>
            <a:ext cx="5081588" cy="1789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Final exercise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kumimoji="1" lang="en-US" altLang="ja-JP" dirty="0" smtClean="0"/>
                  <a:t>Suppose that we have a system of digital line segments (i.e., we have the permutation </a:t>
                </a:r>
                <a14:m>
                  <m:oMath xmlns:m="http://schemas.openxmlformats.org/officeDocument/2006/math">
                    <m:r>
                      <a:rPr kumimoji="1" lang="ja-JP" altLang="en-US" i="1" smtClean="0">
                        <a:latin typeface="Cambria Math"/>
                      </a:rPr>
                      <m:t>𝜋</m:t>
                    </m:r>
                  </m:oMath>
                </a14:m>
                <a:r>
                  <a:rPr kumimoji="1" lang="en-US" altLang="ja-JP" dirty="0" smtClean="0"/>
                  <a:t> )</a:t>
                </a:r>
              </a:p>
              <a:p>
                <a:pPr lvl="1"/>
                <a:r>
                  <a:rPr lang="en-US" altLang="ja-JP" dirty="0"/>
                  <a:t> </a:t>
                </a:r>
                <a:r>
                  <a:rPr lang="en-US" altLang="ja-JP" dirty="0" smtClean="0"/>
                  <a:t>We can do some preprocessing spending O( n log n) time (or allowing slightly more)</a:t>
                </a:r>
                <a:endParaRPr kumimoji="1" lang="en-US" altLang="ja-JP" dirty="0" smtClean="0"/>
              </a:p>
              <a:p>
                <a:r>
                  <a:rPr kumimoji="1" lang="en-US" altLang="ja-JP" dirty="0" smtClean="0"/>
                  <a:t>Given m points in G, design an algorithm to compute their convex hull in O( m log n) time</a:t>
                </a:r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2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802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214313"/>
            <a:ext cx="91440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ja-JP" sz="4400" dirty="0">
                <a:latin typeface="+mj-lt"/>
              </a:rPr>
              <a:t>Use of digital star-shapes </a:t>
            </a:r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144463" y="1052513"/>
            <a:ext cx="88201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14313" y="1268413"/>
            <a:ext cx="8929687" cy="5589587"/>
          </a:xfrm>
        </p:spPr>
        <p:txBody>
          <a:bodyPr/>
          <a:lstStyle/>
          <a:p>
            <a:pPr eaLnBrk="1" hangingPunct="1"/>
            <a:r>
              <a:rPr lang="en-US" altLang="ja-JP" sz="2800" smtClean="0"/>
              <a:t>Optimal approximation of a function by a layer of digital star shapes  (like Mount Fuji)</a:t>
            </a:r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/>
            <a:endParaRPr lang="en-US" altLang="ja-JP" sz="2800" smtClean="0"/>
          </a:p>
          <a:p>
            <a:pPr eaLnBrk="1" hangingPunct="1">
              <a:buFontTx/>
              <a:buNone/>
            </a:pPr>
            <a:endParaRPr lang="en-US" altLang="ja-JP" sz="2800" smtClean="0"/>
          </a:p>
        </p:txBody>
      </p:sp>
      <p:sp>
        <p:nvSpPr>
          <p:cNvPr id="32773" name="Text Box 6" descr="切り込み"/>
          <p:cNvSpPr txBox="1">
            <a:spLocks noChangeArrowheads="1"/>
          </p:cNvSpPr>
          <p:nvPr/>
        </p:nvSpPr>
        <p:spPr bwMode="auto">
          <a:xfrm>
            <a:off x="3786188" y="5429250"/>
            <a:ext cx="1724025" cy="457200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2400">
                <a:solidFill>
                  <a:srgbClr val="CC0000"/>
                </a:solidFill>
                <a:latin typeface="Comic Sans MS" pitchFamily="66" charset="0"/>
                <a:ea typeface="Arial Unicode MS" pitchFamily="50" charset="-128"/>
                <a:cs typeface="Arial Unicode MS" pitchFamily="50" charset="-128"/>
              </a:rPr>
              <a:t>input : f(x)</a:t>
            </a:r>
          </a:p>
        </p:txBody>
      </p:sp>
      <p:sp>
        <p:nvSpPr>
          <p:cNvPr id="32774" name="Text Box 7" descr="切り込み"/>
          <p:cNvSpPr txBox="1">
            <a:spLocks noChangeArrowheads="1"/>
          </p:cNvSpPr>
          <p:nvPr/>
        </p:nvSpPr>
        <p:spPr bwMode="auto">
          <a:xfrm>
            <a:off x="6072188" y="5429250"/>
            <a:ext cx="2701925" cy="830263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2400">
                <a:solidFill>
                  <a:srgbClr val="CC0000"/>
                </a:solidFill>
                <a:latin typeface="Comic Sans MS" pitchFamily="66" charset="0"/>
                <a:ea typeface="Arial Unicode MS" pitchFamily="50" charset="-128"/>
                <a:cs typeface="Arial Unicode MS" pitchFamily="50" charset="-128"/>
              </a:rPr>
              <a:t>output </a:t>
            </a:r>
          </a:p>
          <a:p>
            <a:pPr algn="ctr"/>
            <a:r>
              <a:rPr lang="en-US" altLang="ja-JP" sz="2400">
                <a:solidFill>
                  <a:srgbClr val="CC0000"/>
                </a:solidFill>
                <a:latin typeface="Comic Sans MS" pitchFamily="66" charset="0"/>
                <a:ea typeface="Arial Unicode MS" pitchFamily="50" charset="-128"/>
                <a:cs typeface="Arial Unicode MS" pitchFamily="50" charset="-128"/>
              </a:rPr>
              <a:t>unimodal function</a:t>
            </a:r>
          </a:p>
        </p:txBody>
      </p:sp>
      <p:grpSp>
        <p:nvGrpSpPr>
          <p:cNvPr id="32775" name="Group 26"/>
          <p:cNvGrpSpPr>
            <a:grpSpLocks/>
          </p:cNvGrpSpPr>
          <p:nvPr/>
        </p:nvGrpSpPr>
        <p:grpSpPr bwMode="auto">
          <a:xfrm>
            <a:off x="500063" y="2500313"/>
            <a:ext cx="2808287" cy="2735262"/>
            <a:chOff x="3774" y="2479"/>
            <a:chExt cx="1769" cy="1723"/>
          </a:xfrm>
        </p:grpSpPr>
        <p:sp>
          <p:nvSpPr>
            <p:cNvPr id="32778" name="AutoShape 27"/>
            <p:cNvSpPr>
              <a:spLocks noChangeArrowheads="1"/>
            </p:cNvSpPr>
            <p:nvPr/>
          </p:nvSpPr>
          <p:spPr bwMode="auto">
            <a:xfrm rot="-626735">
              <a:off x="3774" y="2479"/>
              <a:ext cx="1769" cy="1723"/>
            </a:xfrm>
            <a:prstGeom prst="irregularSeal2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32779" name="AutoShape 28"/>
            <p:cNvSpPr>
              <a:spLocks noChangeArrowheads="1"/>
            </p:cNvSpPr>
            <p:nvPr/>
          </p:nvSpPr>
          <p:spPr bwMode="auto">
            <a:xfrm rot="-626735">
              <a:off x="4135" y="2788"/>
              <a:ext cx="1057" cy="1086"/>
            </a:xfrm>
            <a:prstGeom prst="irregularSeal2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32780" name="AutoShape 29"/>
            <p:cNvSpPr>
              <a:spLocks noChangeArrowheads="1"/>
            </p:cNvSpPr>
            <p:nvPr/>
          </p:nvSpPr>
          <p:spPr bwMode="auto">
            <a:xfrm rot="-626735">
              <a:off x="4332" y="3067"/>
              <a:ext cx="662" cy="590"/>
            </a:xfrm>
            <a:prstGeom prst="irregularSeal2">
              <a:avLst/>
            </a:prstGeom>
            <a:solidFill>
              <a:srgbClr val="3333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32781" name="Oval 30"/>
            <p:cNvSpPr>
              <a:spLocks noChangeArrowheads="1"/>
            </p:cNvSpPr>
            <p:nvPr/>
          </p:nvSpPr>
          <p:spPr bwMode="auto">
            <a:xfrm>
              <a:off x="4558" y="3339"/>
              <a:ext cx="102" cy="102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</p:grpSp>
      <p:pic>
        <p:nvPicPr>
          <p:cNvPr id="327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19438" y="2714625"/>
            <a:ext cx="583565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7" name="スライド番号プレースホルダ 12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44E526C-4FBA-49F5-B71C-A31F88E76158}" type="slidenum">
              <a:rPr lang="en-US" altLang="ja-JP" sz="1400"/>
              <a:pPr algn="r"/>
              <a:t>13</a:t>
            </a:fld>
            <a:endParaRPr lang="en-US" altLang="ja-JP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Problem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are in the digital world, and digital geometry is important</a:t>
            </a:r>
          </a:p>
          <a:p>
            <a:r>
              <a:rPr lang="en-US" altLang="ja-JP" dirty="0" smtClean="0"/>
              <a:t>How to formally consider “convexity” in digital world</a:t>
            </a:r>
          </a:p>
          <a:p>
            <a:pPr lvl="1"/>
            <a:r>
              <a:rPr kumimoji="1" lang="en-US" altLang="ja-JP" dirty="0"/>
              <a:t> </a:t>
            </a:r>
            <a:r>
              <a:rPr lang="en-US" altLang="ja-JP" dirty="0" smtClean="0"/>
              <a:t>Discrete convexity (</a:t>
            </a:r>
            <a:r>
              <a:rPr lang="en-US" altLang="ja-JP" dirty="0" err="1" smtClean="0"/>
              <a:t>Lovasz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Murota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/>
              <a:t> </a:t>
            </a:r>
            <a:r>
              <a:rPr kumimoji="1" lang="en-US" altLang="ja-JP" dirty="0" err="1" smtClean="0"/>
              <a:t>Submodular</a:t>
            </a:r>
            <a:r>
              <a:rPr lang="en-US" altLang="ja-JP" dirty="0" err="1" smtClean="0"/>
              <a:t>ity</a:t>
            </a:r>
            <a:r>
              <a:rPr lang="en-US" altLang="ja-JP" dirty="0" smtClean="0"/>
              <a:t> (</a:t>
            </a:r>
            <a:r>
              <a:rPr lang="en-US" altLang="ja-JP" dirty="0" err="1" smtClean="0"/>
              <a:t>Fujishige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/>
              <a:t> </a:t>
            </a:r>
            <a:r>
              <a:rPr lang="en-US" altLang="ja-JP" dirty="0" smtClean="0"/>
              <a:t>Oriented </a:t>
            </a:r>
            <a:r>
              <a:rPr lang="en-US" altLang="ja-JP" dirty="0" err="1" smtClean="0"/>
              <a:t>matroid</a:t>
            </a:r>
            <a:r>
              <a:rPr lang="en-US" altLang="ja-JP" dirty="0" smtClean="0"/>
              <a:t> ( Fukuda)</a:t>
            </a:r>
          </a:p>
          <a:p>
            <a:r>
              <a:rPr kumimoji="1" lang="en-US" altLang="ja-JP" dirty="0" smtClean="0"/>
              <a:t>But, we consider more direct concept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960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1" name="Oval 4"/>
          <p:cNvSpPr>
            <a:spLocks noChangeArrowheads="1"/>
          </p:cNvSpPr>
          <p:nvPr/>
        </p:nvSpPr>
        <p:spPr bwMode="auto">
          <a:xfrm>
            <a:off x="4772027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2" name="Oval 5"/>
          <p:cNvSpPr>
            <a:spLocks noChangeArrowheads="1"/>
          </p:cNvSpPr>
          <p:nvPr/>
        </p:nvSpPr>
        <p:spPr bwMode="auto">
          <a:xfrm>
            <a:off x="4772027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3" name="Oval 6"/>
          <p:cNvSpPr>
            <a:spLocks noChangeArrowheads="1"/>
          </p:cNvSpPr>
          <p:nvPr/>
        </p:nvSpPr>
        <p:spPr bwMode="auto">
          <a:xfrm>
            <a:off x="4772027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4" name="Oval 7"/>
          <p:cNvSpPr>
            <a:spLocks noChangeArrowheads="1"/>
          </p:cNvSpPr>
          <p:nvPr/>
        </p:nvSpPr>
        <p:spPr bwMode="auto">
          <a:xfrm>
            <a:off x="4772027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5" name="Oval 8"/>
          <p:cNvSpPr>
            <a:spLocks noChangeArrowheads="1"/>
          </p:cNvSpPr>
          <p:nvPr/>
        </p:nvSpPr>
        <p:spPr bwMode="auto">
          <a:xfrm>
            <a:off x="4772027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6" name="Oval 9"/>
          <p:cNvSpPr>
            <a:spLocks noChangeArrowheads="1"/>
          </p:cNvSpPr>
          <p:nvPr/>
        </p:nvSpPr>
        <p:spPr bwMode="auto">
          <a:xfrm>
            <a:off x="4772027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7" name="Oval 10"/>
          <p:cNvSpPr>
            <a:spLocks noChangeArrowheads="1"/>
          </p:cNvSpPr>
          <p:nvPr/>
        </p:nvSpPr>
        <p:spPr bwMode="auto">
          <a:xfrm>
            <a:off x="4772027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8" name="Oval 11"/>
          <p:cNvSpPr>
            <a:spLocks noChangeArrowheads="1"/>
          </p:cNvSpPr>
          <p:nvPr/>
        </p:nvSpPr>
        <p:spPr bwMode="auto">
          <a:xfrm>
            <a:off x="4772027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9" name="Oval 12"/>
          <p:cNvSpPr>
            <a:spLocks noChangeArrowheads="1"/>
          </p:cNvSpPr>
          <p:nvPr/>
        </p:nvSpPr>
        <p:spPr bwMode="auto">
          <a:xfrm>
            <a:off x="4772027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0" name="Oval 13"/>
          <p:cNvSpPr>
            <a:spLocks noChangeArrowheads="1"/>
          </p:cNvSpPr>
          <p:nvPr/>
        </p:nvSpPr>
        <p:spPr bwMode="auto">
          <a:xfrm>
            <a:off x="4987927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1" name="Oval 14"/>
          <p:cNvSpPr>
            <a:spLocks noChangeArrowheads="1"/>
          </p:cNvSpPr>
          <p:nvPr/>
        </p:nvSpPr>
        <p:spPr bwMode="auto">
          <a:xfrm>
            <a:off x="4987927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2" name="Oval 15"/>
          <p:cNvSpPr>
            <a:spLocks noChangeArrowheads="1"/>
          </p:cNvSpPr>
          <p:nvPr/>
        </p:nvSpPr>
        <p:spPr bwMode="auto">
          <a:xfrm>
            <a:off x="4987927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3" name="Oval 16"/>
          <p:cNvSpPr>
            <a:spLocks noChangeArrowheads="1"/>
          </p:cNvSpPr>
          <p:nvPr/>
        </p:nvSpPr>
        <p:spPr bwMode="auto">
          <a:xfrm>
            <a:off x="4987927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4" name="Oval 17"/>
          <p:cNvSpPr>
            <a:spLocks noChangeArrowheads="1"/>
          </p:cNvSpPr>
          <p:nvPr/>
        </p:nvSpPr>
        <p:spPr bwMode="auto">
          <a:xfrm>
            <a:off x="4987927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5" name="Oval 18"/>
          <p:cNvSpPr>
            <a:spLocks noChangeArrowheads="1"/>
          </p:cNvSpPr>
          <p:nvPr/>
        </p:nvSpPr>
        <p:spPr bwMode="auto">
          <a:xfrm>
            <a:off x="4987927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6" name="Oval 19"/>
          <p:cNvSpPr>
            <a:spLocks noChangeArrowheads="1"/>
          </p:cNvSpPr>
          <p:nvPr/>
        </p:nvSpPr>
        <p:spPr bwMode="auto">
          <a:xfrm>
            <a:off x="4987927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7" name="Oval 20"/>
          <p:cNvSpPr>
            <a:spLocks noChangeArrowheads="1"/>
          </p:cNvSpPr>
          <p:nvPr/>
        </p:nvSpPr>
        <p:spPr bwMode="auto">
          <a:xfrm>
            <a:off x="4987927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8" name="Oval 21"/>
          <p:cNvSpPr>
            <a:spLocks noChangeArrowheads="1"/>
          </p:cNvSpPr>
          <p:nvPr/>
        </p:nvSpPr>
        <p:spPr bwMode="auto">
          <a:xfrm>
            <a:off x="4987927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9" name="Oval 22"/>
          <p:cNvSpPr>
            <a:spLocks noChangeArrowheads="1"/>
          </p:cNvSpPr>
          <p:nvPr/>
        </p:nvSpPr>
        <p:spPr bwMode="auto">
          <a:xfrm>
            <a:off x="52054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0" name="Oval 23"/>
          <p:cNvSpPr>
            <a:spLocks noChangeArrowheads="1"/>
          </p:cNvSpPr>
          <p:nvPr/>
        </p:nvSpPr>
        <p:spPr bwMode="auto">
          <a:xfrm>
            <a:off x="52054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1" name="Oval 24"/>
          <p:cNvSpPr>
            <a:spLocks noChangeArrowheads="1"/>
          </p:cNvSpPr>
          <p:nvPr/>
        </p:nvSpPr>
        <p:spPr bwMode="auto">
          <a:xfrm>
            <a:off x="52054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2" name="Oval 25"/>
          <p:cNvSpPr>
            <a:spLocks noChangeArrowheads="1"/>
          </p:cNvSpPr>
          <p:nvPr/>
        </p:nvSpPr>
        <p:spPr bwMode="auto">
          <a:xfrm>
            <a:off x="52054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3" name="Oval 26"/>
          <p:cNvSpPr>
            <a:spLocks noChangeArrowheads="1"/>
          </p:cNvSpPr>
          <p:nvPr/>
        </p:nvSpPr>
        <p:spPr bwMode="auto">
          <a:xfrm>
            <a:off x="5205415" y="55578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4" name="Oval 27"/>
          <p:cNvSpPr>
            <a:spLocks noChangeArrowheads="1"/>
          </p:cNvSpPr>
          <p:nvPr/>
        </p:nvSpPr>
        <p:spPr bwMode="auto">
          <a:xfrm>
            <a:off x="52054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5" name="Oval 28"/>
          <p:cNvSpPr>
            <a:spLocks noChangeArrowheads="1"/>
          </p:cNvSpPr>
          <p:nvPr/>
        </p:nvSpPr>
        <p:spPr bwMode="auto">
          <a:xfrm>
            <a:off x="52054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6" name="Oval 29"/>
          <p:cNvSpPr>
            <a:spLocks noChangeArrowheads="1"/>
          </p:cNvSpPr>
          <p:nvPr/>
        </p:nvSpPr>
        <p:spPr bwMode="auto">
          <a:xfrm>
            <a:off x="52054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7" name="Oval 30"/>
          <p:cNvSpPr>
            <a:spLocks noChangeArrowheads="1"/>
          </p:cNvSpPr>
          <p:nvPr/>
        </p:nvSpPr>
        <p:spPr bwMode="auto">
          <a:xfrm>
            <a:off x="52054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8" name="Oval 31"/>
          <p:cNvSpPr>
            <a:spLocks noChangeArrowheads="1"/>
          </p:cNvSpPr>
          <p:nvPr/>
        </p:nvSpPr>
        <p:spPr bwMode="auto">
          <a:xfrm>
            <a:off x="54213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9" name="Oval 32"/>
          <p:cNvSpPr>
            <a:spLocks noChangeArrowheads="1"/>
          </p:cNvSpPr>
          <p:nvPr/>
        </p:nvSpPr>
        <p:spPr bwMode="auto">
          <a:xfrm>
            <a:off x="54213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0" name="Oval 33"/>
          <p:cNvSpPr>
            <a:spLocks noChangeArrowheads="1"/>
          </p:cNvSpPr>
          <p:nvPr/>
        </p:nvSpPr>
        <p:spPr bwMode="auto">
          <a:xfrm>
            <a:off x="54213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1" name="Oval 34"/>
          <p:cNvSpPr>
            <a:spLocks noChangeArrowheads="1"/>
          </p:cNvSpPr>
          <p:nvPr/>
        </p:nvSpPr>
        <p:spPr bwMode="auto">
          <a:xfrm>
            <a:off x="54213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2" name="Oval 35"/>
          <p:cNvSpPr>
            <a:spLocks noChangeArrowheads="1"/>
          </p:cNvSpPr>
          <p:nvPr/>
        </p:nvSpPr>
        <p:spPr bwMode="auto">
          <a:xfrm>
            <a:off x="54213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3" name="Oval 36"/>
          <p:cNvSpPr>
            <a:spLocks noChangeArrowheads="1"/>
          </p:cNvSpPr>
          <p:nvPr/>
        </p:nvSpPr>
        <p:spPr bwMode="auto">
          <a:xfrm>
            <a:off x="54213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4" name="Oval 37"/>
          <p:cNvSpPr>
            <a:spLocks noChangeArrowheads="1"/>
          </p:cNvSpPr>
          <p:nvPr/>
        </p:nvSpPr>
        <p:spPr bwMode="auto">
          <a:xfrm>
            <a:off x="54213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5" name="Oval 38"/>
          <p:cNvSpPr>
            <a:spLocks noChangeArrowheads="1"/>
          </p:cNvSpPr>
          <p:nvPr/>
        </p:nvSpPr>
        <p:spPr bwMode="auto">
          <a:xfrm>
            <a:off x="54213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6" name="Oval 39"/>
          <p:cNvSpPr>
            <a:spLocks noChangeArrowheads="1"/>
          </p:cNvSpPr>
          <p:nvPr/>
        </p:nvSpPr>
        <p:spPr bwMode="auto">
          <a:xfrm>
            <a:off x="54213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7" name="Oval 40"/>
          <p:cNvSpPr>
            <a:spLocks noChangeArrowheads="1"/>
          </p:cNvSpPr>
          <p:nvPr/>
        </p:nvSpPr>
        <p:spPr bwMode="auto">
          <a:xfrm>
            <a:off x="5637215" y="4692650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8" name="Oval 41"/>
          <p:cNvSpPr>
            <a:spLocks noChangeArrowheads="1"/>
          </p:cNvSpPr>
          <p:nvPr/>
        </p:nvSpPr>
        <p:spPr bwMode="auto">
          <a:xfrm>
            <a:off x="56372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9" name="Oval 42"/>
          <p:cNvSpPr>
            <a:spLocks noChangeArrowheads="1"/>
          </p:cNvSpPr>
          <p:nvPr/>
        </p:nvSpPr>
        <p:spPr bwMode="auto">
          <a:xfrm>
            <a:off x="56372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0" name="Oval 43"/>
          <p:cNvSpPr>
            <a:spLocks noChangeArrowheads="1"/>
          </p:cNvSpPr>
          <p:nvPr/>
        </p:nvSpPr>
        <p:spPr bwMode="auto">
          <a:xfrm>
            <a:off x="56372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1" name="Oval 44"/>
          <p:cNvSpPr>
            <a:spLocks noChangeArrowheads="1"/>
          </p:cNvSpPr>
          <p:nvPr/>
        </p:nvSpPr>
        <p:spPr bwMode="auto">
          <a:xfrm>
            <a:off x="56372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2" name="Oval 45"/>
          <p:cNvSpPr>
            <a:spLocks noChangeArrowheads="1"/>
          </p:cNvSpPr>
          <p:nvPr/>
        </p:nvSpPr>
        <p:spPr bwMode="auto">
          <a:xfrm>
            <a:off x="56372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3" name="Oval 46"/>
          <p:cNvSpPr>
            <a:spLocks noChangeArrowheads="1"/>
          </p:cNvSpPr>
          <p:nvPr/>
        </p:nvSpPr>
        <p:spPr bwMode="auto">
          <a:xfrm>
            <a:off x="56372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4" name="Oval 47"/>
          <p:cNvSpPr>
            <a:spLocks noChangeArrowheads="1"/>
          </p:cNvSpPr>
          <p:nvPr/>
        </p:nvSpPr>
        <p:spPr bwMode="auto">
          <a:xfrm>
            <a:off x="56372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5" name="Oval 48"/>
          <p:cNvSpPr>
            <a:spLocks noChangeArrowheads="1"/>
          </p:cNvSpPr>
          <p:nvPr/>
        </p:nvSpPr>
        <p:spPr bwMode="auto">
          <a:xfrm>
            <a:off x="56372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6" name="Oval 49"/>
          <p:cNvSpPr>
            <a:spLocks noChangeArrowheads="1"/>
          </p:cNvSpPr>
          <p:nvPr/>
        </p:nvSpPr>
        <p:spPr bwMode="auto">
          <a:xfrm>
            <a:off x="58531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7" name="Oval 50"/>
          <p:cNvSpPr>
            <a:spLocks noChangeArrowheads="1"/>
          </p:cNvSpPr>
          <p:nvPr/>
        </p:nvSpPr>
        <p:spPr bwMode="auto">
          <a:xfrm>
            <a:off x="58531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8" name="Oval 51"/>
          <p:cNvSpPr>
            <a:spLocks noChangeArrowheads="1"/>
          </p:cNvSpPr>
          <p:nvPr/>
        </p:nvSpPr>
        <p:spPr bwMode="auto">
          <a:xfrm>
            <a:off x="58531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9" name="Oval 52"/>
          <p:cNvSpPr>
            <a:spLocks noChangeArrowheads="1"/>
          </p:cNvSpPr>
          <p:nvPr/>
        </p:nvSpPr>
        <p:spPr bwMode="auto">
          <a:xfrm>
            <a:off x="58531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0" name="Oval 53"/>
          <p:cNvSpPr>
            <a:spLocks noChangeArrowheads="1"/>
          </p:cNvSpPr>
          <p:nvPr/>
        </p:nvSpPr>
        <p:spPr bwMode="auto">
          <a:xfrm>
            <a:off x="58531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1" name="Oval 54"/>
          <p:cNvSpPr>
            <a:spLocks noChangeArrowheads="1"/>
          </p:cNvSpPr>
          <p:nvPr/>
        </p:nvSpPr>
        <p:spPr bwMode="auto">
          <a:xfrm>
            <a:off x="58531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2" name="Oval 55"/>
          <p:cNvSpPr>
            <a:spLocks noChangeArrowheads="1"/>
          </p:cNvSpPr>
          <p:nvPr/>
        </p:nvSpPr>
        <p:spPr bwMode="auto">
          <a:xfrm>
            <a:off x="58531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3" name="Oval 56"/>
          <p:cNvSpPr>
            <a:spLocks noChangeArrowheads="1"/>
          </p:cNvSpPr>
          <p:nvPr/>
        </p:nvSpPr>
        <p:spPr bwMode="auto">
          <a:xfrm>
            <a:off x="58531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4" name="Oval 57"/>
          <p:cNvSpPr>
            <a:spLocks noChangeArrowheads="1"/>
          </p:cNvSpPr>
          <p:nvPr/>
        </p:nvSpPr>
        <p:spPr bwMode="auto">
          <a:xfrm>
            <a:off x="58531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5" name="Oval 58"/>
          <p:cNvSpPr>
            <a:spLocks noChangeArrowheads="1"/>
          </p:cNvSpPr>
          <p:nvPr/>
        </p:nvSpPr>
        <p:spPr bwMode="auto">
          <a:xfrm>
            <a:off x="6067427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6" name="Oval 59"/>
          <p:cNvSpPr>
            <a:spLocks noChangeArrowheads="1"/>
          </p:cNvSpPr>
          <p:nvPr/>
        </p:nvSpPr>
        <p:spPr bwMode="auto">
          <a:xfrm>
            <a:off x="6067427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7" name="Oval 60"/>
          <p:cNvSpPr>
            <a:spLocks noChangeArrowheads="1"/>
          </p:cNvSpPr>
          <p:nvPr/>
        </p:nvSpPr>
        <p:spPr bwMode="auto">
          <a:xfrm>
            <a:off x="6067427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8" name="Oval 61"/>
          <p:cNvSpPr>
            <a:spLocks noChangeArrowheads="1"/>
          </p:cNvSpPr>
          <p:nvPr/>
        </p:nvSpPr>
        <p:spPr bwMode="auto">
          <a:xfrm>
            <a:off x="6067427" y="5340350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9" name="Oval 62"/>
          <p:cNvSpPr>
            <a:spLocks noChangeArrowheads="1"/>
          </p:cNvSpPr>
          <p:nvPr/>
        </p:nvSpPr>
        <p:spPr bwMode="auto">
          <a:xfrm>
            <a:off x="6067427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0" name="Oval 63"/>
          <p:cNvSpPr>
            <a:spLocks noChangeArrowheads="1"/>
          </p:cNvSpPr>
          <p:nvPr/>
        </p:nvSpPr>
        <p:spPr bwMode="auto">
          <a:xfrm>
            <a:off x="6067427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1" name="Oval 64"/>
          <p:cNvSpPr>
            <a:spLocks noChangeArrowheads="1"/>
          </p:cNvSpPr>
          <p:nvPr/>
        </p:nvSpPr>
        <p:spPr bwMode="auto">
          <a:xfrm>
            <a:off x="6067427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2" name="Oval 65"/>
          <p:cNvSpPr>
            <a:spLocks noChangeArrowheads="1"/>
          </p:cNvSpPr>
          <p:nvPr/>
        </p:nvSpPr>
        <p:spPr bwMode="auto">
          <a:xfrm>
            <a:off x="6067427" y="62055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3" name="Oval 66"/>
          <p:cNvSpPr>
            <a:spLocks noChangeArrowheads="1"/>
          </p:cNvSpPr>
          <p:nvPr/>
        </p:nvSpPr>
        <p:spPr bwMode="auto">
          <a:xfrm>
            <a:off x="6067427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4" name="Oval 67"/>
          <p:cNvSpPr>
            <a:spLocks noChangeArrowheads="1"/>
          </p:cNvSpPr>
          <p:nvPr/>
        </p:nvSpPr>
        <p:spPr bwMode="auto">
          <a:xfrm>
            <a:off x="6283327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5" name="Oval 68"/>
          <p:cNvSpPr>
            <a:spLocks noChangeArrowheads="1"/>
          </p:cNvSpPr>
          <p:nvPr/>
        </p:nvSpPr>
        <p:spPr bwMode="auto">
          <a:xfrm>
            <a:off x="6283327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6" name="Oval 69"/>
          <p:cNvSpPr>
            <a:spLocks noChangeArrowheads="1"/>
          </p:cNvSpPr>
          <p:nvPr/>
        </p:nvSpPr>
        <p:spPr bwMode="auto">
          <a:xfrm>
            <a:off x="6283327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7" name="Oval 70"/>
          <p:cNvSpPr>
            <a:spLocks noChangeArrowheads="1"/>
          </p:cNvSpPr>
          <p:nvPr/>
        </p:nvSpPr>
        <p:spPr bwMode="auto">
          <a:xfrm>
            <a:off x="6283327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8" name="Oval 71"/>
          <p:cNvSpPr>
            <a:spLocks noChangeArrowheads="1"/>
          </p:cNvSpPr>
          <p:nvPr/>
        </p:nvSpPr>
        <p:spPr bwMode="auto">
          <a:xfrm>
            <a:off x="6283327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9" name="Oval 72"/>
          <p:cNvSpPr>
            <a:spLocks noChangeArrowheads="1"/>
          </p:cNvSpPr>
          <p:nvPr/>
        </p:nvSpPr>
        <p:spPr bwMode="auto">
          <a:xfrm>
            <a:off x="6283327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0" name="Oval 73"/>
          <p:cNvSpPr>
            <a:spLocks noChangeArrowheads="1"/>
          </p:cNvSpPr>
          <p:nvPr/>
        </p:nvSpPr>
        <p:spPr bwMode="auto">
          <a:xfrm>
            <a:off x="6283327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1" name="Oval 74"/>
          <p:cNvSpPr>
            <a:spLocks noChangeArrowheads="1"/>
          </p:cNvSpPr>
          <p:nvPr/>
        </p:nvSpPr>
        <p:spPr bwMode="auto">
          <a:xfrm>
            <a:off x="6283327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2" name="Oval 75"/>
          <p:cNvSpPr>
            <a:spLocks noChangeArrowheads="1"/>
          </p:cNvSpPr>
          <p:nvPr/>
        </p:nvSpPr>
        <p:spPr bwMode="auto">
          <a:xfrm>
            <a:off x="6283327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3" name="Oval 76"/>
          <p:cNvSpPr>
            <a:spLocks noChangeArrowheads="1"/>
          </p:cNvSpPr>
          <p:nvPr/>
        </p:nvSpPr>
        <p:spPr bwMode="auto">
          <a:xfrm>
            <a:off x="65008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4" name="Oval 77"/>
          <p:cNvSpPr>
            <a:spLocks noChangeArrowheads="1"/>
          </p:cNvSpPr>
          <p:nvPr/>
        </p:nvSpPr>
        <p:spPr bwMode="auto">
          <a:xfrm>
            <a:off x="6500815" y="4908550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5" name="Oval 78"/>
          <p:cNvSpPr>
            <a:spLocks noChangeArrowheads="1"/>
          </p:cNvSpPr>
          <p:nvPr/>
        </p:nvSpPr>
        <p:spPr bwMode="auto">
          <a:xfrm>
            <a:off x="65008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6" name="Oval 79"/>
          <p:cNvSpPr>
            <a:spLocks noChangeArrowheads="1"/>
          </p:cNvSpPr>
          <p:nvPr/>
        </p:nvSpPr>
        <p:spPr bwMode="auto">
          <a:xfrm>
            <a:off x="65008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7" name="Oval 80"/>
          <p:cNvSpPr>
            <a:spLocks noChangeArrowheads="1"/>
          </p:cNvSpPr>
          <p:nvPr/>
        </p:nvSpPr>
        <p:spPr bwMode="auto">
          <a:xfrm>
            <a:off x="65008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8" name="Oval 81"/>
          <p:cNvSpPr>
            <a:spLocks noChangeArrowheads="1"/>
          </p:cNvSpPr>
          <p:nvPr/>
        </p:nvSpPr>
        <p:spPr bwMode="auto">
          <a:xfrm>
            <a:off x="65008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9" name="Oval 82"/>
          <p:cNvSpPr>
            <a:spLocks noChangeArrowheads="1"/>
          </p:cNvSpPr>
          <p:nvPr/>
        </p:nvSpPr>
        <p:spPr bwMode="auto">
          <a:xfrm>
            <a:off x="65008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0" name="Oval 83"/>
          <p:cNvSpPr>
            <a:spLocks noChangeArrowheads="1"/>
          </p:cNvSpPr>
          <p:nvPr/>
        </p:nvSpPr>
        <p:spPr bwMode="auto">
          <a:xfrm>
            <a:off x="65008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1" name="Oval 84"/>
          <p:cNvSpPr>
            <a:spLocks noChangeArrowheads="1"/>
          </p:cNvSpPr>
          <p:nvPr/>
        </p:nvSpPr>
        <p:spPr bwMode="auto">
          <a:xfrm>
            <a:off x="65008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2" name="Oval 85"/>
          <p:cNvSpPr>
            <a:spLocks noChangeArrowheads="1"/>
          </p:cNvSpPr>
          <p:nvPr/>
        </p:nvSpPr>
        <p:spPr bwMode="auto">
          <a:xfrm>
            <a:off x="67167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3" name="Oval 86"/>
          <p:cNvSpPr>
            <a:spLocks noChangeArrowheads="1"/>
          </p:cNvSpPr>
          <p:nvPr/>
        </p:nvSpPr>
        <p:spPr bwMode="auto">
          <a:xfrm>
            <a:off x="67167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4" name="Oval 87"/>
          <p:cNvSpPr>
            <a:spLocks noChangeArrowheads="1"/>
          </p:cNvSpPr>
          <p:nvPr/>
        </p:nvSpPr>
        <p:spPr bwMode="auto">
          <a:xfrm>
            <a:off x="67167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5" name="Oval 88"/>
          <p:cNvSpPr>
            <a:spLocks noChangeArrowheads="1"/>
          </p:cNvSpPr>
          <p:nvPr/>
        </p:nvSpPr>
        <p:spPr bwMode="auto">
          <a:xfrm>
            <a:off x="67167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6" name="Oval 89"/>
          <p:cNvSpPr>
            <a:spLocks noChangeArrowheads="1"/>
          </p:cNvSpPr>
          <p:nvPr/>
        </p:nvSpPr>
        <p:spPr bwMode="auto">
          <a:xfrm>
            <a:off x="67167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7" name="Oval 90"/>
          <p:cNvSpPr>
            <a:spLocks noChangeArrowheads="1"/>
          </p:cNvSpPr>
          <p:nvPr/>
        </p:nvSpPr>
        <p:spPr bwMode="auto">
          <a:xfrm>
            <a:off x="67167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8" name="Oval 91"/>
          <p:cNvSpPr>
            <a:spLocks noChangeArrowheads="1"/>
          </p:cNvSpPr>
          <p:nvPr/>
        </p:nvSpPr>
        <p:spPr bwMode="auto">
          <a:xfrm>
            <a:off x="67167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9" name="Oval 92"/>
          <p:cNvSpPr>
            <a:spLocks noChangeArrowheads="1"/>
          </p:cNvSpPr>
          <p:nvPr/>
        </p:nvSpPr>
        <p:spPr bwMode="auto">
          <a:xfrm>
            <a:off x="67167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0" name="Oval 93"/>
          <p:cNvSpPr>
            <a:spLocks noChangeArrowheads="1"/>
          </p:cNvSpPr>
          <p:nvPr/>
        </p:nvSpPr>
        <p:spPr bwMode="auto">
          <a:xfrm>
            <a:off x="67167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1" name="Oval 94"/>
          <p:cNvSpPr>
            <a:spLocks noChangeArrowheads="1"/>
          </p:cNvSpPr>
          <p:nvPr/>
        </p:nvSpPr>
        <p:spPr bwMode="auto">
          <a:xfrm>
            <a:off x="69326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2" name="Oval 95"/>
          <p:cNvSpPr>
            <a:spLocks noChangeArrowheads="1"/>
          </p:cNvSpPr>
          <p:nvPr/>
        </p:nvSpPr>
        <p:spPr bwMode="auto">
          <a:xfrm>
            <a:off x="69326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3" name="Oval 96"/>
          <p:cNvSpPr>
            <a:spLocks noChangeArrowheads="1"/>
          </p:cNvSpPr>
          <p:nvPr/>
        </p:nvSpPr>
        <p:spPr bwMode="auto">
          <a:xfrm>
            <a:off x="69326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4" name="Oval 97"/>
          <p:cNvSpPr>
            <a:spLocks noChangeArrowheads="1"/>
          </p:cNvSpPr>
          <p:nvPr/>
        </p:nvSpPr>
        <p:spPr bwMode="auto">
          <a:xfrm>
            <a:off x="69326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5" name="Oval 98"/>
          <p:cNvSpPr>
            <a:spLocks noChangeArrowheads="1"/>
          </p:cNvSpPr>
          <p:nvPr/>
        </p:nvSpPr>
        <p:spPr bwMode="auto">
          <a:xfrm>
            <a:off x="69326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6" name="Oval 99"/>
          <p:cNvSpPr>
            <a:spLocks noChangeArrowheads="1"/>
          </p:cNvSpPr>
          <p:nvPr/>
        </p:nvSpPr>
        <p:spPr bwMode="auto">
          <a:xfrm>
            <a:off x="69326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7" name="Oval 100"/>
          <p:cNvSpPr>
            <a:spLocks noChangeArrowheads="1"/>
          </p:cNvSpPr>
          <p:nvPr/>
        </p:nvSpPr>
        <p:spPr bwMode="auto">
          <a:xfrm>
            <a:off x="69326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8" name="Oval 101"/>
          <p:cNvSpPr>
            <a:spLocks noChangeArrowheads="1"/>
          </p:cNvSpPr>
          <p:nvPr/>
        </p:nvSpPr>
        <p:spPr bwMode="auto">
          <a:xfrm>
            <a:off x="69326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9" name="Oval 102"/>
          <p:cNvSpPr>
            <a:spLocks noChangeArrowheads="1"/>
          </p:cNvSpPr>
          <p:nvPr/>
        </p:nvSpPr>
        <p:spPr bwMode="auto">
          <a:xfrm>
            <a:off x="69326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0" name="Oval 103"/>
          <p:cNvSpPr>
            <a:spLocks noChangeArrowheads="1"/>
          </p:cNvSpPr>
          <p:nvPr/>
        </p:nvSpPr>
        <p:spPr bwMode="auto">
          <a:xfrm>
            <a:off x="71485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1" name="Oval 104"/>
          <p:cNvSpPr>
            <a:spLocks noChangeArrowheads="1"/>
          </p:cNvSpPr>
          <p:nvPr/>
        </p:nvSpPr>
        <p:spPr bwMode="auto">
          <a:xfrm>
            <a:off x="71485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2" name="Oval 105"/>
          <p:cNvSpPr>
            <a:spLocks noChangeArrowheads="1"/>
          </p:cNvSpPr>
          <p:nvPr/>
        </p:nvSpPr>
        <p:spPr bwMode="auto">
          <a:xfrm>
            <a:off x="71485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3" name="Oval 106"/>
          <p:cNvSpPr>
            <a:spLocks noChangeArrowheads="1"/>
          </p:cNvSpPr>
          <p:nvPr/>
        </p:nvSpPr>
        <p:spPr bwMode="auto">
          <a:xfrm>
            <a:off x="71485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4" name="Oval 107"/>
          <p:cNvSpPr>
            <a:spLocks noChangeArrowheads="1"/>
          </p:cNvSpPr>
          <p:nvPr/>
        </p:nvSpPr>
        <p:spPr bwMode="auto">
          <a:xfrm>
            <a:off x="71485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5" name="Oval 108"/>
          <p:cNvSpPr>
            <a:spLocks noChangeArrowheads="1"/>
          </p:cNvSpPr>
          <p:nvPr/>
        </p:nvSpPr>
        <p:spPr bwMode="auto">
          <a:xfrm>
            <a:off x="71485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6" name="Oval 109"/>
          <p:cNvSpPr>
            <a:spLocks noChangeArrowheads="1"/>
          </p:cNvSpPr>
          <p:nvPr/>
        </p:nvSpPr>
        <p:spPr bwMode="auto">
          <a:xfrm>
            <a:off x="71485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7" name="Oval 110"/>
          <p:cNvSpPr>
            <a:spLocks noChangeArrowheads="1"/>
          </p:cNvSpPr>
          <p:nvPr/>
        </p:nvSpPr>
        <p:spPr bwMode="auto">
          <a:xfrm>
            <a:off x="71485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8" name="Oval 111"/>
          <p:cNvSpPr>
            <a:spLocks noChangeArrowheads="1"/>
          </p:cNvSpPr>
          <p:nvPr/>
        </p:nvSpPr>
        <p:spPr bwMode="auto">
          <a:xfrm>
            <a:off x="71485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9" name="Oval 112"/>
          <p:cNvSpPr>
            <a:spLocks noChangeArrowheads="1"/>
          </p:cNvSpPr>
          <p:nvPr/>
        </p:nvSpPr>
        <p:spPr bwMode="auto">
          <a:xfrm>
            <a:off x="73644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0" name="Oval 113"/>
          <p:cNvSpPr>
            <a:spLocks noChangeArrowheads="1"/>
          </p:cNvSpPr>
          <p:nvPr/>
        </p:nvSpPr>
        <p:spPr bwMode="auto">
          <a:xfrm>
            <a:off x="73644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1" name="Oval 114"/>
          <p:cNvSpPr>
            <a:spLocks noChangeArrowheads="1"/>
          </p:cNvSpPr>
          <p:nvPr/>
        </p:nvSpPr>
        <p:spPr bwMode="auto">
          <a:xfrm>
            <a:off x="73644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2" name="Oval 115"/>
          <p:cNvSpPr>
            <a:spLocks noChangeArrowheads="1"/>
          </p:cNvSpPr>
          <p:nvPr/>
        </p:nvSpPr>
        <p:spPr bwMode="auto">
          <a:xfrm>
            <a:off x="73644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3" name="Oval 116"/>
          <p:cNvSpPr>
            <a:spLocks noChangeArrowheads="1"/>
          </p:cNvSpPr>
          <p:nvPr/>
        </p:nvSpPr>
        <p:spPr bwMode="auto">
          <a:xfrm>
            <a:off x="73644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4" name="Oval 117"/>
          <p:cNvSpPr>
            <a:spLocks noChangeArrowheads="1"/>
          </p:cNvSpPr>
          <p:nvPr/>
        </p:nvSpPr>
        <p:spPr bwMode="auto">
          <a:xfrm>
            <a:off x="73644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5" name="Oval 118"/>
          <p:cNvSpPr>
            <a:spLocks noChangeArrowheads="1"/>
          </p:cNvSpPr>
          <p:nvPr/>
        </p:nvSpPr>
        <p:spPr bwMode="auto">
          <a:xfrm>
            <a:off x="73644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6" name="Oval 119"/>
          <p:cNvSpPr>
            <a:spLocks noChangeArrowheads="1"/>
          </p:cNvSpPr>
          <p:nvPr/>
        </p:nvSpPr>
        <p:spPr bwMode="auto">
          <a:xfrm>
            <a:off x="73644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7" name="Oval 120"/>
          <p:cNvSpPr>
            <a:spLocks noChangeArrowheads="1"/>
          </p:cNvSpPr>
          <p:nvPr/>
        </p:nvSpPr>
        <p:spPr bwMode="auto">
          <a:xfrm>
            <a:off x="73644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8" name="Oval 121"/>
          <p:cNvSpPr>
            <a:spLocks noChangeArrowheads="1"/>
          </p:cNvSpPr>
          <p:nvPr/>
        </p:nvSpPr>
        <p:spPr bwMode="auto">
          <a:xfrm>
            <a:off x="75803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9" name="Oval 122"/>
          <p:cNvSpPr>
            <a:spLocks noChangeArrowheads="1"/>
          </p:cNvSpPr>
          <p:nvPr/>
        </p:nvSpPr>
        <p:spPr bwMode="auto">
          <a:xfrm>
            <a:off x="75803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0" name="Oval 123"/>
          <p:cNvSpPr>
            <a:spLocks noChangeArrowheads="1"/>
          </p:cNvSpPr>
          <p:nvPr/>
        </p:nvSpPr>
        <p:spPr bwMode="auto">
          <a:xfrm>
            <a:off x="75803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1" name="Oval 124"/>
          <p:cNvSpPr>
            <a:spLocks noChangeArrowheads="1"/>
          </p:cNvSpPr>
          <p:nvPr/>
        </p:nvSpPr>
        <p:spPr bwMode="auto">
          <a:xfrm>
            <a:off x="75803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2" name="Oval 125"/>
          <p:cNvSpPr>
            <a:spLocks noChangeArrowheads="1"/>
          </p:cNvSpPr>
          <p:nvPr/>
        </p:nvSpPr>
        <p:spPr bwMode="auto">
          <a:xfrm>
            <a:off x="75803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3" name="Oval 126"/>
          <p:cNvSpPr>
            <a:spLocks noChangeArrowheads="1"/>
          </p:cNvSpPr>
          <p:nvPr/>
        </p:nvSpPr>
        <p:spPr bwMode="auto">
          <a:xfrm>
            <a:off x="75803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4" name="Oval 127"/>
          <p:cNvSpPr>
            <a:spLocks noChangeArrowheads="1"/>
          </p:cNvSpPr>
          <p:nvPr/>
        </p:nvSpPr>
        <p:spPr bwMode="auto">
          <a:xfrm>
            <a:off x="75803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5" name="Oval 128"/>
          <p:cNvSpPr>
            <a:spLocks noChangeArrowheads="1"/>
          </p:cNvSpPr>
          <p:nvPr/>
        </p:nvSpPr>
        <p:spPr bwMode="auto">
          <a:xfrm>
            <a:off x="75803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6" name="Oval 129"/>
          <p:cNvSpPr>
            <a:spLocks noChangeArrowheads="1"/>
          </p:cNvSpPr>
          <p:nvPr/>
        </p:nvSpPr>
        <p:spPr bwMode="auto">
          <a:xfrm>
            <a:off x="75803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7" name="Oval 130"/>
          <p:cNvSpPr>
            <a:spLocks noChangeArrowheads="1"/>
          </p:cNvSpPr>
          <p:nvPr/>
        </p:nvSpPr>
        <p:spPr bwMode="auto">
          <a:xfrm>
            <a:off x="77962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8" name="Oval 131"/>
          <p:cNvSpPr>
            <a:spLocks noChangeArrowheads="1"/>
          </p:cNvSpPr>
          <p:nvPr/>
        </p:nvSpPr>
        <p:spPr bwMode="auto">
          <a:xfrm>
            <a:off x="77962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9" name="Oval 132"/>
          <p:cNvSpPr>
            <a:spLocks noChangeArrowheads="1"/>
          </p:cNvSpPr>
          <p:nvPr/>
        </p:nvSpPr>
        <p:spPr bwMode="auto">
          <a:xfrm>
            <a:off x="77962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0" name="Oval 133"/>
          <p:cNvSpPr>
            <a:spLocks noChangeArrowheads="1"/>
          </p:cNvSpPr>
          <p:nvPr/>
        </p:nvSpPr>
        <p:spPr bwMode="auto">
          <a:xfrm>
            <a:off x="77962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1" name="Oval 134"/>
          <p:cNvSpPr>
            <a:spLocks noChangeArrowheads="1"/>
          </p:cNvSpPr>
          <p:nvPr/>
        </p:nvSpPr>
        <p:spPr bwMode="auto">
          <a:xfrm>
            <a:off x="77962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2" name="Oval 135"/>
          <p:cNvSpPr>
            <a:spLocks noChangeArrowheads="1"/>
          </p:cNvSpPr>
          <p:nvPr/>
        </p:nvSpPr>
        <p:spPr bwMode="auto">
          <a:xfrm>
            <a:off x="77962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3" name="Oval 136"/>
          <p:cNvSpPr>
            <a:spLocks noChangeArrowheads="1"/>
          </p:cNvSpPr>
          <p:nvPr/>
        </p:nvSpPr>
        <p:spPr bwMode="auto">
          <a:xfrm>
            <a:off x="77962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4" name="Oval 137"/>
          <p:cNvSpPr>
            <a:spLocks noChangeArrowheads="1"/>
          </p:cNvSpPr>
          <p:nvPr/>
        </p:nvSpPr>
        <p:spPr bwMode="auto">
          <a:xfrm>
            <a:off x="77962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5" name="Oval 138"/>
          <p:cNvSpPr>
            <a:spLocks noChangeArrowheads="1"/>
          </p:cNvSpPr>
          <p:nvPr/>
        </p:nvSpPr>
        <p:spPr bwMode="auto">
          <a:xfrm>
            <a:off x="77962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6" name="Oval 139"/>
          <p:cNvSpPr>
            <a:spLocks noChangeArrowheads="1"/>
          </p:cNvSpPr>
          <p:nvPr/>
        </p:nvSpPr>
        <p:spPr bwMode="auto">
          <a:xfrm>
            <a:off x="80121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7" name="Oval 140"/>
          <p:cNvSpPr>
            <a:spLocks noChangeArrowheads="1"/>
          </p:cNvSpPr>
          <p:nvPr/>
        </p:nvSpPr>
        <p:spPr bwMode="auto">
          <a:xfrm>
            <a:off x="80121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8" name="Oval 141"/>
          <p:cNvSpPr>
            <a:spLocks noChangeArrowheads="1"/>
          </p:cNvSpPr>
          <p:nvPr/>
        </p:nvSpPr>
        <p:spPr bwMode="auto">
          <a:xfrm>
            <a:off x="80121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9" name="Oval 142"/>
          <p:cNvSpPr>
            <a:spLocks noChangeArrowheads="1"/>
          </p:cNvSpPr>
          <p:nvPr/>
        </p:nvSpPr>
        <p:spPr bwMode="auto">
          <a:xfrm>
            <a:off x="80121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0" name="Oval 143"/>
          <p:cNvSpPr>
            <a:spLocks noChangeArrowheads="1"/>
          </p:cNvSpPr>
          <p:nvPr/>
        </p:nvSpPr>
        <p:spPr bwMode="auto">
          <a:xfrm>
            <a:off x="80121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1" name="Oval 144"/>
          <p:cNvSpPr>
            <a:spLocks noChangeArrowheads="1"/>
          </p:cNvSpPr>
          <p:nvPr/>
        </p:nvSpPr>
        <p:spPr bwMode="auto">
          <a:xfrm>
            <a:off x="80121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2" name="Oval 145"/>
          <p:cNvSpPr>
            <a:spLocks noChangeArrowheads="1"/>
          </p:cNvSpPr>
          <p:nvPr/>
        </p:nvSpPr>
        <p:spPr bwMode="auto">
          <a:xfrm>
            <a:off x="80121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3" name="Oval 146"/>
          <p:cNvSpPr>
            <a:spLocks noChangeArrowheads="1"/>
          </p:cNvSpPr>
          <p:nvPr/>
        </p:nvSpPr>
        <p:spPr bwMode="auto">
          <a:xfrm>
            <a:off x="80121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4" name="Oval 147"/>
          <p:cNvSpPr>
            <a:spLocks noChangeArrowheads="1"/>
          </p:cNvSpPr>
          <p:nvPr/>
        </p:nvSpPr>
        <p:spPr bwMode="auto">
          <a:xfrm>
            <a:off x="80121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5" name="Oval 148"/>
          <p:cNvSpPr>
            <a:spLocks noChangeArrowheads="1"/>
          </p:cNvSpPr>
          <p:nvPr/>
        </p:nvSpPr>
        <p:spPr bwMode="auto">
          <a:xfrm>
            <a:off x="82280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6" name="Oval 149"/>
          <p:cNvSpPr>
            <a:spLocks noChangeArrowheads="1"/>
          </p:cNvSpPr>
          <p:nvPr/>
        </p:nvSpPr>
        <p:spPr bwMode="auto">
          <a:xfrm>
            <a:off x="82280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7" name="Oval 150"/>
          <p:cNvSpPr>
            <a:spLocks noChangeArrowheads="1"/>
          </p:cNvSpPr>
          <p:nvPr/>
        </p:nvSpPr>
        <p:spPr bwMode="auto">
          <a:xfrm>
            <a:off x="82280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8" name="Oval 151"/>
          <p:cNvSpPr>
            <a:spLocks noChangeArrowheads="1"/>
          </p:cNvSpPr>
          <p:nvPr/>
        </p:nvSpPr>
        <p:spPr bwMode="auto">
          <a:xfrm>
            <a:off x="82280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9" name="Oval 152"/>
          <p:cNvSpPr>
            <a:spLocks noChangeArrowheads="1"/>
          </p:cNvSpPr>
          <p:nvPr/>
        </p:nvSpPr>
        <p:spPr bwMode="auto">
          <a:xfrm>
            <a:off x="82280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80" name="Oval 153"/>
          <p:cNvSpPr>
            <a:spLocks noChangeArrowheads="1"/>
          </p:cNvSpPr>
          <p:nvPr/>
        </p:nvSpPr>
        <p:spPr bwMode="auto">
          <a:xfrm>
            <a:off x="82280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81" name="Oval 154"/>
          <p:cNvSpPr>
            <a:spLocks noChangeArrowheads="1"/>
          </p:cNvSpPr>
          <p:nvPr/>
        </p:nvSpPr>
        <p:spPr bwMode="auto">
          <a:xfrm>
            <a:off x="82280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82" name="Oval 155"/>
          <p:cNvSpPr>
            <a:spLocks noChangeArrowheads="1"/>
          </p:cNvSpPr>
          <p:nvPr/>
        </p:nvSpPr>
        <p:spPr bwMode="auto">
          <a:xfrm>
            <a:off x="82280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83" name="Oval 156"/>
          <p:cNvSpPr>
            <a:spLocks noChangeArrowheads="1"/>
          </p:cNvSpPr>
          <p:nvPr/>
        </p:nvSpPr>
        <p:spPr bwMode="auto">
          <a:xfrm>
            <a:off x="82280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0" name="Rectangle 157"/>
          <p:cNvSpPr>
            <a:spLocks noChangeArrowheads="1"/>
          </p:cNvSpPr>
          <p:nvPr/>
        </p:nvSpPr>
        <p:spPr bwMode="auto">
          <a:xfrm>
            <a:off x="8199439" y="4683125"/>
            <a:ext cx="215900" cy="1943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52227" name="Rectangle 158"/>
          <p:cNvSpPr>
            <a:spLocks noChangeArrowheads="1"/>
          </p:cNvSpPr>
          <p:nvPr/>
        </p:nvSpPr>
        <p:spPr bwMode="auto">
          <a:xfrm>
            <a:off x="0" y="274638"/>
            <a:ext cx="91440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ja-JP" sz="4400" dirty="0" smtClean="0">
                <a:latin typeface="+mj-lt"/>
              </a:rPr>
              <a:t>A brainstorming</a:t>
            </a:r>
            <a:endParaRPr lang="en-US" altLang="ja-JP" sz="4400" dirty="0">
              <a:latin typeface="+mj-lt"/>
            </a:endParaRPr>
          </a:p>
        </p:txBody>
      </p:sp>
      <p:sp>
        <p:nvSpPr>
          <p:cNvPr id="25604" name="Line 159"/>
          <p:cNvSpPr>
            <a:spLocks noChangeShapeType="1"/>
          </p:cNvSpPr>
          <p:nvPr/>
        </p:nvSpPr>
        <p:spPr bwMode="auto">
          <a:xfrm>
            <a:off x="144463" y="1052513"/>
            <a:ext cx="88201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0" name="Rectangle 161"/>
          <p:cNvSpPr>
            <a:spLocks noChangeArrowheads="1"/>
          </p:cNvSpPr>
          <p:nvPr/>
        </p:nvSpPr>
        <p:spPr bwMode="auto">
          <a:xfrm>
            <a:off x="179388" y="1341438"/>
            <a:ext cx="8964612" cy="3567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2800" dirty="0" smtClean="0">
                <a:latin typeface="+mn-lt"/>
              </a:rPr>
              <a:t>Consider an n x n grid G and a set S of grid point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2800" dirty="0" smtClean="0">
                <a:latin typeface="+mn-lt"/>
              </a:rPr>
              <a:t>We want to define “convex hull” S</a:t>
            </a:r>
            <a:r>
              <a:rPr lang="ja-JP" altLang="en-US" sz="2800" dirty="0" smtClean="0">
                <a:latin typeface="+mn-lt"/>
              </a:rPr>
              <a:t>⊂</a:t>
            </a:r>
            <a:r>
              <a:rPr lang="en-US" altLang="ja-JP" sz="2800" dirty="0" smtClean="0">
                <a:latin typeface="+mn-lt"/>
              </a:rPr>
              <a:t>C(S)</a:t>
            </a:r>
            <a:r>
              <a:rPr lang="ja-JP" altLang="en-US" sz="2800" dirty="0" smtClean="0">
                <a:latin typeface="+mn-lt"/>
              </a:rPr>
              <a:t>⊂</a:t>
            </a:r>
            <a:r>
              <a:rPr lang="en-US" altLang="ja-JP" sz="2800" dirty="0" smtClean="0">
                <a:latin typeface="+mn-lt"/>
              </a:rPr>
              <a:t>G </a:t>
            </a:r>
            <a:endParaRPr lang="en-US" altLang="ja-JP" sz="280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2800" dirty="0" smtClean="0">
                <a:latin typeface="+mn-lt"/>
              </a:rPr>
              <a:t>C(S) is desired to be connected in G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2800" dirty="0" smtClean="0">
                <a:latin typeface="+mn-lt"/>
              </a:rPr>
              <a:t>Hopefully, it looks like Euclidean conve</a:t>
            </a:r>
            <a:r>
              <a:rPr lang="en-US" altLang="ja-JP" sz="2800" dirty="0" smtClean="0">
                <a:latin typeface="+mn-lt"/>
              </a:rPr>
              <a:t>x hull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2800" dirty="0" smtClean="0">
                <a:latin typeface="+mn-lt"/>
              </a:rPr>
              <a:t>Hopefully, definition is mathematically nice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2800" dirty="0" smtClean="0">
                <a:latin typeface="+mn-lt"/>
              </a:rPr>
              <a:t>Hopefully, intersection of two convex hulls is  “convex”</a:t>
            </a:r>
            <a:endParaRPr lang="en-US" altLang="ja-JP" sz="2800" dirty="0">
              <a:latin typeface="+mn-lt"/>
            </a:endParaRPr>
          </a:p>
        </p:txBody>
      </p:sp>
      <p:grpSp>
        <p:nvGrpSpPr>
          <p:cNvPr id="4" name="Group 166"/>
          <p:cNvGrpSpPr>
            <a:grpSpLocks/>
          </p:cNvGrpSpPr>
          <p:nvPr/>
        </p:nvGrpSpPr>
        <p:grpSpPr bwMode="auto">
          <a:xfrm>
            <a:off x="4772027" y="4908550"/>
            <a:ext cx="3382962" cy="1223963"/>
            <a:chOff x="2699" y="2758"/>
            <a:chExt cx="2131" cy="771"/>
          </a:xfrm>
          <a:solidFill>
            <a:schemeClr val="bg1"/>
          </a:solidFill>
        </p:grpSpPr>
        <p:sp>
          <p:nvSpPr>
            <p:cNvPr id="25613" name="Oval 167"/>
            <p:cNvSpPr>
              <a:spLocks noChangeArrowheads="1"/>
            </p:cNvSpPr>
            <p:nvPr/>
          </p:nvSpPr>
          <p:spPr bwMode="auto">
            <a:xfrm>
              <a:off x="2699" y="3439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4" name="Oval 168"/>
            <p:cNvSpPr>
              <a:spLocks noChangeArrowheads="1"/>
            </p:cNvSpPr>
            <p:nvPr/>
          </p:nvSpPr>
          <p:spPr bwMode="auto">
            <a:xfrm>
              <a:off x="3787" y="3167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5" name="Oval 169"/>
            <p:cNvSpPr>
              <a:spLocks noChangeArrowheads="1"/>
            </p:cNvSpPr>
            <p:nvPr/>
          </p:nvSpPr>
          <p:spPr bwMode="auto">
            <a:xfrm>
              <a:off x="3107" y="3439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6" name="Oval 170"/>
            <p:cNvSpPr>
              <a:spLocks noChangeArrowheads="1"/>
            </p:cNvSpPr>
            <p:nvPr/>
          </p:nvSpPr>
          <p:spPr bwMode="auto">
            <a:xfrm>
              <a:off x="4603" y="2894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7" name="Oval 171"/>
            <p:cNvSpPr>
              <a:spLocks noChangeArrowheads="1"/>
            </p:cNvSpPr>
            <p:nvPr/>
          </p:nvSpPr>
          <p:spPr bwMode="auto">
            <a:xfrm>
              <a:off x="2835" y="3438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8" name="Oval 172"/>
            <p:cNvSpPr>
              <a:spLocks noChangeArrowheads="1"/>
            </p:cNvSpPr>
            <p:nvPr/>
          </p:nvSpPr>
          <p:spPr bwMode="auto">
            <a:xfrm>
              <a:off x="4739" y="2758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9" name="Oval 173"/>
            <p:cNvSpPr>
              <a:spLocks noChangeArrowheads="1"/>
            </p:cNvSpPr>
            <p:nvPr/>
          </p:nvSpPr>
          <p:spPr bwMode="auto">
            <a:xfrm>
              <a:off x="3243" y="3303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0" name="Oval 174"/>
            <p:cNvSpPr>
              <a:spLocks noChangeArrowheads="1"/>
            </p:cNvSpPr>
            <p:nvPr/>
          </p:nvSpPr>
          <p:spPr bwMode="auto">
            <a:xfrm>
              <a:off x="3379" y="3303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1" name="Oval 175"/>
            <p:cNvSpPr>
              <a:spLocks noChangeArrowheads="1"/>
            </p:cNvSpPr>
            <p:nvPr/>
          </p:nvSpPr>
          <p:spPr bwMode="auto">
            <a:xfrm>
              <a:off x="3515" y="3167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2" name="Oval 176"/>
            <p:cNvSpPr>
              <a:spLocks noChangeArrowheads="1"/>
            </p:cNvSpPr>
            <p:nvPr/>
          </p:nvSpPr>
          <p:spPr bwMode="auto">
            <a:xfrm>
              <a:off x="3651" y="3166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3" name="Oval 177"/>
            <p:cNvSpPr>
              <a:spLocks noChangeArrowheads="1"/>
            </p:cNvSpPr>
            <p:nvPr/>
          </p:nvSpPr>
          <p:spPr bwMode="auto">
            <a:xfrm>
              <a:off x="3923" y="3031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4" name="Oval 178"/>
            <p:cNvSpPr>
              <a:spLocks noChangeArrowheads="1"/>
            </p:cNvSpPr>
            <p:nvPr/>
          </p:nvSpPr>
          <p:spPr bwMode="auto">
            <a:xfrm>
              <a:off x="4059" y="3030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5" name="Oval 179"/>
            <p:cNvSpPr>
              <a:spLocks noChangeArrowheads="1"/>
            </p:cNvSpPr>
            <p:nvPr/>
          </p:nvSpPr>
          <p:spPr bwMode="auto">
            <a:xfrm>
              <a:off x="4195" y="3030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6" name="Oval 180"/>
            <p:cNvSpPr>
              <a:spLocks noChangeArrowheads="1"/>
            </p:cNvSpPr>
            <p:nvPr/>
          </p:nvSpPr>
          <p:spPr bwMode="auto">
            <a:xfrm>
              <a:off x="4331" y="2894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7" name="Oval 181"/>
            <p:cNvSpPr>
              <a:spLocks noChangeArrowheads="1"/>
            </p:cNvSpPr>
            <p:nvPr/>
          </p:nvSpPr>
          <p:spPr bwMode="auto">
            <a:xfrm>
              <a:off x="4467" y="2894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8" name="Oval 182"/>
            <p:cNvSpPr>
              <a:spLocks noChangeArrowheads="1"/>
            </p:cNvSpPr>
            <p:nvPr/>
          </p:nvSpPr>
          <p:spPr bwMode="auto">
            <a:xfrm>
              <a:off x="2971" y="3439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</p:grpSp>
    </p:spTree>
    <p:extLst>
      <p:ext uri="{BB962C8B-B14F-4D97-AF65-F5344CB8AC3E}">
        <p14:creationId xmlns:p14="http://schemas.microsoft.com/office/powerpoint/2010/main" val="250023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1" name="Oval 4"/>
          <p:cNvSpPr>
            <a:spLocks noChangeArrowheads="1"/>
          </p:cNvSpPr>
          <p:nvPr/>
        </p:nvSpPr>
        <p:spPr bwMode="auto">
          <a:xfrm>
            <a:off x="4772027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2" name="Oval 5"/>
          <p:cNvSpPr>
            <a:spLocks noChangeArrowheads="1"/>
          </p:cNvSpPr>
          <p:nvPr/>
        </p:nvSpPr>
        <p:spPr bwMode="auto">
          <a:xfrm>
            <a:off x="4772027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3" name="Oval 6"/>
          <p:cNvSpPr>
            <a:spLocks noChangeArrowheads="1"/>
          </p:cNvSpPr>
          <p:nvPr/>
        </p:nvSpPr>
        <p:spPr bwMode="auto">
          <a:xfrm>
            <a:off x="4772027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4" name="Oval 7"/>
          <p:cNvSpPr>
            <a:spLocks noChangeArrowheads="1"/>
          </p:cNvSpPr>
          <p:nvPr/>
        </p:nvSpPr>
        <p:spPr bwMode="auto">
          <a:xfrm>
            <a:off x="4772027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5" name="Oval 8"/>
          <p:cNvSpPr>
            <a:spLocks noChangeArrowheads="1"/>
          </p:cNvSpPr>
          <p:nvPr/>
        </p:nvSpPr>
        <p:spPr bwMode="auto">
          <a:xfrm>
            <a:off x="4772027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6" name="Oval 9"/>
          <p:cNvSpPr>
            <a:spLocks noChangeArrowheads="1"/>
          </p:cNvSpPr>
          <p:nvPr/>
        </p:nvSpPr>
        <p:spPr bwMode="auto">
          <a:xfrm>
            <a:off x="4772027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7" name="Oval 10"/>
          <p:cNvSpPr>
            <a:spLocks noChangeArrowheads="1"/>
          </p:cNvSpPr>
          <p:nvPr/>
        </p:nvSpPr>
        <p:spPr bwMode="auto">
          <a:xfrm>
            <a:off x="4772027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8" name="Oval 11"/>
          <p:cNvSpPr>
            <a:spLocks noChangeArrowheads="1"/>
          </p:cNvSpPr>
          <p:nvPr/>
        </p:nvSpPr>
        <p:spPr bwMode="auto">
          <a:xfrm>
            <a:off x="4772027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9" name="Oval 12"/>
          <p:cNvSpPr>
            <a:spLocks noChangeArrowheads="1"/>
          </p:cNvSpPr>
          <p:nvPr/>
        </p:nvSpPr>
        <p:spPr bwMode="auto">
          <a:xfrm>
            <a:off x="4772027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0" name="Oval 13"/>
          <p:cNvSpPr>
            <a:spLocks noChangeArrowheads="1"/>
          </p:cNvSpPr>
          <p:nvPr/>
        </p:nvSpPr>
        <p:spPr bwMode="auto">
          <a:xfrm>
            <a:off x="4987927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1" name="Oval 14"/>
          <p:cNvSpPr>
            <a:spLocks noChangeArrowheads="1"/>
          </p:cNvSpPr>
          <p:nvPr/>
        </p:nvSpPr>
        <p:spPr bwMode="auto">
          <a:xfrm>
            <a:off x="4987927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2" name="Oval 15"/>
          <p:cNvSpPr>
            <a:spLocks noChangeArrowheads="1"/>
          </p:cNvSpPr>
          <p:nvPr/>
        </p:nvSpPr>
        <p:spPr bwMode="auto">
          <a:xfrm>
            <a:off x="4987927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3" name="Oval 16"/>
          <p:cNvSpPr>
            <a:spLocks noChangeArrowheads="1"/>
          </p:cNvSpPr>
          <p:nvPr/>
        </p:nvSpPr>
        <p:spPr bwMode="auto">
          <a:xfrm>
            <a:off x="4987927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4" name="Oval 17"/>
          <p:cNvSpPr>
            <a:spLocks noChangeArrowheads="1"/>
          </p:cNvSpPr>
          <p:nvPr/>
        </p:nvSpPr>
        <p:spPr bwMode="auto">
          <a:xfrm>
            <a:off x="4987927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5" name="Oval 18"/>
          <p:cNvSpPr>
            <a:spLocks noChangeArrowheads="1"/>
          </p:cNvSpPr>
          <p:nvPr/>
        </p:nvSpPr>
        <p:spPr bwMode="auto">
          <a:xfrm>
            <a:off x="4987927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6" name="Oval 19"/>
          <p:cNvSpPr>
            <a:spLocks noChangeArrowheads="1"/>
          </p:cNvSpPr>
          <p:nvPr/>
        </p:nvSpPr>
        <p:spPr bwMode="auto">
          <a:xfrm>
            <a:off x="4987927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7" name="Oval 20"/>
          <p:cNvSpPr>
            <a:spLocks noChangeArrowheads="1"/>
          </p:cNvSpPr>
          <p:nvPr/>
        </p:nvSpPr>
        <p:spPr bwMode="auto">
          <a:xfrm>
            <a:off x="4987927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8" name="Oval 21"/>
          <p:cNvSpPr>
            <a:spLocks noChangeArrowheads="1"/>
          </p:cNvSpPr>
          <p:nvPr/>
        </p:nvSpPr>
        <p:spPr bwMode="auto">
          <a:xfrm>
            <a:off x="4987927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49" name="Oval 22"/>
          <p:cNvSpPr>
            <a:spLocks noChangeArrowheads="1"/>
          </p:cNvSpPr>
          <p:nvPr/>
        </p:nvSpPr>
        <p:spPr bwMode="auto">
          <a:xfrm>
            <a:off x="52054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0" name="Oval 23"/>
          <p:cNvSpPr>
            <a:spLocks noChangeArrowheads="1"/>
          </p:cNvSpPr>
          <p:nvPr/>
        </p:nvSpPr>
        <p:spPr bwMode="auto">
          <a:xfrm>
            <a:off x="52054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1" name="Oval 24"/>
          <p:cNvSpPr>
            <a:spLocks noChangeArrowheads="1"/>
          </p:cNvSpPr>
          <p:nvPr/>
        </p:nvSpPr>
        <p:spPr bwMode="auto">
          <a:xfrm>
            <a:off x="52054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2" name="Oval 25"/>
          <p:cNvSpPr>
            <a:spLocks noChangeArrowheads="1"/>
          </p:cNvSpPr>
          <p:nvPr/>
        </p:nvSpPr>
        <p:spPr bwMode="auto">
          <a:xfrm>
            <a:off x="52054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3" name="Oval 26"/>
          <p:cNvSpPr>
            <a:spLocks noChangeArrowheads="1"/>
          </p:cNvSpPr>
          <p:nvPr/>
        </p:nvSpPr>
        <p:spPr bwMode="auto">
          <a:xfrm>
            <a:off x="5205415" y="55578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4" name="Oval 27"/>
          <p:cNvSpPr>
            <a:spLocks noChangeArrowheads="1"/>
          </p:cNvSpPr>
          <p:nvPr/>
        </p:nvSpPr>
        <p:spPr bwMode="auto">
          <a:xfrm>
            <a:off x="52054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5" name="Oval 28"/>
          <p:cNvSpPr>
            <a:spLocks noChangeArrowheads="1"/>
          </p:cNvSpPr>
          <p:nvPr/>
        </p:nvSpPr>
        <p:spPr bwMode="auto">
          <a:xfrm>
            <a:off x="52054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6" name="Oval 29"/>
          <p:cNvSpPr>
            <a:spLocks noChangeArrowheads="1"/>
          </p:cNvSpPr>
          <p:nvPr/>
        </p:nvSpPr>
        <p:spPr bwMode="auto">
          <a:xfrm>
            <a:off x="52054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7" name="Oval 30"/>
          <p:cNvSpPr>
            <a:spLocks noChangeArrowheads="1"/>
          </p:cNvSpPr>
          <p:nvPr/>
        </p:nvSpPr>
        <p:spPr bwMode="auto">
          <a:xfrm>
            <a:off x="52054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8" name="Oval 31"/>
          <p:cNvSpPr>
            <a:spLocks noChangeArrowheads="1"/>
          </p:cNvSpPr>
          <p:nvPr/>
        </p:nvSpPr>
        <p:spPr bwMode="auto">
          <a:xfrm>
            <a:off x="54213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59" name="Oval 32"/>
          <p:cNvSpPr>
            <a:spLocks noChangeArrowheads="1"/>
          </p:cNvSpPr>
          <p:nvPr/>
        </p:nvSpPr>
        <p:spPr bwMode="auto">
          <a:xfrm>
            <a:off x="54213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0" name="Oval 33"/>
          <p:cNvSpPr>
            <a:spLocks noChangeArrowheads="1"/>
          </p:cNvSpPr>
          <p:nvPr/>
        </p:nvSpPr>
        <p:spPr bwMode="auto">
          <a:xfrm>
            <a:off x="54213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1" name="Oval 34"/>
          <p:cNvSpPr>
            <a:spLocks noChangeArrowheads="1"/>
          </p:cNvSpPr>
          <p:nvPr/>
        </p:nvSpPr>
        <p:spPr bwMode="auto">
          <a:xfrm>
            <a:off x="54213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2" name="Oval 35"/>
          <p:cNvSpPr>
            <a:spLocks noChangeArrowheads="1"/>
          </p:cNvSpPr>
          <p:nvPr/>
        </p:nvSpPr>
        <p:spPr bwMode="auto">
          <a:xfrm>
            <a:off x="54213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3" name="Oval 36"/>
          <p:cNvSpPr>
            <a:spLocks noChangeArrowheads="1"/>
          </p:cNvSpPr>
          <p:nvPr/>
        </p:nvSpPr>
        <p:spPr bwMode="auto">
          <a:xfrm>
            <a:off x="54213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4" name="Oval 37"/>
          <p:cNvSpPr>
            <a:spLocks noChangeArrowheads="1"/>
          </p:cNvSpPr>
          <p:nvPr/>
        </p:nvSpPr>
        <p:spPr bwMode="auto">
          <a:xfrm>
            <a:off x="54213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5" name="Oval 38"/>
          <p:cNvSpPr>
            <a:spLocks noChangeArrowheads="1"/>
          </p:cNvSpPr>
          <p:nvPr/>
        </p:nvSpPr>
        <p:spPr bwMode="auto">
          <a:xfrm>
            <a:off x="54213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6" name="Oval 39"/>
          <p:cNvSpPr>
            <a:spLocks noChangeArrowheads="1"/>
          </p:cNvSpPr>
          <p:nvPr/>
        </p:nvSpPr>
        <p:spPr bwMode="auto">
          <a:xfrm>
            <a:off x="54213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7" name="Oval 40"/>
          <p:cNvSpPr>
            <a:spLocks noChangeArrowheads="1"/>
          </p:cNvSpPr>
          <p:nvPr/>
        </p:nvSpPr>
        <p:spPr bwMode="auto">
          <a:xfrm>
            <a:off x="5637215" y="4692650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8" name="Oval 41"/>
          <p:cNvSpPr>
            <a:spLocks noChangeArrowheads="1"/>
          </p:cNvSpPr>
          <p:nvPr/>
        </p:nvSpPr>
        <p:spPr bwMode="auto">
          <a:xfrm>
            <a:off x="56372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69" name="Oval 42"/>
          <p:cNvSpPr>
            <a:spLocks noChangeArrowheads="1"/>
          </p:cNvSpPr>
          <p:nvPr/>
        </p:nvSpPr>
        <p:spPr bwMode="auto">
          <a:xfrm>
            <a:off x="56372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0" name="Oval 43"/>
          <p:cNvSpPr>
            <a:spLocks noChangeArrowheads="1"/>
          </p:cNvSpPr>
          <p:nvPr/>
        </p:nvSpPr>
        <p:spPr bwMode="auto">
          <a:xfrm>
            <a:off x="56372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1" name="Oval 44"/>
          <p:cNvSpPr>
            <a:spLocks noChangeArrowheads="1"/>
          </p:cNvSpPr>
          <p:nvPr/>
        </p:nvSpPr>
        <p:spPr bwMode="auto">
          <a:xfrm>
            <a:off x="56372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2" name="Oval 45"/>
          <p:cNvSpPr>
            <a:spLocks noChangeArrowheads="1"/>
          </p:cNvSpPr>
          <p:nvPr/>
        </p:nvSpPr>
        <p:spPr bwMode="auto">
          <a:xfrm>
            <a:off x="56372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3" name="Oval 46"/>
          <p:cNvSpPr>
            <a:spLocks noChangeArrowheads="1"/>
          </p:cNvSpPr>
          <p:nvPr/>
        </p:nvSpPr>
        <p:spPr bwMode="auto">
          <a:xfrm>
            <a:off x="56372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4" name="Oval 47"/>
          <p:cNvSpPr>
            <a:spLocks noChangeArrowheads="1"/>
          </p:cNvSpPr>
          <p:nvPr/>
        </p:nvSpPr>
        <p:spPr bwMode="auto">
          <a:xfrm>
            <a:off x="56372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5" name="Oval 48"/>
          <p:cNvSpPr>
            <a:spLocks noChangeArrowheads="1"/>
          </p:cNvSpPr>
          <p:nvPr/>
        </p:nvSpPr>
        <p:spPr bwMode="auto">
          <a:xfrm>
            <a:off x="56372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6" name="Oval 49"/>
          <p:cNvSpPr>
            <a:spLocks noChangeArrowheads="1"/>
          </p:cNvSpPr>
          <p:nvPr/>
        </p:nvSpPr>
        <p:spPr bwMode="auto">
          <a:xfrm>
            <a:off x="58531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7" name="Oval 50"/>
          <p:cNvSpPr>
            <a:spLocks noChangeArrowheads="1"/>
          </p:cNvSpPr>
          <p:nvPr/>
        </p:nvSpPr>
        <p:spPr bwMode="auto">
          <a:xfrm>
            <a:off x="58531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8" name="Oval 51"/>
          <p:cNvSpPr>
            <a:spLocks noChangeArrowheads="1"/>
          </p:cNvSpPr>
          <p:nvPr/>
        </p:nvSpPr>
        <p:spPr bwMode="auto">
          <a:xfrm>
            <a:off x="58531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79" name="Oval 52"/>
          <p:cNvSpPr>
            <a:spLocks noChangeArrowheads="1"/>
          </p:cNvSpPr>
          <p:nvPr/>
        </p:nvSpPr>
        <p:spPr bwMode="auto">
          <a:xfrm>
            <a:off x="58531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0" name="Oval 53"/>
          <p:cNvSpPr>
            <a:spLocks noChangeArrowheads="1"/>
          </p:cNvSpPr>
          <p:nvPr/>
        </p:nvSpPr>
        <p:spPr bwMode="auto">
          <a:xfrm>
            <a:off x="58531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1" name="Oval 54"/>
          <p:cNvSpPr>
            <a:spLocks noChangeArrowheads="1"/>
          </p:cNvSpPr>
          <p:nvPr/>
        </p:nvSpPr>
        <p:spPr bwMode="auto">
          <a:xfrm>
            <a:off x="58531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2" name="Oval 55"/>
          <p:cNvSpPr>
            <a:spLocks noChangeArrowheads="1"/>
          </p:cNvSpPr>
          <p:nvPr/>
        </p:nvSpPr>
        <p:spPr bwMode="auto">
          <a:xfrm>
            <a:off x="58531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3" name="Oval 56"/>
          <p:cNvSpPr>
            <a:spLocks noChangeArrowheads="1"/>
          </p:cNvSpPr>
          <p:nvPr/>
        </p:nvSpPr>
        <p:spPr bwMode="auto">
          <a:xfrm>
            <a:off x="58531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4" name="Oval 57"/>
          <p:cNvSpPr>
            <a:spLocks noChangeArrowheads="1"/>
          </p:cNvSpPr>
          <p:nvPr/>
        </p:nvSpPr>
        <p:spPr bwMode="auto">
          <a:xfrm>
            <a:off x="58531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5" name="Oval 58"/>
          <p:cNvSpPr>
            <a:spLocks noChangeArrowheads="1"/>
          </p:cNvSpPr>
          <p:nvPr/>
        </p:nvSpPr>
        <p:spPr bwMode="auto">
          <a:xfrm>
            <a:off x="6067427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6" name="Oval 59"/>
          <p:cNvSpPr>
            <a:spLocks noChangeArrowheads="1"/>
          </p:cNvSpPr>
          <p:nvPr/>
        </p:nvSpPr>
        <p:spPr bwMode="auto">
          <a:xfrm>
            <a:off x="6067427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7" name="Oval 60"/>
          <p:cNvSpPr>
            <a:spLocks noChangeArrowheads="1"/>
          </p:cNvSpPr>
          <p:nvPr/>
        </p:nvSpPr>
        <p:spPr bwMode="auto">
          <a:xfrm>
            <a:off x="6067427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8" name="Oval 61"/>
          <p:cNvSpPr>
            <a:spLocks noChangeArrowheads="1"/>
          </p:cNvSpPr>
          <p:nvPr/>
        </p:nvSpPr>
        <p:spPr bwMode="auto">
          <a:xfrm>
            <a:off x="6067427" y="5340350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89" name="Oval 62"/>
          <p:cNvSpPr>
            <a:spLocks noChangeArrowheads="1"/>
          </p:cNvSpPr>
          <p:nvPr/>
        </p:nvSpPr>
        <p:spPr bwMode="auto">
          <a:xfrm>
            <a:off x="6067427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0" name="Oval 63"/>
          <p:cNvSpPr>
            <a:spLocks noChangeArrowheads="1"/>
          </p:cNvSpPr>
          <p:nvPr/>
        </p:nvSpPr>
        <p:spPr bwMode="auto">
          <a:xfrm>
            <a:off x="6067427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1" name="Oval 64"/>
          <p:cNvSpPr>
            <a:spLocks noChangeArrowheads="1"/>
          </p:cNvSpPr>
          <p:nvPr/>
        </p:nvSpPr>
        <p:spPr bwMode="auto">
          <a:xfrm>
            <a:off x="6067427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2" name="Oval 65"/>
          <p:cNvSpPr>
            <a:spLocks noChangeArrowheads="1"/>
          </p:cNvSpPr>
          <p:nvPr/>
        </p:nvSpPr>
        <p:spPr bwMode="auto">
          <a:xfrm>
            <a:off x="6067427" y="6205538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3" name="Oval 66"/>
          <p:cNvSpPr>
            <a:spLocks noChangeArrowheads="1"/>
          </p:cNvSpPr>
          <p:nvPr/>
        </p:nvSpPr>
        <p:spPr bwMode="auto">
          <a:xfrm>
            <a:off x="6067427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4" name="Oval 67"/>
          <p:cNvSpPr>
            <a:spLocks noChangeArrowheads="1"/>
          </p:cNvSpPr>
          <p:nvPr/>
        </p:nvSpPr>
        <p:spPr bwMode="auto">
          <a:xfrm>
            <a:off x="6283327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5" name="Oval 68"/>
          <p:cNvSpPr>
            <a:spLocks noChangeArrowheads="1"/>
          </p:cNvSpPr>
          <p:nvPr/>
        </p:nvSpPr>
        <p:spPr bwMode="auto">
          <a:xfrm>
            <a:off x="6283327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6" name="Oval 69"/>
          <p:cNvSpPr>
            <a:spLocks noChangeArrowheads="1"/>
          </p:cNvSpPr>
          <p:nvPr/>
        </p:nvSpPr>
        <p:spPr bwMode="auto">
          <a:xfrm>
            <a:off x="6283327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7" name="Oval 70"/>
          <p:cNvSpPr>
            <a:spLocks noChangeArrowheads="1"/>
          </p:cNvSpPr>
          <p:nvPr/>
        </p:nvSpPr>
        <p:spPr bwMode="auto">
          <a:xfrm>
            <a:off x="6283327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8" name="Oval 71"/>
          <p:cNvSpPr>
            <a:spLocks noChangeArrowheads="1"/>
          </p:cNvSpPr>
          <p:nvPr/>
        </p:nvSpPr>
        <p:spPr bwMode="auto">
          <a:xfrm>
            <a:off x="6283327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99" name="Oval 72"/>
          <p:cNvSpPr>
            <a:spLocks noChangeArrowheads="1"/>
          </p:cNvSpPr>
          <p:nvPr/>
        </p:nvSpPr>
        <p:spPr bwMode="auto">
          <a:xfrm>
            <a:off x="6283327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0" name="Oval 73"/>
          <p:cNvSpPr>
            <a:spLocks noChangeArrowheads="1"/>
          </p:cNvSpPr>
          <p:nvPr/>
        </p:nvSpPr>
        <p:spPr bwMode="auto">
          <a:xfrm>
            <a:off x="6283327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1" name="Oval 74"/>
          <p:cNvSpPr>
            <a:spLocks noChangeArrowheads="1"/>
          </p:cNvSpPr>
          <p:nvPr/>
        </p:nvSpPr>
        <p:spPr bwMode="auto">
          <a:xfrm>
            <a:off x="6283327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2" name="Oval 75"/>
          <p:cNvSpPr>
            <a:spLocks noChangeArrowheads="1"/>
          </p:cNvSpPr>
          <p:nvPr/>
        </p:nvSpPr>
        <p:spPr bwMode="auto">
          <a:xfrm>
            <a:off x="6283327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3" name="Oval 76"/>
          <p:cNvSpPr>
            <a:spLocks noChangeArrowheads="1"/>
          </p:cNvSpPr>
          <p:nvPr/>
        </p:nvSpPr>
        <p:spPr bwMode="auto">
          <a:xfrm>
            <a:off x="65008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4" name="Oval 77"/>
          <p:cNvSpPr>
            <a:spLocks noChangeArrowheads="1"/>
          </p:cNvSpPr>
          <p:nvPr/>
        </p:nvSpPr>
        <p:spPr bwMode="auto">
          <a:xfrm>
            <a:off x="6500815" y="4908550"/>
            <a:ext cx="144463" cy="1428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5" name="Oval 78"/>
          <p:cNvSpPr>
            <a:spLocks noChangeArrowheads="1"/>
          </p:cNvSpPr>
          <p:nvPr/>
        </p:nvSpPr>
        <p:spPr bwMode="auto">
          <a:xfrm>
            <a:off x="65008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6" name="Oval 79"/>
          <p:cNvSpPr>
            <a:spLocks noChangeArrowheads="1"/>
          </p:cNvSpPr>
          <p:nvPr/>
        </p:nvSpPr>
        <p:spPr bwMode="auto">
          <a:xfrm>
            <a:off x="65008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7" name="Oval 80"/>
          <p:cNvSpPr>
            <a:spLocks noChangeArrowheads="1"/>
          </p:cNvSpPr>
          <p:nvPr/>
        </p:nvSpPr>
        <p:spPr bwMode="auto">
          <a:xfrm>
            <a:off x="65008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8" name="Oval 81"/>
          <p:cNvSpPr>
            <a:spLocks noChangeArrowheads="1"/>
          </p:cNvSpPr>
          <p:nvPr/>
        </p:nvSpPr>
        <p:spPr bwMode="auto">
          <a:xfrm>
            <a:off x="65008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09" name="Oval 82"/>
          <p:cNvSpPr>
            <a:spLocks noChangeArrowheads="1"/>
          </p:cNvSpPr>
          <p:nvPr/>
        </p:nvSpPr>
        <p:spPr bwMode="auto">
          <a:xfrm>
            <a:off x="65008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0" name="Oval 83"/>
          <p:cNvSpPr>
            <a:spLocks noChangeArrowheads="1"/>
          </p:cNvSpPr>
          <p:nvPr/>
        </p:nvSpPr>
        <p:spPr bwMode="auto">
          <a:xfrm>
            <a:off x="65008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1" name="Oval 84"/>
          <p:cNvSpPr>
            <a:spLocks noChangeArrowheads="1"/>
          </p:cNvSpPr>
          <p:nvPr/>
        </p:nvSpPr>
        <p:spPr bwMode="auto">
          <a:xfrm>
            <a:off x="65008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2" name="Oval 85"/>
          <p:cNvSpPr>
            <a:spLocks noChangeArrowheads="1"/>
          </p:cNvSpPr>
          <p:nvPr/>
        </p:nvSpPr>
        <p:spPr bwMode="auto">
          <a:xfrm>
            <a:off x="67167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3" name="Oval 86"/>
          <p:cNvSpPr>
            <a:spLocks noChangeArrowheads="1"/>
          </p:cNvSpPr>
          <p:nvPr/>
        </p:nvSpPr>
        <p:spPr bwMode="auto">
          <a:xfrm>
            <a:off x="67167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4" name="Oval 87"/>
          <p:cNvSpPr>
            <a:spLocks noChangeArrowheads="1"/>
          </p:cNvSpPr>
          <p:nvPr/>
        </p:nvSpPr>
        <p:spPr bwMode="auto">
          <a:xfrm>
            <a:off x="67167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5" name="Oval 88"/>
          <p:cNvSpPr>
            <a:spLocks noChangeArrowheads="1"/>
          </p:cNvSpPr>
          <p:nvPr/>
        </p:nvSpPr>
        <p:spPr bwMode="auto">
          <a:xfrm>
            <a:off x="67167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6" name="Oval 89"/>
          <p:cNvSpPr>
            <a:spLocks noChangeArrowheads="1"/>
          </p:cNvSpPr>
          <p:nvPr/>
        </p:nvSpPr>
        <p:spPr bwMode="auto">
          <a:xfrm>
            <a:off x="67167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7" name="Oval 90"/>
          <p:cNvSpPr>
            <a:spLocks noChangeArrowheads="1"/>
          </p:cNvSpPr>
          <p:nvPr/>
        </p:nvSpPr>
        <p:spPr bwMode="auto">
          <a:xfrm>
            <a:off x="67167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8" name="Oval 91"/>
          <p:cNvSpPr>
            <a:spLocks noChangeArrowheads="1"/>
          </p:cNvSpPr>
          <p:nvPr/>
        </p:nvSpPr>
        <p:spPr bwMode="auto">
          <a:xfrm>
            <a:off x="67167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19" name="Oval 92"/>
          <p:cNvSpPr>
            <a:spLocks noChangeArrowheads="1"/>
          </p:cNvSpPr>
          <p:nvPr/>
        </p:nvSpPr>
        <p:spPr bwMode="auto">
          <a:xfrm>
            <a:off x="67167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0" name="Oval 93"/>
          <p:cNvSpPr>
            <a:spLocks noChangeArrowheads="1"/>
          </p:cNvSpPr>
          <p:nvPr/>
        </p:nvSpPr>
        <p:spPr bwMode="auto">
          <a:xfrm>
            <a:off x="67167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1" name="Oval 94"/>
          <p:cNvSpPr>
            <a:spLocks noChangeArrowheads="1"/>
          </p:cNvSpPr>
          <p:nvPr/>
        </p:nvSpPr>
        <p:spPr bwMode="auto">
          <a:xfrm>
            <a:off x="69326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2" name="Oval 95"/>
          <p:cNvSpPr>
            <a:spLocks noChangeArrowheads="1"/>
          </p:cNvSpPr>
          <p:nvPr/>
        </p:nvSpPr>
        <p:spPr bwMode="auto">
          <a:xfrm>
            <a:off x="69326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3" name="Oval 96"/>
          <p:cNvSpPr>
            <a:spLocks noChangeArrowheads="1"/>
          </p:cNvSpPr>
          <p:nvPr/>
        </p:nvSpPr>
        <p:spPr bwMode="auto">
          <a:xfrm>
            <a:off x="69326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4" name="Oval 97"/>
          <p:cNvSpPr>
            <a:spLocks noChangeArrowheads="1"/>
          </p:cNvSpPr>
          <p:nvPr/>
        </p:nvSpPr>
        <p:spPr bwMode="auto">
          <a:xfrm>
            <a:off x="69326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5" name="Oval 98"/>
          <p:cNvSpPr>
            <a:spLocks noChangeArrowheads="1"/>
          </p:cNvSpPr>
          <p:nvPr/>
        </p:nvSpPr>
        <p:spPr bwMode="auto">
          <a:xfrm>
            <a:off x="69326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6" name="Oval 99"/>
          <p:cNvSpPr>
            <a:spLocks noChangeArrowheads="1"/>
          </p:cNvSpPr>
          <p:nvPr/>
        </p:nvSpPr>
        <p:spPr bwMode="auto">
          <a:xfrm>
            <a:off x="69326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7" name="Oval 100"/>
          <p:cNvSpPr>
            <a:spLocks noChangeArrowheads="1"/>
          </p:cNvSpPr>
          <p:nvPr/>
        </p:nvSpPr>
        <p:spPr bwMode="auto">
          <a:xfrm>
            <a:off x="69326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8" name="Oval 101"/>
          <p:cNvSpPr>
            <a:spLocks noChangeArrowheads="1"/>
          </p:cNvSpPr>
          <p:nvPr/>
        </p:nvSpPr>
        <p:spPr bwMode="auto">
          <a:xfrm>
            <a:off x="69326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29" name="Oval 102"/>
          <p:cNvSpPr>
            <a:spLocks noChangeArrowheads="1"/>
          </p:cNvSpPr>
          <p:nvPr/>
        </p:nvSpPr>
        <p:spPr bwMode="auto">
          <a:xfrm>
            <a:off x="69326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0" name="Oval 103"/>
          <p:cNvSpPr>
            <a:spLocks noChangeArrowheads="1"/>
          </p:cNvSpPr>
          <p:nvPr/>
        </p:nvSpPr>
        <p:spPr bwMode="auto">
          <a:xfrm>
            <a:off x="71485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1" name="Oval 104"/>
          <p:cNvSpPr>
            <a:spLocks noChangeArrowheads="1"/>
          </p:cNvSpPr>
          <p:nvPr/>
        </p:nvSpPr>
        <p:spPr bwMode="auto">
          <a:xfrm>
            <a:off x="71485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2" name="Oval 105"/>
          <p:cNvSpPr>
            <a:spLocks noChangeArrowheads="1"/>
          </p:cNvSpPr>
          <p:nvPr/>
        </p:nvSpPr>
        <p:spPr bwMode="auto">
          <a:xfrm>
            <a:off x="71485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3" name="Oval 106"/>
          <p:cNvSpPr>
            <a:spLocks noChangeArrowheads="1"/>
          </p:cNvSpPr>
          <p:nvPr/>
        </p:nvSpPr>
        <p:spPr bwMode="auto">
          <a:xfrm>
            <a:off x="71485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4" name="Oval 107"/>
          <p:cNvSpPr>
            <a:spLocks noChangeArrowheads="1"/>
          </p:cNvSpPr>
          <p:nvPr/>
        </p:nvSpPr>
        <p:spPr bwMode="auto">
          <a:xfrm>
            <a:off x="71485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5" name="Oval 108"/>
          <p:cNvSpPr>
            <a:spLocks noChangeArrowheads="1"/>
          </p:cNvSpPr>
          <p:nvPr/>
        </p:nvSpPr>
        <p:spPr bwMode="auto">
          <a:xfrm>
            <a:off x="71485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6" name="Oval 109"/>
          <p:cNvSpPr>
            <a:spLocks noChangeArrowheads="1"/>
          </p:cNvSpPr>
          <p:nvPr/>
        </p:nvSpPr>
        <p:spPr bwMode="auto">
          <a:xfrm>
            <a:off x="71485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7" name="Oval 110"/>
          <p:cNvSpPr>
            <a:spLocks noChangeArrowheads="1"/>
          </p:cNvSpPr>
          <p:nvPr/>
        </p:nvSpPr>
        <p:spPr bwMode="auto">
          <a:xfrm>
            <a:off x="71485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8" name="Oval 111"/>
          <p:cNvSpPr>
            <a:spLocks noChangeArrowheads="1"/>
          </p:cNvSpPr>
          <p:nvPr/>
        </p:nvSpPr>
        <p:spPr bwMode="auto">
          <a:xfrm>
            <a:off x="71485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39" name="Oval 112"/>
          <p:cNvSpPr>
            <a:spLocks noChangeArrowheads="1"/>
          </p:cNvSpPr>
          <p:nvPr/>
        </p:nvSpPr>
        <p:spPr bwMode="auto">
          <a:xfrm>
            <a:off x="73644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0" name="Oval 113"/>
          <p:cNvSpPr>
            <a:spLocks noChangeArrowheads="1"/>
          </p:cNvSpPr>
          <p:nvPr/>
        </p:nvSpPr>
        <p:spPr bwMode="auto">
          <a:xfrm>
            <a:off x="73644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1" name="Oval 114"/>
          <p:cNvSpPr>
            <a:spLocks noChangeArrowheads="1"/>
          </p:cNvSpPr>
          <p:nvPr/>
        </p:nvSpPr>
        <p:spPr bwMode="auto">
          <a:xfrm>
            <a:off x="73644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2" name="Oval 115"/>
          <p:cNvSpPr>
            <a:spLocks noChangeArrowheads="1"/>
          </p:cNvSpPr>
          <p:nvPr/>
        </p:nvSpPr>
        <p:spPr bwMode="auto">
          <a:xfrm>
            <a:off x="73644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3" name="Oval 116"/>
          <p:cNvSpPr>
            <a:spLocks noChangeArrowheads="1"/>
          </p:cNvSpPr>
          <p:nvPr/>
        </p:nvSpPr>
        <p:spPr bwMode="auto">
          <a:xfrm>
            <a:off x="73644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4" name="Oval 117"/>
          <p:cNvSpPr>
            <a:spLocks noChangeArrowheads="1"/>
          </p:cNvSpPr>
          <p:nvPr/>
        </p:nvSpPr>
        <p:spPr bwMode="auto">
          <a:xfrm>
            <a:off x="73644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5" name="Oval 118"/>
          <p:cNvSpPr>
            <a:spLocks noChangeArrowheads="1"/>
          </p:cNvSpPr>
          <p:nvPr/>
        </p:nvSpPr>
        <p:spPr bwMode="auto">
          <a:xfrm>
            <a:off x="73644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6" name="Oval 119"/>
          <p:cNvSpPr>
            <a:spLocks noChangeArrowheads="1"/>
          </p:cNvSpPr>
          <p:nvPr/>
        </p:nvSpPr>
        <p:spPr bwMode="auto">
          <a:xfrm>
            <a:off x="73644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7" name="Oval 120"/>
          <p:cNvSpPr>
            <a:spLocks noChangeArrowheads="1"/>
          </p:cNvSpPr>
          <p:nvPr/>
        </p:nvSpPr>
        <p:spPr bwMode="auto">
          <a:xfrm>
            <a:off x="73644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8" name="Oval 121"/>
          <p:cNvSpPr>
            <a:spLocks noChangeArrowheads="1"/>
          </p:cNvSpPr>
          <p:nvPr/>
        </p:nvSpPr>
        <p:spPr bwMode="auto">
          <a:xfrm>
            <a:off x="75803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49" name="Oval 122"/>
          <p:cNvSpPr>
            <a:spLocks noChangeArrowheads="1"/>
          </p:cNvSpPr>
          <p:nvPr/>
        </p:nvSpPr>
        <p:spPr bwMode="auto">
          <a:xfrm>
            <a:off x="75803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0" name="Oval 123"/>
          <p:cNvSpPr>
            <a:spLocks noChangeArrowheads="1"/>
          </p:cNvSpPr>
          <p:nvPr/>
        </p:nvSpPr>
        <p:spPr bwMode="auto">
          <a:xfrm>
            <a:off x="75803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1" name="Oval 124"/>
          <p:cNvSpPr>
            <a:spLocks noChangeArrowheads="1"/>
          </p:cNvSpPr>
          <p:nvPr/>
        </p:nvSpPr>
        <p:spPr bwMode="auto">
          <a:xfrm>
            <a:off x="75803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2" name="Oval 125"/>
          <p:cNvSpPr>
            <a:spLocks noChangeArrowheads="1"/>
          </p:cNvSpPr>
          <p:nvPr/>
        </p:nvSpPr>
        <p:spPr bwMode="auto">
          <a:xfrm>
            <a:off x="75803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3" name="Oval 126"/>
          <p:cNvSpPr>
            <a:spLocks noChangeArrowheads="1"/>
          </p:cNvSpPr>
          <p:nvPr/>
        </p:nvSpPr>
        <p:spPr bwMode="auto">
          <a:xfrm>
            <a:off x="75803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4" name="Oval 127"/>
          <p:cNvSpPr>
            <a:spLocks noChangeArrowheads="1"/>
          </p:cNvSpPr>
          <p:nvPr/>
        </p:nvSpPr>
        <p:spPr bwMode="auto">
          <a:xfrm>
            <a:off x="75803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5" name="Oval 128"/>
          <p:cNvSpPr>
            <a:spLocks noChangeArrowheads="1"/>
          </p:cNvSpPr>
          <p:nvPr/>
        </p:nvSpPr>
        <p:spPr bwMode="auto">
          <a:xfrm>
            <a:off x="75803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6" name="Oval 129"/>
          <p:cNvSpPr>
            <a:spLocks noChangeArrowheads="1"/>
          </p:cNvSpPr>
          <p:nvPr/>
        </p:nvSpPr>
        <p:spPr bwMode="auto">
          <a:xfrm>
            <a:off x="75803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7" name="Oval 130"/>
          <p:cNvSpPr>
            <a:spLocks noChangeArrowheads="1"/>
          </p:cNvSpPr>
          <p:nvPr/>
        </p:nvSpPr>
        <p:spPr bwMode="auto">
          <a:xfrm>
            <a:off x="77962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8" name="Oval 131"/>
          <p:cNvSpPr>
            <a:spLocks noChangeArrowheads="1"/>
          </p:cNvSpPr>
          <p:nvPr/>
        </p:nvSpPr>
        <p:spPr bwMode="auto">
          <a:xfrm>
            <a:off x="77962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59" name="Oval 132"/>
          <p:cNvSpPr>
            <a:spLocks noChangeArrowheads="1"/>
          </p:cNvSpPr>
          <p:nvPr/>
        </p:nvSpPr>
        <p:spPr bwMode="auto">
          <a:xfrm>
            <a:off x="77962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0" name="Oval 133"/>
          <p:cNvSpPr>
            <a:spLocks noChangeArrowheads="1"/>
          </p:cNvSpPr>
          <p:nvPr/>
        </p:nvSpPr>
        <p:spPr bwMode="auto">
          <a:xfrm>
            <a:off x="77962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1" name="Oval 134"/>
          <p:cNvSpPr>
            <a:spLocks noChangeArrowheads="1"/>
          </p:cNvSpPr>
          <p:nvPr/>
        </p:nvSpPr>
        <p:spPr bwMode="auto">
          <a:xfrm>
            <a:off x="77962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2" name="Oval 135"/>
          <p:cNvSpPr>
            <a:spLocks noChangeArrowheads="1"/>
          </p:cNvSpPr>
          <p:nvPr/>
        </p:nvSpPr>
        <p:spPr bwMode="auto">
          <a:xfrm>
            <a:off x="77962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3" name="Oval 136"/>
          <p:cNvSpPr>
            <a:spLocks noChangeArrowheads="1"/>
          </p:cNvSpPr>
          <p:nvPr/>
        </p:nvSpPr>
        <p:spPr bwMode="auto">
          <a:xfrm>
            <a:off x="77962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4" name="Oval 137"/>
          <p:cNvSpPr>
            <a:spLocks noChangeArrowheads="1"/>
          </p:cNvSpPr>
          <p:nvPr/>
        </p:nvSpPr>
        <p:spPr bwMode="auto">
          <a:xfrm>
            <a:off x="77962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5" name="Oval 138"/>
          <p:cNvSpPr>
            <a:spLocks noChangeArrowheads="1"/>
          </p:cNvSpPr>
          <p:nvPr/>
        </p:nvSpPr>
        <p:spPr bwMode="auto">
          <a:xfrm>
            <a:off x="77962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6" name="Oval 139"/>
          <p:cNvSpPr>
            <a:spLocks noChangeArrowheads="1"/>
          </p:cNvSpPr>
          <p:nvPr/>
        </p:nvSpPr>
        <p:spPr bwMode="auto">
          <a:xfrm>
            <a:off x="80121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7" name="Oval 140"/>
          <p:cNvSpPr>
            <a:spLocks noChangeArrowheads="1"/>
          </p:cNvSpPr>
          <p:nvPr/>
        </p:nvSpPr>
        <p:spPr bwMode="auto">
          <a:xfrm>
            <a:off x="80121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8" name="Oval 141"/>
          <p:cNvSpPr>
            <a:spLocks noChangeArrowheads="1"/>
          </p:cNvSpPr>
          <p:nvPr/>
        </p:nvSpPr>
        <p:spPr bwMode="auto">
          <a:xfrm>
            <a:off x="80121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69" name="Oval 142"/>
          <p:cNvSpPr>
            <a:spLocks noChangeArrowheads="1"/>
          </p:cNvSpPr>
          <p:nvPr/>
        </p:nvSpPr>
        <p:spPr bwMode="auto">
          <a:xfrm>
            <a:off x="80121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0" name="Oval 143"/>
          <p:cNvSpPr>
            <a:spLocks noChangeArrowheads="1"/>
          </p:cNvSpPr>
          <p:nvPr/>
        </p:nvSpPr>
        <p:spPr bwMode="auto">
          <a:xfrm>
            <a:off x="80121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1" name="Oval 144"/>
          <p:cNvSpPr>
            <a:spLocks noChangeArrowheads="1"/>
          </p:cNvSpPr>
          <p:nvPr/>
        </p:nvSpPr>
        <p:spPr bwMode="auto">
          <a:xfrm>
            <a:off x="80121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2" name="Oval 145"/>
          <p:cNvSpPr>
            <a:spLocks noChangeArrowheads="1"/>
          </p:cNvSpPr>
          <p:nvPr/>
        </p:nvSpPr>
        <p:spPr bwMode="auto">
          <a:xfrm>
            <a:off x="80121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3" name="Oval 146"/>
          <p:cNvSpPr>
            <a:spLocks noChangeArrowheads="1"/>
          </p:cNvSpPr>
          <p:nvPr/>
        </p:nvSpPr>
        <p:spPr bwMode="auto">
          <a:xfrm>
            <a:off x="80121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4" name="Oval 147"/>
          <p:cNvSpPr>
            <a:spLocks noChangeArrowheads="1"/>
          </p:cNvSpPr>
          <p:nvPr/>
        </p:nvSpPr>
        <p:spPr bwMode="auto">
          <a:xfrm>
            <a:off x="80121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5" name="Oval 148"/>
          <p:cNvSpPr>
            <a:spLocks noChangeArrowheads="1"/>
          </p:cNvSpPr>
          <p:nvPr/>
        </p:nvSpPr>
        <p:spPr bwMode="auto">
          <a:xfrm>
            <a:off x="8228015" y="46926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6" name="Oval 149"/>
          <p:cNvSpPr>
            <a:spLocks noChangeArrowheads="1"/>
          </p:cNvSpPr>
          <p:nvPr/>
        </p:nvSpPr>
        <p:spPr bwMode="auto">
          <a:xfrm>
            <a:off x="8228015" y="49085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7" name="Oval 150"/>
          <p:cNvSpPr>
            <a:spLocks noChangeArrowheads="1"/>
          </p:cNvSpPr>
          <p:nvPr/>
        </p:nvSpPr>
        <p:spPr bwMode="auto">
          <a:xfrm>
            <a:off x="8228015" y="5124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8" name="Oval 151"/>
          <p:cNvSpPr>
            <a:spLocks noChangeArrowheads="1"/>
          </p:cNvSpPr>
          <p:nvPr/>
        </p:nvSpPr>
        <p:spPr bwMode="auto">
          <a:xfrm>
            <a:off x="8228015" y="53403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79" name="Oval 152"/>
          <p:cNvSpPr>
            <a:spLocks noChangeArrowheads="1"/>
          </p:cNvSpPr>
          <p:nvPr/>
        </p:nvSpPr>
        <p:spPr bwMode="auto">
          <a:xfrm>
            <a:off x="8228015" y="55578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80" name="Oval 153"/>
          <p:cNvSpPr>
            <a:spLocks noChangeArrowheads="1"/>
          </p:cNvSpPr>
          <p:nvPr/>
        </p:nvSpPr>
        <p:spPr bwMode="auto">
          <a:xfrm>
            <a:off x="8228015" y="57737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81" name="Oval 154"/>
          <p:cNvSpPr>
            <a:spLocks noChangeArrowheads="1"/>
          </p:cNvSpPr>
          <p:nvPr/>
        </p:nvSpPr>
        <p:spPr bwMode="auto">
          <a:xfrm>
            <a:off x="8228015" y="59896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82" name="Oval 155"/>
          <p:cNvSpPr>
            <a:spLocks noChangeArrowheads="1"/>
          </p:cNvSpPr>
          <p:nvPr/>
        </p:nvSpPr>
        <p:spPr bwMode="auto">
          <a:xfrm>
            <a:off x="8228015" y="6205538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783" name="Oval 156"/>
          <p:cNvSpPr>
            <a:spLocks noChangeArrowheads="1"/>
          </p:cNvSpPr>
          <p:nvPr/>
        </p:nvSpPr>
        <p:spPr bwMode="auto">
          <a:xfrm>
            <a:off x="8228015" y="6418263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25630" name="Rectangle 157"/>
          <p:cNvSpPr>
            <a:spLocks noChangeArrowheads="1"/>
          </p:cNvSpPr>
          <p:nvPr/>
        </p:nvSpPr>
        <p:spPr bwMode="auto">
          <a:xfrm>
            <a:off x="8199439" y="4683125"/>
            <a:ext cx="215900" cy="1943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52227" name="Rectangle 158"/>
          <p:cNvSpPr>
            <a:spLocks noChangeArrowheads="1"/>
          </p:cNvSpPr>
          <p:nvPr/>
        </p:nvSpPr>
        <p:spPr bwMode="auto">
          <a:xfrm>
            <a:off x="0" y="274638"/>
            <a:ext cx="91440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ja-JP" sz="4400" dirty="0" smtClean="0">
                <a:latin typeface="+mj-lt"/>
              </a:rPr>
              <a:t>A brainstorming</a:t>
            </a:r>
            <a:endParaRPr lang="en-US" altLang="ja-JP" sz="4400" dirty="0">
              <a:latin typeface="+mj-lt"/>
            </a:endParaRPr>
          </a:p>
        </p:txBody>
      </p:sp>
      <p:sp>
        <p:nvSpPr>
          <p:cNvPr id="25604" name="Line 159"/>
          <p:cNvSpPr>
            <a:spLocks noChangeShapeType="1"/>
          </p:cNvSpPr>
          <p:nvPr/>
        </p:nvSpPr>
        <p:spPr bwMode="auto">
          <a:xfrm>
            <a:off x="144463" y="1052513"/>
            <a:ext cx="88201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2230" name="Rectangle 161"/>
          <p:cNvSpPr>
            <a:spLocks noChangeArrowheads="1"/>
          </p:cNvSpPr>
          <p:nvPr/>
        </p:nvSpPr>
        <p:spPr bwMode="auto">
          <a:xfrm>
            <a:off x="179388" y="1341438"/>
            <a:ext cx="8964612" cy="3567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2800" dirty="0" smtClean="0">
                <a:latin typeface="+mn-lt"/>
              </a:rPr>
              <a:t>Convex hull in n x n grid G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2800" dirty="0" smtClean="0">
                <a:latin typeface="+mn-lt"/>
              </a:rPr>
              <a:t>Idea 1.  The set of affine linear combinations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2800" dirty="0" smtClean="0">
                <a:latin typeface="+mn-lt"/>
              </a:rPr>
              <a:t>Idea 2.  The union of “shortest paths”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2800" dirty="0" smtClean="0">
                <a:latin typeface="+mn-lt"/>
              </a:rPr>
              <a:t>Idea 3.  We define a system of line segments in G, and define the convex hull as the smallest “convex set “(i.e., any segment of two points lies in the set)  containing S in G</a:t>
            </a:r>
            <a:endParaRPr lang="en-US" altLang="ja-JP" sz="2800" dirty="0" smtClean="0">
              <a:latin typeface="+mn-lt"/>
            </a:endParaRPr>
          </a:p>
        </p:txBody>
      </p:sp>
      <p:grpSp>
        <p:nvGrpSpPr>
          <p:cNvPr id="4" name="Group 166"/>
          <p:cNvGrpSpPr>
            <a:grpSpLocks/>
          </p:cNvGrpSpPr>
          <p:nvPr/>
        </p:nvGrpSpPr>
        <p:grpSpPr bwMode="auto">
          <a:xfrm>
            <a:off x="4772027" y="4908550"/>
            <a:ext cx="3382962" cy="1223963"/>
            <a:chOff x="2699" y="2758"/>
            <a:chExt cx="2131" cy="771"/>
          </a:xfrm>
          <a:solidFill>
            <a:schemeClr val="bg1"/>
          </a:solidFill>
        </p:grpSpPr>
        <p:sp>
          <p:nvSpPr>
            <p:cNvPr id="25613" name="Oval 167"/>
            <p:cNvSpPr>
              <a:spLocks noChangeArrowheads="1"/>
            </p:cNvSpPr>
            <p:nvPr/>
          </p:nvSpPr>
          <p:spPr bwMode="auto">
            <a:xfrm>
              <a:off x="2699" y="3439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4" name="Oval 168"/>
            <p:cNvSpPr>
              <a:spLocks noChangeArrowheads="1"/>
            </p:cNvSpPr>
            <p:nvPr/>
          </p:nvSpPr>
          <p:spPr bwMode="auto">
            <a:xfrm>
              <a:off x="3787" y="3167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5" name="Oval 169"/>
            <p:cNvSpPr>
              <a:spLocks noChangeArrowheads="1"/>
            </p:cNvSpPr>
            <p:nvPr/>
          </p:nvSpPr>
          <p:spPr bwMode="auto">
            <a:xfrm>
              <a:off x="3107" y="3439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6" name="Oval 170"/>
            <p:cNvSpPr>
              <a:spLocks noChangeArrowheads="1"/>
            </p:cNvSpPr>
            <p:nvPr/>
          </p:nvSpPr>
          <p:spPr bwMode="auto">
            <a:xfrm>
              <a:off x="4603" y="2894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7" name="Oval 171"/>
            <p:cNvSpPr>
              <a:spLocks noChangeArrowheads="1"/>
            </p:cNvSpPr>
            <p:nvPr/>
          </p:nvSpPr>
          <p:spPr bwMode="auto">
            <a:xfrm>
              <a:off x="2835" y="3438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8" name="Oval 172"/>
            <p:cNvSpPr>
              <a:spLocks noChangeArrowheads="1"/>
            </p:cNvSpPr>
            <p:nvPr/>
          </p:nvSpPr>
          <p:spPr bwMode="auto">
            <a:xfrm>
              <a:off x="4739" y="2758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9" name="Oval 173"/>
            <p:cNvSpPr>
              <a:spLocks noChangeArrowheads="1"/>
            </p:cNvSpPr>
            <p:nvPr/>
          </p:nvSpPr>
          <p:spPr bwMode="auto">
            <a:xfrm>
              <a:off x="3243" y="3303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0" name="Oval 174"/>
            <p:cNvSpPr>
              <a:spLocks noChangeArrowheads="1"/>
            </p:cNvSpPr>
            <p:nvPr/>
          </p:nvSpPr>
          <p:spPr bwMode="auto">
            <a:xfrm>
              <a:off x="3379" y="3303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1" name="Oval 175"/>
            <p:cNvSpPr>
              <a:spLocks noChangeArrowheads="1"/>
            </p:cNvSpPr>
            <p:nvPr/>
          </p:nvSpPr>
          <p:spPr bwMode="auto">
            <a:xfrm>
              <a:off x="3515" y="3167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2" name="Oval 176"/>
            <p:cNvSpPr>
              <a:spLocks noChangeArrowheads="1"/>
            </p:cNvSpPr>
            <p:nvPr/>
          </p:nvSpPr>
          <p:spPr bwMode="auto">
            <a:xfrm>
              <a:off x="3651" y="3166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3" name="Oval 177"/>
            <p:cNvSpPr>
              <a:spLocks noChangeArrowheads="1"/>
            </p:cNvSpPr>
            <p:nvPr/>
          </p:nvSpPr>
          <p:spPr bwMode="auto">
            <a:xfrm>
              <a:off x="3923" y="3031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4" name="Oval 178"/>
            <p:cNvSpPr>
              <a:spLocks noChangeArrowheads="1"/>
            </p:cNvSpPr>
            <p:nvPr/>
          </p:nvSpPr>
          <p:spPr bwMode="auto">
            <a:xfrm>
              <a:off x="4059" y="3030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5" name="Oval 179"/>
            <p:cNvSpPr>
              <a:spLocks noChangeArrowheads="1"/>
            </p:cNvSpPr>
            <p:nvPr/>
          </p:nvSpPr>
          <p:spPr bwMode="auto">
            <a:xfrm>
              <a:off x="4195" y="3030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6" name="Oval 180"/>
            <p:cNvSpPr>
              <a:spLocks noChangeArrowheads="1"/>
            </p:cNvSpPr>
            <p:nvPr/>
          </p:nvSpPr>
          <p:spPr bwMode="auto">
            <a:xfrm>
              <a:off x="4331" y="2894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7" name="Oval 181"/>
            <p:cNvSpPr>
              <a:spLocks noChangeArrowheads="1"/>
            </p:cNvSpPr>
            <p:nvPr/>
          </p:nvSpPr>
          <p:spPr bwMode="auto">
            <a:xfrm>
              <a:off x="4467" y="2894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8" name="Oval 182"/>
            <p:cNvSpPr>
              <a:spLocks noChangeArrowheads="1"/>
            </p:cNvSpPr>
            <p:nvPr/>
          </p:nvSpPr>
          <p:spPr bwMode="auto">
            <a:xfrm>
              <a:off x="2971" y="3439"/>
              <a:ext cx="91" cy="90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</p:grpSp>
    </p:spTree>
    <p:extLst>
      <p:ext uri="{BB962C8B-B14F-4D97-AF65-F5344CB8AC3E}">
        <p14:creationId xmlns:p14="http://schemas.microsoft.com/office/powerpoint/2010/main" val="12624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Image segmentation</a:t>
            </a:r>
            <a:endParaRPr lang="en-US" altLang="ja-JP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" y="1472406"/>
            <a:ext cx="5343525" cy="2091532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Convex region R in </a:t>
            </a:r>
            <a:r>
              <a:rPr lang="en-US" altLang="ja-JP" dirty="0" smtClean="0"/>
              <a:t>a </a:t>
            </a:r>
            <a:r>
              <a:rPr lang="en-US" altLang="ja-JP" dirty="0" smtClean="0"/>
              <a:t>digital </a:t>
            </a:r>
            <a:r>
              <a:rPr lang="en-US" altLang="ja-JP" dirty="0" smtClean="0"/>
              <a:t>picture</a:t>
            </a:r>
            <a:endParaRPr lang="en-US" altLang="ja-JP" dirty="0" smtClean="0"/>
          </a:p>
          <a:p>
            <a:pPr eaLnBrk="1" hangingPunct="1"/>
            <a:r>
              <a:rPr lang="en-US" altLang="ja-JP" dirty="0" smtClean="0"/>
              <a:t>Star </a:t>
            </a:r>
            <a:r>
              <a:rPr lang="en-US" altLang="ja-JP" dirty="0" smtClean="0"/>
              <a:t>shaped region  R</a:t>
            </a:r>
          </a:p>
          <a:p>
            <a:pPr marL="457200" lvl="1" indent="0" eaLnBrk="1" hangingPunct="1">
              <a:buNone/>
            </a:pPr>
            <a:endParaRPr lang="en-US" altLang="ja-JP" dirty="0" smtClean="0"/>
          </a:p>
        </p:txBody>
      </p:sp>
      <p:sp>
        <p:nvSpPr>
          <p:cNvPr id="24580" name="Text Box 17"/>
          <p:cNvSpPr txBox="1">
            <a:spLocks noChangeArrowheads="1"/>
          </p:cNvSpPr>
          <p:nvPr/>
        </p:nvSpPr>
        <p:spPr bwMode="auto">
          <a:xfrm>
            <a:off x="304800" y="4267200"/>
            <a:ext cx="8610600" cy="2116138"/>
          </a:xfrm>
          <a:prstGeom prst="rect">
            <a:avLst/>
          </a:prstGeom>
          <a:noFill/>
          <a:ln w="9525">
            <a:solidFill>
              <a:srgbClr val="33CC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3600"/>
              <a:t>       was lucky to find a nice problem.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ja-JP" sz="2800"/>
              <a:t>How should we define digital rays and lines?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ja-JP" sz="2800"/>
              <a:t>How far can they simulate real rays and lines?</a:t>
            </a:r>
            <a:r>
              <a:rPr lang="en-US" altLang="ja-JP" sz="3600"/>
              <a:t> </a:t>
            </a:r>
          </a:p>
        </p:txBody>
      </p:sp>
      <p:pic>
        <p:nvPicPr>
          <p:cNvPr id="24581" name="Picture 18" descr="young_takes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2672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582" name="Group 21"/>
          <p:cNvGrpSpPr>
            <a:grpSpLocks/>
          </p:cNvGrpSpPr>
          <p:nvPr/>
        </p:nvGrpSpPr>
        <p:grpSpPr bwMode="auto">
          <a:xfrm>
            <a:off x="5343525" y="1066800"/>
            <a:ext cx="3800475" cy="2514600"/>
            <a:chOff x="3366" y="672"/>
            <a:chExt cx="2394" cy="1584"/>
          </a:xfrm>
        </p:grpSpPr>
        <p:sp>
          <p:nvSpPr>
            <p:cNvPr id="6" name="正方形/長方形 5"/>
            <p:cNvSpPr/>
            <p:nvPr/>
          </p:nvSpPr>
          <p:spPr>
            <a:xfrm>
              <a:off x="3366" y="672"/>
              <a:ext cx="2392" cy="15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pic>
          <p:nvPicPr>
            <p:cNvPr id="24584" name="Picture 4" descr="fig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66" y="672"/>
              <a:ext cx="2394" cy="1573"/>
            </a:xfrm>
            <a:prstGeom prst="rect">
              <a:avLst/>
            </a:prstGeom>
            <a:solidFill>
              <a:srgbClr val="FFFF00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24585" name="フリーフォーム 4"/>
            <p:cNvSpPr>
              <a:spLocks/>
            </p:cNvSpPr>
            <p:nvPr/>
          </p:nvSpPr>
          <p:spPr bwMode="auto">
            <a:xfrm>
              <a:off x="3569" y="726"/>
              <a:ext cx="2050" cy="1403"/>
            </a:xfrm>
            <a:custGeom>
              <a:avLst/>
              <a:gdLst>
                <a:gd name="T0" fmla="*/ 0 w 2050"/>
                <a:gd name="T1" fmla="*/ 335 h 1403"/>
                <a:gd name="T2" fmla="*/ 189 w 2050"/>
                <a:gd name="T3" fmla="*/ 249 h 1403"/>
                <a:gd name="T4" fmla="*/ 412 w 2050"/>
                <a:gd name="T5" fmla="*/ 318 h 1403"/>
                <a:gd name="T6" fmla="*/ 645 w 2050"/>
                <a:gd name="T7" fmla="*/ 17 h 1403"/>
                <a:gd name="T8" fmla="*/ 1005 w 2050"/>
                <a:gd name="T9" fmla="*/ 0 h 1403"/>
                <a:gd name="T10" fmla="*/ 1143 w 2050"/>
                <a:gd name="T11" fmla="*/ 146 h 1403"/>
                <a:gd name="T12" fmla="*/ 3223 w 2050"/>
                <a:gd name="T13" fmla="*/ 473 h 1403"/>
                <a:gd name="T14" fmla="*/ 3506 w 2050"/>
                <a:gd name="T15" fmla="*/ 679 h 1403"/>
                <a:gd name="T16" fmla="*/ 3833 w 2050"/>
                <a:gd name="T17" fmla="*/ 722 h 1403"/>
                <a:gd name="T18" fmla="*/ 4125 w 2050"/>
                <a:gd name="T19" fmla="*/ 1169 h 1403"/>
                <a:gd name="T20" fmla="*/ 4357 w 2050"/>
                <a:gd name="T21" fmla="*/ 1857 h 1403"/>
                <a:gd name="T22" fmla="*/ 3902 w 2050"/>
                <a:gd name="T23" fmla="*/ 1917 h 1403"/>
                <a:gd name="T24" fmla="*/ 3781 w 2050"/>
                <a:gd name="T25" fmla="*/ 2717 h 1403"/>
                <a:gd name="T26" fmla="*/ 3171 w 2050"/>
                <a:gd name="T27" fmla="*/ 2897 h 1403"/>
                <a:gd name="T28" fmla="*/ 2733 w 2050"/>
                <a:gd name="T29" fmla="*/ 2872 h 1403"/>
                <a:gd name="T30" fmla="*/ 2441 w 2050"/>
                <a:gd name="T31" fmla="*/ 2949 h 1403"/>
                <a:gd name="T32" fmla="*/ 2105 w 2050"/>
                <a:gd name="T33" fmla="*/ 2820 h 1403"/>
                <a:gd name="T34" fmla="*/ 1538 w 2050"/>
                <a:gd name="T35" fmla="*/ 2897 h 1403"/>
                <a:gd name="T36" fmla="*/ 885 w 2050"/>
                <a:gd name="T37" fmla="*/ 2571 h 1403"/>
                <a:gd name="T38" fmla="*/ 430 w 2050"/>
                <a:gd name="T39" fmla="*/ 2038 h 1403"/>
                <a:gd name="T40" fmla="*/ 490 w 2050"/>
                <a:gd name="T41" fmla="*/ 1763 h 1403"/>
                <a:gd name="T42" fmla="*/ 395 w 2050"/>
                <a:gd name="T43" fmla="*/ 1393 h 1403"/>
                <a:gd name="T44" fmla="*/ 533 w 2050"/>
                <a:gd name="T45" fmla="*/ 1212 h 1403"/>
                <a:gd name="T46" fmla="*/ 473 w 2050"/>
                <a:gd name="T47" fmla="*/ 653 h 1403"/>
                <a:gd name="T48" fmla="*/ 241 w 2050"/>
                <a:gd name="T49" fmla="*/ 550 h 1403"/>
                <a:gd name="T50" fmla="*/ 0 w 2050"/>
                <a:gd name="T51" fmla="*/ 370 h 1403"/>
                <a:gd name="T52" fmla="*/ 0 w 2050"/>
                <a:gd name="T53" fmla="*/ 370 h 140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2050"/>
                <a:gd name="T82" fmla="*/ 0 h 1403"/>
                <a:gd name="T83" fmla="*/ 2050 w 2050"/>
                <a:gd name="T84" fmla="*/ 1403 h 140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2050" h="1403">
                  <a:moveTo>
                    <a:pt x="0" y="160"/>
                  </a:moveTo>
                  <a:lnTo>
                    <a:pt x="89" y="119"/>
                  </a:lnTo>
                  <a:lnTo>
                    <a:pt x="194" y="151"/>
                  </a:lnTo>
                  <a:lnTo>
                    <a:pt x="303" y="8"/>
                  </a:lnTo>
                  <a:lnTo>
                    <a:pt x="473" y="0"/>
                  </a:lnTo>
                  <a:lnTo>
                    <a:pt x="538" y="70"/>
                  </a:lnTo>
                  <a:lnTo>
                    <a:pt x="1516" y="225"/>
                  </a:lnTo>
                  <a:lnTo>
                    <a:pt x="1650" y="323"/>
                  </a:lnTo>
                  <a:lnTo>
                    <a:pt x="1803" y="344"/>
                  </a:lnTo>
                  <a:lnTo>
                    <a:pt x="1941" y="556"/>
                  </a:lnTo>
                  <a:lnTo>
                    <a:pt x="2050" y="884"/>
                  </a:lnTo>
                  <a:lnTo>
                    <a:pt x="1836" y="912"/>
                  </a:lnTo>
                  <a:lnTo>
                    <a:pt x="1779" y="1293"/>
                  </a:lnTo>
                  <a:lnTo>
                    <a:pt x="1492" y="1378"/>
                  </a:lnTo>
                  <a:lnTo>
                    <a:pt x="1286" y="1366"/>
                  </a:lnTo>
                  <a:lnTo>
                    <a:pt x="1148" y="1403"/>
                  </a:lnTo>
                  <a:lnTo>
                    <a:pt x="991" y="1342"/>
                  </a:lnTo>
                  <a:lnTo>
                    <a:pt x="724" y="1378"/>
                  </a:lnTo>
                  <a:lnTo>
                    <a:pt x="416" y="1223"/>
                  </a:lnTo>
                  <a:lnTo>
                    <a:pt x="385" y="906"/>
                  </a:lnTo>
                  <a:lnTo>
                    <a:pt x="202" y="969"/>
                  </a:lnTo>
                  <a:lnTo>
                    <a:pt x="230" y="839"/>
                  </a:lnTo>
                  <a:lnTo>
                    <a:pt x="186" y="663"/>
                  </a:lnTo>
                  <a:lnTo>
                    <a:pt x="251" y="577"/>
                  </a:lnTo>
                  <a:lnTo>
                    <a:pt x="222" y="311"/>
                  </a:lnTo>
                  <a:lnTo>
                    <a:pt x="113" y="262"/>
                  </a:lnTo>
                  <a:lnTo>
                    <a:pt x="0" y="176"/>
                  </a:lnTo>
                </a:path>
              </a:pathLst>
            </a:custGeom>
            <a:noFill/>
            <a:ln w="76200" cap="flat" cmpd="sng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endParaRPr lang="ja-JP" altLang="en-US"/>
            </a:p>
          </p:txBody>
        </p:sp>
        <p:sp>
          <p:nvSpPr>
            <p:cNvPr id="24586" name="Oval 8"/>
            <p:cNvSpPr>
              <a:spLocks noChangeArrowheads="1"/>
            </p:cNvSpPr>
            <p:nvPr/>
          </p:nvSpPr>
          <p:spPr bwMode="auto">
            <a:xfrm>
              <a:off x="4518" y="1344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587" name="Line 9"/>
            <p:cNvSpPr>
              <a:spLocks noChangeShapeType="1"/>
            </p:cNvSpPr>
            <p:nvPr/>
          </p:nvSpPr>
          <p:spPr bwMode="auto">
            <a:xfrm flipH="1" flipV="1">
              <a:off x="3558" y="912"/>
              <a:ext cx="1008" cy="48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88" name="Line 10"/>
            <p:cNvSpPr>
              <a:spLocks noChangeShapeType="1"/>
            </p:cNvSpPr>
            <p:nvPr/>
          </p:nvSpPr>
          <p:spPr bwMode="auto">
            <a:xfrm flipH="1">
              <a:off x="3798" y="1392"/>
              <a:ext cx="768" cy="288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89" name="Line 11"/>
            <p:cNvSpPr>
              <a:spLocks noChangeShapeType="1"/>
            </p:cNvSpPr>
            <p:nvPr/>
          </p:nvSpPr>
          <p:spPr bwMode="auto">
            <a:xfrm flipH="1" flipV="1">
              <a:off x="4566" y="1392"/>
              <a:ext cx="1008" cy="192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0" name="Line 12"/>
            <p:cNvSpPr>
              <a:spLocks noChangeShapeType="1"/>
            </p:cNvSpPr>
            <p:nvPr/>
          </p:nvSpPr>
          <p:spPr bwMode="auto">
            <a:xfrm>
              <a:off x="4566" y="1440"/>
              <a:ext cx="0" cy="62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1" name="Line 13"/>
            <p:cNvSpPr>
              <a:spLocks noChangeShapeType="1"/>
            </p:cNvSpPr>
            <p:nvPr/>
          </p:nvSpPr>
          <p:spPr bwMode="auto">
            <a:xfrm flipV="1">
              <a:off x="4560" y="960"/>
              <a:ext cx="342" cy="432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2" name="Line 14"/>
            <p:cNvSpPr>
              <a:spLocks noChangeShapeType="1"/>
            </p:cNvSpPr>
            <p:nvPr/>
          </p:nvSpPr>
          <p:spPr bwMode="auto">
            <a:xfrm flipH="1" flipV="1">
              <a:off x="4038" y="768"/>
              <a:ext cx="528" cy="62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3" name="Line 15"/>
            <p:cNvSpPr>
              <a:spLocks noChangeShapeType="1"/>
            </p:cNvSpPr>
            <p:nvPr/>
          </p:nvSpPr>
          <p:spPr bwMode="auto">
            <a:xfrm>
              <a:off x="4566" y="1440"/>
              <a:ext cx="720" cy="528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4" name="Line 19"/>
            <p:cNvSpPr>
              <a:spLocks noChangeShapeType="1"/>
            </p:cNvSpPr>
            <p:nvPr/>
          </p:nvSpPr>
          <p:spPr bwMode="auto">
            <a:xfrm flipV="1">
              <a:off x="4560" y="1104"/>
              <a:ext cx="816" cy="288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5" name="Line 20"/>
            <p:cNvSpPr>
              <a:spLocks noChangeShapeType="1"/>
            </p:cNvSpPr>
            <p:nvPr/>
          </p:nvSpPr>
          <p:spPr bwMode="auto">
            <a:xfrm flipH="1">
              <a:off x="4032" y="1440"/>
              <a:ext cx="480" cy="528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4284663" y="4140200"/>
            <a:ext cx="3643312" cy="1943100"/>
            <a:chOff x="2699" y="2608"/>
            <a:chExt cx="2295" cy="1224"/>
          </a:xfrm>
        </p:grpSpPr>
        <p:grpSp>
          <p:nvGrpSpPr>
            <p:cNvPr id="25629" name="Group 3"/>
            <p:cNvGrpSpPr>
              <a:grpSpLocks/>
            </p:cNvGrpSpPr>
            <p:nvPr/>
          </p:nvGrpSpPr>
          <p:grpSpPr bwMode="auto">
            <a:xfrm>
              <a:off x="2699" y="2614"/>
              <a:ext cx="2268" cy="1177"/>
              <a:chOff x="2698" y="2614"/>
              <a:chExt cx="2268" cy="1177"/>
            </a:xfrm>
          </p:grpSpPr>
          <p:sp>
            <p:nvSpPr>
              <p:cNvPr id="25631" name="Oval 4"/>
              <p:cNvSpPr>
                <a:spLocks noChangeArrowheads="1"/>
              </p:cNvSpPr>
              <p:nvPr/>
            </p:nvSpPr>
            <p:spPr bwMode="auto">
              <a:xfrm>
                <a:off x="2698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32" name="Oval 5"/>
              <p:cNvSpPr>
                <a:spLocks noChangeArrowheads="1"/>
              </p:cNvSpPr>
              <p:nvPr/>
            </p:nvSpPr>
            <p:spPr bwMode="auto">
              <a:xfrm>
                <a:off x="2698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33" name="Oval 6"/>
              <p:cNvSpPr>
                <a:spLocks noChangeArrowheads="1"/>
              </p:cNvSpPr>
              <p:nvPr/>
            </p:nvSpPr>
            <p:spPr bwMode="auto">
              <a:xfrm>
                <a:off x="2698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34" name="Oval 7"/>
              <p:cNvSpPr>
                <a:spLocks noChangeArrowheads="1"/>
              </p:cNvSpPr>
              <p:nvPr/>
            </p:nvSpPr>
            <p:spPr bwMode="auto">
              <a:xfrm>
                <a:off x="2698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35" name="Oval 8"/>
              <p:cNvSpPr>
                <a:spLocks noChangeArrowheads="1"/>
              </p:cNvSpPr>
              <p:nvPr/>
            </p:nvSpPr>
            <p:spPr bwMode="auto">
              <a:xfrm>
                <a:off x="2698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36" name="Oval 9"/>
              <p:cNvSpPr>
                <a:spLocks noChangeArrowheads="1"/>
              </p:cNvSpPr>
              <p:nvPr/>
            </p:nvSpPr>
            <p:spPr bwMode="auto">
              <a:xfrm>
                <a:off x="2698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37" name="Oval 10"/>
              <p:cNvSpPr>
                <a:spLocks noChangeArrowheads="1"/>
              </p:cNvSpPr>
              <p:nvPr/>
            </p:nvSpPr>
            <p:spPr bwMode="auto">
              <a:xfrm>
                <a:off x="2698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38" name="Oval 11"/>
              <p:cNvSpPr>
                <a:spLocks noChangeArrowheads="1"/>
              </p:cNvSpPr>
              <p:nvPr/>
            </p:nvSpPr>
            <p:spPr bwMode="auto">
              <a:xfrm>
                <a:off x="2698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39" name="Oval 12"/>
              <p:cNvSpPr>
                <a:spLocks noChangeArrowheads="1"/>
              </p:cNvSpPr>
              <p:nvPr/>
            </p:nvSpPr>
            <p:spPr bwMode="auto">
              <a:xfrm>
                <a:off x="2698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40" name="Oval 13"/>
              <p:cNvSpPr>
                <a:spLocks noChangeArrowheads="1"/>
              </p:cNvSpPr>
              <p:nvPr/>
            </p:nvSpPr>
            <p:spPr bwMode="auto">
              <a:xfrm>
                <a:off x="2834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41" name="Oval 14"/>
              <p:cNvSpPr>
                <a:spLocks noChangeArrowheads="1"/>
              </p:cNvSpPr>
              <p:nvPr/>
            </p:nvSpPr>
            <p:spPr bwMode="auto">
              <a:xfrm>
                <a:off x="2834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42" name="Oval 15"/>
              <p:cNvSpPr>
                <a:spLocks noChangeArrowheads="1"/>
              </p:cNvSpPr>
              <p:nvPr/>
            </p:nvSpPr>
            <p:spPr bwMode="auto">
              <a:xfrm>
                <a:off x="2834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43" name="Oval 16"/>
              <p:cNvSpPr>
                <a:spLocks noChangeArrowheads="1"/>
              </p:cNvSpPr>
              <p:nvPr/>
            </p:nvSpPr>
            <p:spPr bwMode="auto">
              <a:xfrm>
                <a:off x="2834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44" name="Oval 17"/>
              <p:cNvSpPr>
                <a:spLocks noChangeArrowheads="1"/>
              </p:cNvSpPr>
              <p:nvPr/>
            </p:nvSpPr>
            <p:spPr bwMode="auto">
              <a:xfrm>
                <a:off x="2834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45" name="Oval 18"/>
              <p:cNvSpPr>
                <a:spLocks noChangeArrowheads="1"/>
              </p:cNvSpPr>
              <p:nvPr/>
            </p:nvSpPr>
            <p:spPr bwMode="auto">
              <a:xfrm>
                <a:off x="2834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46" name="Oval 19"/>
              <p:cNvSpPr>
                <a:spLocks noChangeArrowheads="1"/>
              </p:cNvSpPr>
              <p:nvPr/>
            </p:nvSpPr>
            <p:spPr bwMode="auto">
              <a:xfrm>
                <a:off x="2834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47" name="Oval 20"/>
              <p:cNvSpPr>
                <a:spLocks noChangeArrowheads="1"/>
              </p:cNvSpPr>
              <p:nvPr/>
            </p:nvSpPr>
            <p:spPr bwMode="auto">
              <a:xfrm>
                <a:off x="2834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48" name="Oval 21"/>
              <p:cNvSpPr>
                <a:spLocks noChangeArrowheads="1"/>
              </p:cNvSpPr>
              <p:nvPr/>
            </p:nvSpPr>
            <p:spPr bwMode="auto">
              <a:xfrm>
                <a:off x="2834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49" name="Oval 22"/>
              <p:cNvSpPr>
                <a:spLocks noChangeArrowheads="1"/>
              </p:cNvSpPr>
              <p:nvPr/>
            </p:nvSpPr>
            <p:spPr bwMode="auto">
              <a:xfrm>
                <a:off x="2971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50" name="Oval 23"/>
              <p:cNvSpPr>
                <a:spLocks noChangeArrowheads="1"/>
              </p:cNvSpPr>
              <p:nvPr/>
            </p:nvSpPr>
            <p:spPr bwMode="auto">
              <a:xfrm>
                <a:off x="2971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51" name="Oval 24"/>
              <p:cNvSpPr>
                <a:spLocks noChangeArrowheads="1"/>
              </p:cNvSpPr>
              <p:nvPr/>
            </p:nvSpPr>
            <p:spPr bwMode="auto">
              <a:xfrm>
                <a:off x="2971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52" name="Oval 25"/>
              <p:cNvSpPr>
                <a:spLocks noChangeArrowheads="1"/>
              </p:cNvSpPr>
              <p:nvPr/>
            </p:nvSpPr>
            <p:spPr bwMode="auto">
              <a:xfrm>
                <a:off x="2971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53" name="Oval 26"/>
              <p:cNvSpPr>
                <a:spLocks noChangeArrowheads="1"/>
              </p:cNvSpPr>
              <p:nvPr/>
            </p:nvSpPr>
            <p:spPr bwMode="auto">
              <a:xfrm>
                <a:off x="2971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54" name="Oval 27"/>
              <p:cNvSpPr>
                <a:spLocks noChangeArrowheads="1"/>
              </p:cNvSpPr>
              <p:nvPr/>
            </p:nvSpPr>
            <p:spPr bwMode="auto">
              <a:xfrm>
                <a:off x="2971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55" name="Oval 28"/>
              <p:cNvSpPr>
                <a:spLocks noChangeArrowheads="1"/>
              </p:cNvSpPr>
              <p:nvPr/>
            </p:nvSpPr>
            <p:spPr bwMode="auto">
              <a:xfrm>
                <a:off x="2971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56" name="Oval 29"/>
              <p:cNvSpPr>
                <a:spLocks noChangeArrowheads="1"/>
              </p:cNvSpPr>
              <p:nvPr/>
            </p:nvSpPr>
            <p:spPr bwMode="auto">
              <a:xfrm>
                <a:off x="2971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57" name="Oval 30"/>
              <p:cNvSpPr>
                <a:spLocks noChangeArrowheads="1"/>
              </p:cNvSpPr>
              <p:nvPr/>
            </p:nvSpPr>
            <p:spPr bwMode="auto">
              <a:xfrm>
                <a:off x="2971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58" name="Oval 31"/>
              <p:cNvSpPr>
                <a:spLocks noChangeArrowheads="1"/>
              </p:cNvSpPr>
              <p:nvPr/>
            </p:nvSpPr>
            <p:spPr bwMode="auto">
              <a:xfrm>
                <a:off x="3107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59" name="Oval 32"/>
              <p:cNvSpPr>
                <a:spLocks noChangeArrowheads="1"/>
              </p:cNvSpPr>
              <p:nvPr/>
            </p:nvSpPr>
            <p:spPr bwMode="auto">
              <a:xfrm>
                <a:off x="3107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60" name="Oval 33"/>
              <p:cNvSpPr>
                <a:spLocks noChangeArrowheads="1"/>
              </p:cNvSpPr>
              <p:nvPr/>
            </p:nvSpPr>
            <p:spPr bwMode="auto">
              <a:xfrm>
                <a:off x="3107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61" name="Oval 34"/>
              <p:cNvSpPr>
                <a:spLocks noChangeArrowheads="1"/>
              </p:cNvSpPr>
              <p:nvPr/>
            </p:nvSpPr>
            <p:spPr bwMode="auto">
              <a:xfrm>
                <a:off x="3107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62" name="Oval 35"/>
              <p:cNvSpPr>
                <a:spLocks noChangeArrowheads="1"/>
              </p:cNvSpPr>
              <p:nvPr/>
            </p:nvSpPr>
            <p:spPr bwMode="auto">
              <a:xfrm>
                <a:off x="3107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63" name="Oval 36"/>
              <p:cNvSpPr>
                <a:spLocks noChangeArrowheads="1"/>
              </p:cNvSpPr>
              <p:nvPr/>
            </p:nvSpPr>
            <p:spPr bwMode="auto">
              <a:xfrm>
                <a:off x="3107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64" name="Oval 37"/>
              <p:cNvSpPr>
                <a:spLocks noChangeArrowheads="1"/>
              </p:cNvSpPr>
              <p:nvPr/>
            </p:nvSpPr>
            <p:spPr bwMode="auto">
              <a:xfrm>
                <a:off x="3107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65" name="Oval 38"/>
              <p:cNvSpPr>
                <a:spLocks noChangeArrowheads="1"/>
              </p:cNvSpPr>
              <p:nvPr/>
            </p:nvSpPr>
            <p:spPr bwMode="auto">
              <a:xfrm>
                <a:off x="3107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66" name="Oval 39"/>
              <p:cNvSpPr>
                <a:spLocks noChangeArrowheads="1"/>
              </p:cNvSpPr>
              <p:nvPr/>
            </p:nvSpPr>
            <p:spPr bwMode="auto">
              <a:xfrm>
                <a:off x="3107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67" name="Oval 40"/>
              <p:cNvSpPr>
                <a:spLocks noChangeArrowheads="1"/>
              </p:cNvSpPr>
              <p:nvPr/>
            </p:nvSpPr>
            <p:spPr bwMode="auto">
              <a:xfrm>
                <a:off x="3243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68" name="Oval 41"/>
              <p:cNvSpPr>
                <a:spLocks noChangeArrowheads="1"/>
              </p:cNvSpPr>
              <p:nvPr/>
            </p:nvSpPr>
            <p:spPr bwMode="auto">
              <a:xfrm>
                <a:off x="3243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69" name="Oval 42"/>
              <p:cNvSpPr>
                <a:spLocks noChangeArrowheads="1"/>
              </p:cNvSpPr>
              <p:nvPr/>
            </p:nvSpPr>
            <p:spPr bwMode="auto">
              <a:xfrm>
                <a:off x="3243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70" name="Oval 43"/>
              <p:cNvSpPr>
                <a:spLocks noChangeArrowheads="1"/>
              </p:cNvSpPr>
              <p:nvPr/>
            </p:nvSpPr>
            <p:spPr bwMode="auto">
              <a:xfrm>
                <a:off x="3243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71" name="Oval 44"/>
              <p:cNvSpPr>
                <a:spLocks noChangeArrowheads="1"/>
              </p:cNvSpPr>
              <p:nvPr/>
            </p:nvSpPr>
            <p:spPr bwMode="auto">
              <a:xfrm>
                <a:off x="3243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72" name="Oval 45"/>
              <p:cNvSpPr>
                <a:spLocks noChangeArrowheads="1"/>
              </p:cNvSpPr>
              <p:nvPr/>
            </p:nvSpPr>
            <p:spPr bwMode="auto">
              <a:xfrm>
                <a:off x="3243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73" name="Oval 46"/>
              <p:cNvSpPr>
                <a:spLocks noChangeArrowheads="1"/>
              </p:cNvSpPr>
              <p:nvPr/>
            </p:nvSpPr>
            <p:spPr bwMode="auto">
              <a:xfrm>
                <a:off x="3243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74" name="Oval 47"/>
              <p:cNvSpPr>
                <a:spLocks noChangeArrowheads="1"/>
              </p:cNvSpPr>
              <p:nvPr/>
            </p:nvSpPr>
            <p:spPr bwMode="auto">
              <a:xfrm>
                <a:off x="3243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75" name="Oval 48"/>
              <p:cNvSpPr>
                <a:spLocks noChangeArrowheads="1"/>
              </p:cNvSpPr>
              <p:nvPr/>
            </p:nvSpPr>
            <p:spPr bwMode="auto">
              <a:xfrm>
                <a:off x="3243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76" name="Oval 49"/>
              <p:cNvSpPr>
                <a:spLocks noChangeArrowheads="1"/>
              </p:cNvSpPr>
              <p:nvPr/>
            </p:nvSpPr>
            <p:spPr bwMode="auto">
              <a:xfrm>
                <a:off x="3379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77" name="Oval 50"/>
              <p:cNvSpPr>
                <a:spLocks noChangeArrowheads="1"/>
              </p:cNvSpPr>
              <p:nvPr/>
            </p:nvSpPr>
            <p:spPr bwMode="auto">
              <a:xfrm>
                <a:off x="3379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78" name="Oval 51"/>
              <p:cNvSpPr>
                <a:spLocks noChangeArrowheads="1"/>
              </p:cNvSpPr>
              <p:nvPr/>
            </p:nvSpPr>
            <p:spPr bwMode="auto">
              <a:xfrm>
                <a:off x="3379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79" name="Oval 52"/>
              <p:cNvSpPr>
                <a:spLocks noChangeArrowheads="1"/>
              </p:cNvSpPr>
              <p:nvPr/>
            </p:nvSpPr>
            <p:spPr bwMode="auto">
              <a:xfrm>
                <a:off x="3379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80" name="Oval 53"/>
              <p:cNvSpPr>
                <a:spLocks noChangeArrowheads="1"/>
              </p:cNvSpPr>
              <p:nvPr/>
            </p:nvSpPr>
            <p:spPr bwMode="auto">
              <a:xfrm>
                <a:off x="3379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81" name="Oval 54"/>
              <p:cNvSpPr>
                <a:spLocks noChangeArrowheads="1"/>
              </p:cNvSpPr>
              <p:nvPr/>
            </p:nvSpPr>
            <p:spPr bwMode="auto">
              <a:xfrm>
                <a:off x="3379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82" name="Oval 55"/>
              <p:cNvSpPr>
                <a:spLocks noChangeArrowheads="1"/>
              </p:cNvSpPr>
              <p:nvPr/>
            </p:nvSpPr>
            <p:spPr bwMode="auto">
              <a:xfrm>
                <a:off x="3379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83" name="Oval 56"/>
              <p:cNvSpPr>
                <a:spLocks noChangeArrowheads="1"/>
              </p:cNvSpPr>
              <p:nvPr/>
            </p:nvSpPr>
            <p:spPr bwMode="auto">
              <a:xfrm>
                <a:off x="3379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84" name="Oval 57"/>
              <p:cNvSpPr>
                <a:spLocks noChangeArrowheads="1"/>
              </p:cNvSpPr>
              <p:nvPr/>
            </p:nvSpPr>
            <p:spPr bwMode="auto">
              <a:xfrm>
                <a:off x="3379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85" name="Oval 58"/>
              <p:cNvSpPr>
                <a:spLocks noChangeArrowheads="1"/>
              </p:cNvSpPr>
              <p:nvPr/>
            </p:nvSpPr>
            <p:spPr bwMode="auto">
              <a:xfrm>
                <a:off x="3514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86" name="Oval 59"/>
              <p:cNvSpPr>
                <a:spLocks noChangeArrowheads="1"/>
              </p:cNvSpPr>
              <p:nvPr/>
            </p:nvSpPr>
            <p:spPr bwMode="auto">
              <a:xfrm>
                <a:off x="3514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87" name="Oval 60"/>
              <p:cNvSpPr>
                <a:spLocks noChangeArrowheads="1"/>
              </p:cNvSpPr>
              <p:nvPr/>
            </p:nvSpPr>
            <p:spPr bwMode="auto">
              <a:xfrm>
                <a:off x="3514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88" name="Oval 61"/>
              <p:cNvSpPr>
                <a:spLocks noChangeArrowheads="1"/>
              </p:cNvSpPr>
              <p:nvPr/>
            </p:nvSpPr>
            <p:spPr bwMode="auto">
              <a:xfrm>
                <a:off x="3514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89" name="Oval 62"/>
              <p:cNvSpPr>
                <a:spLocks noChangeArrowheads="1"/>
              </p:cNvSpPr>
              <p:nvPr/>
            </p:nvSpPr>
            <p:spPr bwMode="auto">
              <a:xfrm>
                <a:off x="3514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90" name="Oval 63"/>
              <p:cNvSpPr>
                <a:spLocks noChangeArrowheads="1"/>
              </p:cNvSpPr>
              <p:nvPr/>
            </p:nvSpPr>
            <p:spPr bwMode="auto">
              <a:xfrm>
                <a:off x="3514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91" name="Oval 64"/>
              <p:cNvSpPr>
                <a:spLocks noChangeArrowheads="1"/>
              </p:cNvSpPr>
              <p:nvPr/>
            </p:nvSpPr>
            <p:spPr bwMode="auto">
              <a:xfrm>
                <a:off x="3514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92" name="Oval 65"/>
              <p:cNvSpPr>
                <a:spLocks noChangeArrowheads="1"/>
              </p:cNvSpPr>
              <p:nvPr/>
            </p:nvSpPr>
            <p:spPr bwMode="auto">
              <a:xfrm>
                <a:off x="3514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93" name="Oval 66"/>
              <p:cNvSpPr>
                <a:spLocks noChangeArrowheads="1"/>
              </p:cNvSpPr>
              <p:nvPr/>
            </p:nvSpPr>
            <p:spPr bwMode="auto">
              <a:xfrm>
                <a:off x="3514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94" name="Oval 67"/>
              <p:cNvSpPr>
                <a:spLocks noChangeArrowheads="1"/>
              </p:cNvSpPr>
              <p:nvPr/>
            </p:nvSpPr>
            <p:spPr bwMode="auto">
              <a:xfrm>
                <a:off x="3650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95" name="Oval 68"/>
              <p:cNvSpPr>
                <a:spLocks noChangeArrowheads="1"/>
              </p:cNvSpPr>
              <p:nvPr/>
            </p:nvSpPr>
            <p:spPr bwMode="auto">
              <a:xfrm>
                <a:off x="3650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96" name="Oval 69"/>
              <p:cNvSpPr>
                <a:spLocks noChangeArrowheads="1"/>
              </p:cNvSpPr>
              <p:nvPr/>
            </p:nvSpPr>
            <p:spPr bwMode="auto">
              <a:xfrm>
                <a:off x="3650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97" name="Oval 70"/>
              <p:cNvSpPr>
                <a:spLocks noChangeArrowheads="1"/>
              </p:cNvSpPr>
              <p:nvPr/>
            </p:nvSpPr>
            <p:spPr bwMode="auto">
              <a:xfrm>
                <a:off x="3650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98" name="Oval 71"/>
              <p:cNvSpPr>
                <a:spLocks noChangeArrowheads="1"/>
              </p:cNvSpPr>
              <p:nvPr/>
            </p:nvSpPr>
            <p:spPr bwMode="auto">
              <a:xfrm>
                <a:off x="3650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699" name="Oval 72"/>
              <p:cNvSpPr>
                <a:spLocks noChangeArrowheads="1"/>
              </p:cNvSpPr>
              <p:nvPr/>
            </p:nvSpPr>
            <p:spPr bwMode="auto">
              <a:xfrm>
                <a:off x="3650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00" name="Oval 73"/>
              <p:cNvSpPr>
                <a:spLocks noChangeArrowheads="1"/>
              </p:cNvSpPr>
              <p:nvPr/>
            </p:nvSpPr>
            <p:spPr bwMode="auto">
              <a:xfrm>
                <a:off x="3650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01" name="Oval 74"/>
              <p:cNvSpPr>
                <a:spLocks noChangeArrowheads="1"/>
              </p:cNvSpPr>
              <p:nvPr/>
            </p:nvSpPr>
            <p:spPr bwMode="auto">
              <a:xfrm>
                <a:off x="3650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02" name="Oval 75"/>
              <p:cNvSpPr>
                <a:spLocks noChangeArrowheads="1"/>
              </p:cNvSpPr>
              <p:nvPr/>
            </p:nvSpPr>
            <p:spPr bwMode="auto">
              <a:xfrm>
                <a:off x="3650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03" name="Oval 76"/>
              <p:cNvSpPr>
                <a:spLocks noChangeArrowheads="1"/>
              </p:cNvSpPr>
              <p:nvPr/>
            </p:nvSpPr>
            <p:spPr bwMode="auto">
              <a:xfrm>
                <a:off x="3787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04" name="Oval 77"/>
              <p:cNvSpPr>
                <a:spLocks noChangeArrowheads="1"/>
              </p:cNvSpPr>
              <p:nvPr/>
            </p:nvSpPr>
            <p:spPr bwMode="auto">
              <a:xfrm>
                <a:off x="3787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05" name="Oval 78"/>
              <p:cNvSpPr>
                <a:spLocks noChangeArrowheads="1"/>
              </p:cNvSpPr>
              <p:nvPr/>
            </p:nvSpPr>
            <p:spPr bwMode="auto">
              <a:xfrm>
                <a:off x="3787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06" name="Oval 79"/>
              <p:cNvSpPr>
                <a:spLocks noChangeArrowheads="1"/>
              </p:cNvSpPr>
              <p:nvPr/>
            </p:nvSpPr>
            <p:spPr bwMode="auto">
              <a:xfrm>
                <a:off x="3787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07" name="Oval 80"/>
              <p:cNvSpPr>
                <a:spLocks noChangeArrowheads="1"/>
              </p:cNvSpPr>
              <p:nvPr/>
            </p:nvSpPr>
            <p:spPr bwMode="auto">
              <a:xfrm>
                <a:off x="3787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08" name="Oval 81"/>
              <p:cNvSpPr>
                <a:spLocks noChangeArrowheads="1"/>
              </p:cNvSpPr>
              <p:nvPr/>
            </p:nvSpPr>
            <p:spPr bwMode="auto">
              <a:xfrm>
                <a:off x="3787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09" name="Oval 82"/>
              <p:cNvSpPr>
                <a:spLocks noChangeArrowheads="1"/>
              </p:cNvSpPr>
              <p:nvPr/>
            </p:nvSpPr>
            <p:spPr bwMode="auto">
              <a:xfrm>
                <a:off x="3787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10" name="Oval 83"/>
              <p:cNvSpPr>
                <a:spLocks noChangeArrowheads="1"/>
              </p:cNvSpPr>
              <p:nvPr/>
            </p:nvSpPr>
            <p:spPr bwMode="auto">
              <a:xfrm>
                <a:off x="3787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11" name="Oval 84"/>
              <p:cNvSpPr>
                <a:spLocks noChangeArrowheads="1"/>
              </p:cNvSpPr>
              <p:nvPr/>
            </p:nvSpPr>
            <p:spPr bwMode="auto">
              <a:xfrm>
                <a:off x="3787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12" name="Oval 85"/>
              <p:cNvSpPr>
                <a:spLocks noChangeArrowheads="1"/>
              </p:cNvSpPr>
              <p:nvPr/>
            </p:nvSpPr>
            <p:spPr bwMode="auto">
              <a:xfrm>
                <a:off x="3923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13" name="Oval 86"/>
              <p:cNvSpPr>
                <a:spLocks noChangeArrowheads="1"/>
              </p:cNvSpPr>
              <p:nvPr/>
            </p:nvSpPr>
            <p:spPr bwMode="auto">
              <a:xfrm>
                <a:off x="3923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14" name="Oval 87"/>
              <p:cNvSpPr>
                <a:spLocks noChangeArrowheads="1"/>
              </p:cNvSpPr>
              <p:nvPr/>
            </p:nvSpPr>
            <p:spPr bwMode="auto">
              <a:xfrm>
                <a:off x="3923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15" name="Oval 88"/>
              <p:cNvSpPr>
                <a:spLocks noChangeArrowheads="1"/>
              </p:cNvSpPr>
              <p:nvPr/>
            </p:nvSpPr>
            <p:spPr bwMode="auto">
              <a:xfrm>
                <a:off x="3923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16" name="Oval 89"/>
              <p:cNvSpPr>
                <a:spLocks noChangeArrowheads="1"/>
              </p:cNvSpPr>
              <p:nvPr/>
            </p:nvSpPr>
            <p:spPr bwMode="auto">
              <a:xfrm>
                <a:off x="3923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17" name="Oval 90"/>
              <p:cNvSpPr>
                <a:spLocks noChangeArrowheads="1"/>
              </p:cNvSpPr>
              <p:nvPr/>
            </p:nvSpPr>
            <p:spPr bwMode="auto">
              <a:xfrm>
                <a:off x="3923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18" name="Oval 91"/>
              <p:cNvSpPr>
                <a:spLocks noChangeArrowheads="1"/>
              </p:cNvSpPr>
              <p:nvPr/>
            </p:nvSpPr>
            <p:spPr bwMode="auto">
              <a:xfrm>
                <a:off x="3923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19" name="Oval 92"/>
              <p:cNvSpPr>
                <a:spLocks noChangeArrowheads="1"/>
              </p:cNvSpPr>
              <p:nvPr/>
            </p:nvSpPr>
            <p:spPr bwMode="auto">
              <a:xfrm>
                <a:off x="3923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20" name="Oval 93"/>
              <p:cNvSpPr>
                <a:spLocks noChangeArrowheads="1"/>
              </p:cNvSpPr>
              <p:nvPr/>
            </p:nvSpPr>
            <p:spPr bwMode="auto">
              <a:xfrm>
                <a:off x="3923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21" name="Oval 94"/>
              <p:cNvSpPr>
                <a:spLocks noChangeArrowheads="1"/>
              </p:cNvSpPr>
              <p:nvPr/>
            </p:nvSpPr>
            <p:spPr bwMode="auto">
              <a:xfrm>
                <a:off x="4059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22" name="Oval 95"/>
              <p:cNvSpPr>
                <a:spLocks noChangeArrowheads="1"/>
              </p:cNvSpPr>
              <p:nvPr/>
            </p:nvSpPr>
            <p:spPr bwMode="auto">
              <a:xfrm>
                <a:off x="4059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23" name="Oval 96"/>
              <p:cNvSpPr>
                <a:spLocks noChangeArrowheads="1"/>
              </p:cNvSpPr>
              <p:nvPr/>
            </p:nvSpPr>
            <p:spPr bwMode="auto">
              <a:xfrm>
                <a:off x="4059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24" name="Oval 97"/>
              <p:cNvSpPr>
                <a:spLocks noChangeArrowheads="1"/>
              </p:cNvSpPr>
              <p:nvPr/>
            </p:nvSpPr>
            <p:spPr bwMode="auto">
              <a:xfrm>
                <a:off x="4059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25" name="Oval 98"/>
              <p:cNvSpPr>
                <a:spLocks noChangeArrowheads="1"/>
              </p:cNvSpPr>
              <p:nvPr/>
            </p:nvSpPr>
            <p:spPr bwMode="auto">
              <a:xfrm>
                <a:off x="4059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26" name="Oval 99"/>
              <p:cNvSpPr>
                <a:spLocks noChangeArrowheads="1"/>
              </p:cNvSpPr>
              <p:nvPr/>
            </p:nvSpPr>
            <p:spPr bwMode="auto">
              <a:xfrm>
                <a:off x="4059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27" name="Oval 100"/>
              <p:cNvSpPr>
                <a:spLocks noChangeArrowheads="1"/>
              </p:cNvSpPr>
              <p:nvPr/>
            </p:nvSpPr>
            <p:spPr bwMode="auto">
              <a:xfrm>
                <a:off x="4059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28" name="Oval 101"/>
              <p:cNvSpPr>
                <a:spLocks noChangeArrowheads="1"/>
              </p:cNvSpPr>
              <p:nvPr/>
            </p:nvSpPr>
            <p:spPr bwMode="auto">
              <a:xfrm>
                <a:off x="4059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29" name="Oval 102"/>
              <p:cNvSpPr>
                <a:spLocks noChangeArrowheads="1"/>
              </p:cNvSpPr>
              <p:nvPr/>
            </p:nvSpPr>
            <p:spPr bwMode="auto">
              <a:xfrm>
                <a:off x="4059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30" name="Oval 103"/>
              <p:cNvSpPr>
                <a:spLocks noChangeArrowheads="1"/>
              </p:cNvSpPr>
              <p:nvPr/>
            </p:nvSpPr>
            <p:spPr bwMode="auto">
              <a:xfrm>
                <a:off x="4195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31" name="Oval 104"/>
              <p:cNvSpPr>
                <a:spLocks noChangeArrowheads="1"/>
              </p:cNvSpPr>
              <p:nvPr/>
            </p:nvSpPr>
            <p:spPr bwMode="auto">
              <a:xfrm>
                <a:off x="4195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32" name="Oval 105"/>
              <p:cNvSpPr>
                <a:spLocks noChangeArrowheads="1"/>
              </p:cNvSpPr>
              <p:nvPr/>
            </p:nvSpPr>
            <p:spPr bwMode="auto">
              <a:xfrm>
                <a:off x="4195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33" name="Oval 106"/>
              <p:cNvSpPr>
                <a:spLocks noChangeArrowheads="1"/>
              </p:cNvSpPr>
              <p:nvPr/>
            </p:nvSpPr>
            <p:spPr bwMode="auto">
              <a:xfrm>
                <a:off x="4195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34" name="Oval 107"/>
              <p:cNvSpPr>
                <a:spLocks noChangeArrowheads="1"/>
              </p:cNvSpPr>
              <p:nvPr/>
            </p:nvSpPr>
            <p:spPr bwMode="auto">
              <a:xfrm>
                <a:off x="4195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35" name="Oval 108"/>
              <p:cNvSpPr>
                <a:spLocks noChangeArrowheads="1"/>
              </p:cNvSpPr>
              <p:nvPr/>
            </p:nvSpPr>
            <p:spPr bwMode="auto">
              <a:xfrm>
                <a:off x="4195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36" name="Oval 109"/>
              <p:cNvSpPr>
                <a:spLocks noChangeArrowheads="1"/>
              </p:cNvSpPr>
              <p:nvPr/>
            </p:nvSpPr>
            <p:spPr bwMode="auto">
              <a:xfrm>
                <a:off x="4195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37" name="Oval 110"/>
              <p:cNvSpPr>
                <a:spLocks noChangeArrowheads="1"/>
              </p:cNvSpPr>
              <p:nvPr/>
            </p:nvSpPr>
            <p:spPr bwMode="auto">
              <a:xfrm>
                <a:off x="4195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38" name="Oval 111"/>
              <p:cNvSpPr>
                <a:spLocks noChangeArrowheads="1"/>
              </p:cNvSpPr>
              <p:nvPr/>
            </p:nvSpPr>
            <p:spPr bwMode="auto">
              <a:xfrm>
                <a:off x="4195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39" name="Oval 112"/>
              <p:cNvSpPr>
                <a:spLocks noChangeArrowheads="1"/>
              </p:cNvSpPr>
              <p:nvPr/>
            </p:nvSpPr>
            <p:spPr bwMode="auto">
              <a:xfrm>
                <a:off x="4331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40" name="Oval 113"/>
              <p:cNvSpPr>
                <a:spLocks noChangeArrowheads="1"/>
              </p:cNvSpPr>
              <p:nvPr/>
            </p:nvSpPr>
            <p:spPr bwMode="auto">
              <a:xfrm>
                <a:off x="4331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41" name="Oval 114"/>
              <p:cNvSpPr>
                <a:spLocks noChangeArrowheads="1"/>
              </p:cNvSpPr>
              <p:nvPr/>
            </p:nvSpPr>
            <p:spPr bwMode="auto">
              <a:xfrm>
                <a:off x="4331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42" name="Oval 115"/>
              <p:cNvSpPr>
                <a:spLocks noChangeArrowheads="1"/>
              </p:cNvSpPr>
              <p:nvPr/>
            </p:nvSpPr>
            <p:spPr bwMode="auto">
              <a:xfrm>
                <a:off x="4331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43" name="Oval 116"/>
              <p:cNvSpPr>
                <a:spLocks noChangeArrowheads="1"/>
              </p:cNvSpPr>
              <p:nvPr/>
            </p:nvSpPr>
            <p:spPr bwMode="auto">
              <a:xfrm>
                <a:off x="4331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44" name="Oval 117"/>
              <p:cNvSpPr>
                <a:spLocks noChangeArrowheads="1"/>
              </p:cNvSpPr>
              <p:nvPr/>
            </p:nvSpPr>
            <p:spPr bwMode="auto">
              <a:xfrm>
                <a:off x="4331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45" name="Oval 118"/>
              <p:cNvSpPr>
                <a:spLocks noChangeArrowheads="1"/>
              </p:cNvSpPr>
              <p:nvPr/>
            </p:nvSpPr>
            <p:spPr bwMode="auto">
              <a:xfrm>
                <a:off x="4331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46" name="Oval 119"/>
              <p:cNvSpPr>
                <a:spLocks noChangeArrowheads="1"/>
              </p:cNvSpPr>
              <p:nvPr/>
            </p:nvSpPr>
            <p:spPr bwMode="auto">
              <a:xfrm>
                <a:off x="4331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47" name="Oval 120"/>
              <p:cNvSpPr>
                <a:spLocks noChangeArrowheads="1"/>
              </p:cNvSpPr>
              <p:nvPr/>
            </p:nvSpPr>
            <p:spPr bwMode="auto">
              <a:xfrm>
                <a:off x="4331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48" name="Oval 121"/>
              <p:cNvSpPr>
                <a:spLocks noChangeArrowheads="1"/>
              </p:cNvSpPr>
              <p:nvPr/>
            </p:nvSpPr>
            <p:spPr bwMode="auto">
              <a:xfrm>
                <a:off x="4467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49" name="Oval 122"/>
              <p:cNvSpPr>
                <a:spLocks noChangeArrowheads="1"/>
              </p:cNvSpPr>
              <p:nvPr/>
            </p:nvSpPr>
            <p:spPr bwMode="auto">
              <a:xfrm>
                <a:off x="4467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50" name="Oval 123"/>
              <p:cNvSpPr>
                <a:spLocks noChangeArrowheads="1"/>
              </p:cNvSpPr>
              <p:nvPr/>
            </p:nvSpPr>
            <p:spPr bwMode="auto">
              <a:xfrm>
                <a:off x="4467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51" name="Oval 124"/>
              <p:cNvSpPr>
                <a:spLocks noChangeArrowheads="1"/>
              </p:cNvSpPr>
              <p:nvPr/>
            </p:nvSpPr>
            <p:spPr bwMode="auto">
              <a:xfrm>
                <a:off x="4467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52" name="Oval 125"/>
              <p:cNvSpPr>
                <a:spLocks noChangeArrowheads="1"/>
              </p:cNvSpPr>
              <p:nvPr/>
            </p:nvSpPr>
            <p:spPr bwMode="auto">
              <a:xfrm>
                <a:off x="4467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53" name="Oval 126"/>
              <p:cNvSpPr>
                <a:spLocks noChangeArrowheads="1"/>
              </p:cNvSpPr>
              <p:nvPr/>
            </p:nvSpPr>
            <p:spPr bwMode="auto">
              <a:xfrm>
                <a:off x="4467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54" name="Oval 127"/>
              <p:cNvSpPr>
                <a:spLocks noChangeArrowheads="1"/>
              </p:cNvSpPr>
              <p:nvPr/>
            </p:nvSpPr>
            <p:spPr bwMode="auto">
              <a:xfrm>
                <a:off x="4467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55" name="Oval 128"/>
              <p:cNvSpPr>
                <a:spLocks noChangeArrowheads="1"/>
              </p:cNvSpPr>
              <p:nvPr/>
            </p:nvSpPr>
            <p:spPr bwMode="auto">
              <a:xfrm>
                <a:off x="4467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56" name="Oval 129"/>
              <p:cNvSpPr>
                <a:spLocks noChangeArrowheads="1"/>
              </p:cNvSpPr>
              <p:nvPr/>
            </p:nvSpPr>
            <p:spPr bwMode="auto">
              <a:xfrm>
                <a:off x="4467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57" name="Oval 130"/>
              <p:cNvSpPr>
                <a:spLocks noChangeArrowheads="1"/>
              </p:cNvSpPr>
              <p:nvPr/>
            </p:nvSpPr>
            <p:spPr bwMode="auto">
              <a:xfrm>
                <a:off x="4603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58" name="Oval 131"/>
              <p:cNvSpPr>
                <a:spLocks noChangeArrowheads="1"/>
              </p:cNvSpPr>
              <p:nvPr/>
            </p:nvSpPr>
            <p:spPr bwMode="auto">
              <a:xfrm>
                <a:off x="4603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59" name="Oval 132"/>
              <p:cNvSpPr>
                <a:spLocks noChangeArrowheads="1"/>
              </p:cNvSpPr>
              <p:nvPr/>
            </p:nvSpPr>
            <p:spPr bwMode="auto">
              <a:xfrm>
                <a:off x="4603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60" name="Oval 133"/>
              <p:cNvSpPr>
                <a:spLocks noChangeArrowheads="1"/>
              </p:cNvSpPr>
              <p:nvPr/>
            </p:nvSpPr>
            <p:spPr bwMode="auto">
              <a:xfrm>
                <a:off x="4603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61" name="Oval 134"/>
              <p:cNvSpPr>
                <a:spLocks noChangeArrowheads="1"/>
              </p:cNvSpPr>
              <p:nvPr/>
            </p:nvSpPr>
            <p:spPr bwMode="auto">
              <a:xfrm>
                <a:off x="4603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62" name="Oval 135"/>
              <p:cNvSpPr>
                <a:spLocks noChangeArrowheads="1"/>
              </p:cNvSpPr>
              <p:nvPr/>
            </p:nvSpPr>
            <p:spPr bwMode="auto">
              <a:xfrm>
                <a:off x="4603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63" name="Oval 136"/>
              <p:cNvSpPr>
                <a:spLocks noChangeArrowheads="1"/>
              </p:cNvSpPr>
              <p:nvPr/>
            </p:nvSpPr>
            <p:spPr bwMode="auto">
              <a:xfrm>
                <a:off x="4603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64" name="Oval 137"/>
              <p:cNvSpPr>
                <a:spLocks noChangeArrowheads="1"/>
              </p:cNvSpPr>
              <p:nvPr/>
            </p:nvSpPr>
            <p:spPr bwMode="auto">
              <a:xfrm>
                <a:off x="4603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65" name="Oval 138"/>
              <p:cNvSpPr>
                <a:spLocks noChangeArrowheads="1"/>
              </p:cNvSpPr>
              <p:nvPr/>
            </p:nvSpPr>
            <p:spPr bwMode="auto">
              <a:xfrm>
                <a:off x="4603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66" name="Oval 139"/>
              <p:cNvSpPr>
                <a:spLocks noChangeArrowheads="1"/>
              </p:cNvSpPr>
              <p:nvPr/>
            </p:nvSpPr>
            <p:spPr bwMode="auto">
              <a:xfrm>
                <a:off x="4739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67" name="Oval 140"/>
              <p:cNvSpPr>
                <a:spLocks noChangeArrowheads="1"/>
              </p:cNvSpPr>
              <p:nvPr/>
            </p:nvSpPr>
            <p:spPr bwMode="auto">
              <a:xfrm>
                <a:off x="4739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68" name="Oval 141"/>
              <p:cNvSpPr>
                <a:spLocks noChangeArrowheads="1"/>
              </p:cNvSpPr>
              <p:nvPr/>
            </p:nvSpPr>
            <p:spPr bwMode="auto">
              <a:xfrm>
                <a:off x="4739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69" name="Oval 142"/>
              <p:cNvSpPr>
                <a:spLocks noChangeArrowheads="1"/>
              </p:cNvSpPr>
              <p:nvPr/>
            </p:nvSpPr>
            <p:spPr bwMode="auto">
              <a:xfrm>
                <a:off x="4739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70" name="Oval 143"/>
              <p:cNvSpPr>
                <a:spLocks noChangeArrowheads="1"/>
              </p:cNvSpPr>
              <p:nvPr/>
            </p:nvSpPr>
            <p:spPr bwMode="auto">
              <a:xfrm>
                <a:off x="4739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71" name="Oval 144"/>
              <p:cNvSpPr>
                <a:spLocks noChangeArrowheads="1"/>
              </p:cNvSpPr>
              <p:nvPr/>
            </p:nvSpPr>
            <p:spPr bwMode="auto">
              <a:xfrm>
                <a:off x="4739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72" name="Oval 145"/>
              <p:cNvSpPr>
                <a:spLocks noChangeArrowheads="1"/>
              </p:cNvSpPr>
              <p:nvPr/>
            </p:nvSpPr>
            <p:spPr bwMode="auto">
              <a:xfrm>
                <a:off x="4739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73" name="Oval 146"/>
              <p:cNvSpPr>
                <a:spLocks noChangeArrowheads="1"/>
              </p:cNvSpPr>
              <p:nvPr/>
            </p:nvSpPr>
            <p:spPr bwMode="auto">
              <a:xfrm>
                <a:off x="4739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74" name="Oval 147"/>
              <p:cNvSpPr>
                <a:spLocks noChangeArrowheads="1"/>
              </p:cNvSpPr>
              <p:nvPr/>
            </p:nvSpPr>
            <p:spPr bwMode="auto">
              <a:xfrm>
                <a:off x="4739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75" name="Oval 148"/>
              <p:cNvSpPr>
                <a:spLocks noChangeArrowheads="1"/>
              </p:cNvSpPr>
              <p:nvPr/>
            </p:nvSpPr>
            <p:spPr bwMode="auto">
              <a:xfrm>
                <a:off x="4875" y="2614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76" name="Oval 149"/>
              <p:cNvSpPr>
                <a:spLocks noChangeArrowheads="1"/>
              </p:cNvSpPr>
              <p:nvPr/>
            </p:nvSpPr>
            <p:spPr bwMode="auto">
              <a:xfrm>
                <a:off x="4875" y="2750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77" name="Oval 150"/>
              <p:cNvSpPr>
                <a:spLocks noChangeArrowheads="1"/>
              </p:cNvSpPr>
              <p:nvPr/>
            </p:nvSpPr>
            <p:spPr bwMode="auto">
              <a:xfrm>
                <a:off x="4875" y="2886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78" name="Oval 151"/>
              <p:cNvSpPr>
                <a:spLocks noChangeArrowheads="1"/>
              </p:cNvSpPr>
              <p:nvPr/>
            </p:nvSpPr>
            <p:spPr bwMode="auto">
              <a:xfrm>
                <a:off x="4875" y="3022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79" name="Oval 152"/>
              <p:cNvSpPr>
                <a:spLocks noChangeArrowheads="1"/>
              </p:cNvSpPr>
              <p:nvPr/>
            </p:nvSpPr>
            <p:spPr bwMode="auto">
              <a:xfrm>
                <a:off x="4875" y="3159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80" name="Oval 153"/>
              <p:cNvSpPr>
                <a:spLocks noChangeArrowheads="1"/>
              </p:cNvSpPr>
              <p:nvPr/>
            </p:nvSpPr>
            <p:spPr bwMode="auto">
              <a:xfrm>
                <a:off x="4875" y="3295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81" name="Oval 154"/>
              <p:cNvSpPr>
                <a:spLocks noChangeArrowheads="1"/>
              </p:cNvSpPr>
              <p:nvPr/>
            </p:nvSpPr>
            <p:spPr bwMode="auto">
              <a:xfrm>
                <a:off x="4875" y="343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82" name="Oval 155"/>
              <p:cNvSpPr>
                <a:spLocks noChangeArrowheads="1"/>
              </p:cNvSpPr>
              <p:nvPr/>
            </p:nvSpPr>
            <p:spPr bwMode="auto">
              <a:xfrm>
                <a:off x="4875" y="3567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  <p:sp>
            <p:nvSpPr>
              <p:cNvPr id="25783" name="Oval 156"/>
              <p:cNvSpPr>
                <a:spLocks noChangeArrowheads="1"/>
              </p:cNvSpPr>
              <p:nvPr/>
            </p:nvSpPr>
            <p:spPr bwMode="auto">
              <a:xfrm>
                <a:off x="4875" y="3701"/>
                <a:ext cx="91" cy="9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ja-JP"/>
              </a:p>
            </p:txBody>
          </p:sp>
        </p:grpSp>
        <p:sp>
          <p:nvSpPr>
            <p:cNvPr id="25630" name="Rectangle 157"/>
            <p:cNvSpPr>
              <a:spLocks noChangeArrowheads="1"/>
            </p:cNvSpPr>
            <p:nvPr/>
          </p:nvSpPr>
          <p:spPr bwMode="auto">
            <a:xfrm>
              <a:off x="4858" y="2608"/>
              <a:ext cx="136" cy="122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</p:grpSp>
      <p:sp>
        <p:nvSpPr>
          <p:cNvPr id="52227" name="Rectangle 158"/>
          <p:cNvSpPr>
            <a:spLocks noChangeArrowheads="1"/>
          </p:cNvSpPr>
          <p:nvPr/>
        </p:nvSpPr>
        <p:spPr bwMode="auto">
          <a:xfrm>
            <a:off x="0" y="274638"/>
            <a:ext cx="91440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ja-JP" sz="4400" dirty="0">
                <a:latin typeface="+mj-lt"/>
              </a:rPr>
              <a:t>Digital Straight Segment</a:t>
            </a:r>
          </a:p>
        </p:txBody>
      </p:sp>
      <p:sp>
        <p:nvSpPr>
          <p:cNvPr id="25604" name="Line 159"/>
          <p:cNvSpPr>
            <a:spLocks noChangeShapeType="1"/>
          </p:cNvSpPr>
          <p:nvPr/>
        </p:nvSpPr>
        <p:spPr bwMode="auto">
          <a:xfrm>
            <a:off x="144463" y="1052513"/>
            <a:ext cx="88201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5605" name="Rectangle 160" descr="切り込み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042988" y="3573463"/>
            <a:ext cx="6408737" cy="576262"/>
          </a:xfrm>
          <a:prstGeom prst="rect">
            <a:avLst/>
          </a:prstGeom>
          <a:noFill/>
          <a:ln w="7620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ja-JP" altLang="ja-JP"/>
          </a:p>
        </p:txBody>
      </p:sp>
      <p:sp>
        <p:nvSpPr>
          <p:cNvPr id="52230" name="Rectangle 161"/>
          <p:cNvSpPr>
            <a:spLocks noChangeArrowheads="1"/>
          </p:cNvSpPr>
          <p:nvPr/>
        </p:nvSpPr>
        <p:spPr bwMode="auto">
          <a:xfrm>
            <a:off x="179388" y="1341438"/>
            <a:ext cx="8964612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ja-JP" sz="3200" dirty="0">
                <a:latin typeface="+mn-lt"/>
              </a:rPr>
              <a:t>Digital line segment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ja-JP" sz="2800" dirty="0">
                <a:latin typeface="+mn-lt"/>
              </a:rPr>
              <a:t>Many different formulations to define a line in the digital plane, started in (at latest) 1950s.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ja-JP" sz="2800" dirty="0">
                <a:latin typeface="+mn-lt"/>
              </a:rPr>
              <a:t>A popular definition: DSS (Digital straight segment</a:t>
            </a:r>
            <a:r>
              <a:rPr lang="en-US" altLang="ja-JP" sz="2800" dirty="0" smtClean="0">
                <a:latin typeface="+mn-lt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ja-JP" sz="2800" dirty="0">
                <a:latin typeface="+mn-lt"/>
              </a:rPr>
              <a:t> </a:t>
            </a:r>
            <a:r>
              <a:rPr lang="en-US" altLang="ja-JP" sz="2800" dirty="0" smtClean="0">
                <a:latin typeface="+mn-lt"/>
              </a:rPr>
              <a:t>Defect: It is not “convex” </a:t>
            </a:r>
            <a:r>
              <a:rPr lang="en-US" altLang="ja-JP" sz="2800" smtClean="0">
                <a:latin typeface="+mn-lt"/>
              </a:rPr>
              <a:t>by definition.</a:t>
            </a:r>
            <a:endParaRPr lang="en-US" altLang="ja-JP" sz="2800" dirty="0">
              <a:latin typeface="+mn-lt"/>
            </a:endParaRPr>
          </a:p>
        </p:txBody>
      </p:sp>
      <p:sp>
        <p:nvSpPr>
          <p:cNvPr id="25607" name="Text Box 162"/>
          <p:cNvSpPr txBox="1">
            <a:spLocks noChangeArrowheads="1"/>
          </p:cNvSpPr>
          <p:nvPr/>
        </p:nvSpPr>
        <p:spPr bwMode="auto">
          <a:xfrm>
            <a:off x="3851275" y="5445125"/>
            <a:ext cx="374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latin typeface="Comic Sans MS" pitchFamily="66" charset="0"/>
              </a:rPr>
              <a:t>p</a:t>
            </a:r>
          </a:p>
        </p:txBody>
      </p:sp>
      <p:sp>
        <p:nvSpPr>
          <p:cNvPr id="25608" name="Text Box 163"/>
          <p:cNvSpPr txBox="1">
            <a:spLocks noChangeArrowheads="1"/>
          </p:cNvSpPr>
          <p:nvPr/>
        </p:nvSpPr>
        <p:spPr bwMode="auto">
          <a:xfrm>
            <a:off x="7740650" y="4005263"/>
            <a:ext cx="3683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>
                <a:latin typeface="Comic Sans MS" pitchFamily="66" charset="0"/>
              </a:rPr>
              <a:t>q</a:t>
            </a:r>
          </a:p>
        </p:txBody>
      </p:sp>
      <p:sp>
        <p:nvSpPr>
          <p:cNvPr id="25609" name="Text Box 164"/>
          <p:cNvSpPr txBox="1">
            <a:spLocks noChangeArrowheads="1"/>
          </p:cNvSpPr>
          <p:nvPr/>
        </p:nvSpPr>
        <p:spPr bwMode="auto">
          <a:xfrm>
            <a:off x="323850" y="4005263"/>
            <a:ext cx="3959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800">
                <a:latin typeface="Comic Sans MS" pitchFamily="66" charset="0"/>
              </a:rPr>
              <a:t>line  :  y=ax+b</a:t>
            </a:r>
          </a:p>
          <a:p>
            <a:endParaRPr lang="en-US" altLang="ja-JP" sz="2800">
              <a:latin typeface="Comic Sans MS" pitchFamily="66" charset="0"/>
            </a:endParaRPr>
          </a:p>
          <a:p>
            <a:r>
              <a:rPr lang="en-US" altLang="ja-JP" sz="2800">
                <a:latin typeface="Comic Sans MS" pitchFamily="66" charset="0"/>
              </a:rPr>
              <a:t>digital line :</a:t>
            </a:r>
            <a:r>
              <a:rPr lang="ja-JP" altLang="en-US" sz="2800">
                <a:latin typeface="Comic Sans MS" pitchFamily="66" charset="0"/>
              </a:rPr>
              <a:t>　</a:t>
            </a:r>
            <a:r>
              <a:rPr lang="en-US" altLang="ja-JP" sz="2800">
                <a:latin typeface="Comic Sans MS" pitchFamily="66" charset="0"/>
              </a:rPr>
              <a:t>y=[ax+b]</a:t>
            </a:r>
            <a:r>
              <a:rPr lang="ja-JP" altLang="en-US" sz="2800">
                <a:latin typeface="Comic Sans MS" pitchFamily="66" charset="0"/>
              </a:rPr>
              <a:t>　</a:t>
            </a:r>
          </a:p>
          <a:p>
            <a:endParaRPr lang="en-US" altLang="ja-JP" sz="2800">
              <a:latin typeface="Comic Sans MS" pitchFamily="66" charset="0"/>
            </a:endParaRPr>
          </a:p>
        </p:txBody>
      </p:sp>
      <p:sp>
        <p:nvSpPr>
          <p:cNvPr id="25610" name="Line 165"/>
          <p:cNvSpPr>
            <a:spLocks noChangeShapeType="1"/>
          </p:cNvSpPr>
          <p:nvPr/>
        </p:nvSpPr>
        <p:spPr bwMode="auto">
          <a:xfrm flipV="1">
            <a:off x="4356100" y="4449763"/>
            <a:ext cx="3240088" cy="107950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4" name="Group 166"/>
          <p:cNvGrpSpPr>
            <a:grpSpLocks/>
          </p:cNvGrpSpPr>
          <p:nvPr/>
        </p:nvGrpSpPr>
        <p:grpSpPr bwMode="auto">
          <a:xfrm>
            <a:off x="4284663" y="4365625"/>
            <a:ext cx="3382962" cy="1223963"/>
            <a:chOff x="2699" y="2758"/>
            <a:chExt cx="2131" cy="771"/>
          </a:xfrm>
        </p:grpSpPr>
        <p:sp>
          <p:nvSpPr>
            <p:cNvPr id="25613" name="Oval 167"/>
            <p:cNvSpPr>
              <a:spLocks noChangeArrowheads="1"/>
            </p:cNvSpPr>
            <p:nvPr/>
          </p:nvSpPr>
          <p:spPr bwMode="auto">
            <a:xfrm>
              <a:off x="2699" y="3439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4" name="Oval 168"/>
            <p:cNvSpPr>
              <a:spLocks noChangeArrowheads="1"/>
            </p:cNvSpPr>
            <p:nvPr/>
          </p:nvSpPr>
          <p:spPr bwMode="auto">
            <a:xfrm>
              <a:off x="3787" y="3167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5" name="Oval 169"/>
            <p:cNvSpPr>
              <a:spLocks noChangeArrowheads="1"/>
            </p:cNvSpPr>
            <p:nvPr/>
          </p:nvSpPr>
          <p:spPr bwMode="auto">
            <a:xfrm>
              <a:off x="3107" y="3439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6" name="Oval 170"/>
            <p:cNvSpPr>
              <a:spLocks noChangeArrowheads="1"/>
            </p:cNvSpPr>
            <p:nvPr/>
          </p:nvSpPr>
          <p:spPr bwMode="auto">
            <a:xfrm>
              <a:off x="4603" y="2894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7" name="Oval 171"/>
            <p:cNvSpPr>
              <a:spLocks noChangeArrowheads="1"/>
            </p:cNvSpPr>
            <p:nvPr/>
          </p:nvSpPr>
          <p:spPr bwMode="auto">
            <a:xfrm>
              <a:off x="2835" y="3438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8" name="Oval 172"/>
            <p:cNvSpPr>
              <a:spLocks noChangeArrowheads="1"/>
            </p:cNvSpPr>
            <p:nvPr/>
          </p:nvSpPr>
          <p:spPr bwMode="auto">
            <a:xfrm>
              <a:off x="4739" y="2758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19" name="Oval 173"/>
            <p:cNvSpPr>
              <a:spLocks noChangeArrowheads="1"/>
            </p:cNvSpPr>
            <p:nvPr/>
          </p:nvSpPr>
          <p:spPr bwMode="auto">
            <a:xfrm>
              <a:off x="3243" y="3303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0" name="Oval 174"/>
            <p:cNvSpPr>
              <a:spLocks noChangeArrowheads="1"/>
            </p:cNvSpPr>
            <p:nvPr/>
          </p:nvSpPr>
          <p:spPr bwMode="auto">
            <a:xfrm>
              <a:off x="3379" y="3303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1" name="Oval 175"/>
            <p:cNvSpPr>
              <a:spLocks noChangeArrowheads="1"/>
            </p:cNvSpPr>
            <p:nvPr/>
          </p:nvSpPr>
          <p:spPr bwMode="auto">
            <a:xfrm>
              <a:off x="3515" y="3167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2" name="Oval 176"/>
            <p:cNvSpPr>
              <a:spLocks noChangeArrowheads="1"/>
            </p:cNvSpPr>
            <p:nvPr/>
          </p:nvSpPr>
          <p:spPr bwMode="auto">
            <a:xfrm>
              <a:off x="3651" y="3166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3" name="Oval 177"/>
            <p:cNvSpPr>
              <a:spLocks noChangeArrowheads="1"/>
            </p:cNvSpPr>
            <p:nvPr/>
          </p:nvSpPr>
          <p:spPr bwMode="auto">
            <a:xfrm>
              <a:off x="3923" y="3031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4" name="Oval 178"/>
            <p:cNvSpPr>
              <a:spLocks noChangeArrowheads="1"/>
            </p:cNvSpPr>
            <p:nvPr/>
          </p:nvSpPr>
          <p:spPr bwMode="auto">
            <a:xfrm>
              <a:off x="4059" y="3030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5" name="Oval 179"/>
            <p:cNvSpPr>
              <a:spLocks noChangeArrowheads="1"/>
            </p:cNvSpPr>
            <p:nvPr/>
          </p:nvSpPr>
          <p:spPr bwMode="auto">
            <a:xfrm>
              <a:off x="4195" y="3030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6" name="Oval 180"/>
            <p:cNvSpPr>
              <a:spLocks noChangeArrowheads="1"/>
            </p:cNvSpPr>
            <p:nvPr/>
          </p:nvSpPr>
          <p:spPr bwMode="auto">
            <a:xfrm>
              <a:off x="4331" y="2894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7" name="Oval 181"/>
            <p:cNvSpPr>
              <a:spLocks noChangeArrowheads="1"/>
            </p:cNvSpPr>
            <p:nvPr/>
          </p:nvSpPr>
          <p:spPr bwMode="auto">
            <a:xfrm>
              <a:off x="4467" y="2894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5628" name="Oval 182"/>
            <p:cNvSpPr>
              <a:spLocks noChangeArrowheads="1"/>
            </p:cNvSpPr>
            <p:nvPr/>
          </p:nvSpPr>
          <p:spPr bwMode="auto">
            <a:xfrm>
              <a:off x="2971" y="3439"/>
              <a:ext cx="91" cy="9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</p:grpSp>
      <p:sp>
        <p:nvSpPr>
          <p:cNvPr id="25612" name="スライド番号プレースホルダ 182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EA62744-B8EC-4915-B284-DEE1662A95BF}" type="slidenum">
              <a:rPr lang="en-US" altLang="ja-JP" sz="1400"/>
              <a:pPr algn="r"/>
              <a:t>6</a:t>
            </a:fld>
            <a:endParaRPr lang="en-US" altLang="ja-JP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ja-JP" sz="4000" dirty="0">
                <a:latin typeface="+mj-lt"/>
              </a:rPr>
              <a:t>Axioms for </a:t>
            </a:r>
          </a:p>
          <a:p>
            <a:pPr algn="ctr">
              <a:defRPr/>
            </a:pPr>
            <a:r>
              <a:rPr lang="en-US" altLang="ja-JP" sz="4000" dirty="0">
                <a:latin typeface="+mj-lt"/>
              </a:rPr>
              <a:t>consistent digital line segment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0" y="1357313"/>
            <a:ext cx="88201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00188"/>
            <a:ext cx="8686800" cy="4929187"/>
          </a:xfrm>
        </p:spPr>
        <p:txBody>
          <a:bodyPr/>
          <a:lstStyle/>
          <a:p>
            <a:pPr eaLnBrk="1" hangingPunct="1"/>
            <a:r>
              <a:rPr lang="en-US" altLang="ja-JP" sz="2800" b="1" smtClean="0">
                <a:solidFill>
                  <a:schemeClr val="accent2"/>
                </a:solidFill>
              </a:rPr>
              <a:t>(s1)</a:t>
            </a:r>
            <a:r>
              <a:rPr lang="en-US" altLang="ja-JP" sz="2800" smtClean="0"/>
              <a:t>  A digital line segment dig(pq) is a connected path between p and q under the grid topology.</a:t>
            </a:r>
          </a:p>
          <a:p>
            <a:pPr lvl="1" eaLnBrk="1" hangingPunct="1">
              <a:buFontTx/>
              <a:buNone/>
            </a:pPr>
            <a:r>
              <a:rPr lang="en-US" altLang="ja-JP" sz="2400" smtClean="0"/>
              <a:t>                                                                      </a:t>
            </a:r>
            <a:r>
              <a:rPr lang="en-US" altLang="ja-JP" sz="2400" smtClean="0">
                <a:solidFill>
                  <a:schemeClr val="accent2"/>
                </a:solidFill>
              </a:rPr>
              <a:t>(connectivity)</a:t>
            </a:r>
          </a:p>
          <a:p>
            <a:pPr eaLnBrk="1" hangingPunct="1"/>
            <a:r>
              <a:rPr lang="en-US" altLang="ja-JP" sz="2800" b="1" smtClean="0">
                <a:solidFill>
                  <a:schemeClr val="accent2"/>
                </a:solidFill>
              </a:rPr>
              <a:t>(s2)</a:t>
            </a:r>
            <a:r>
              <a:rPr lang="en-US" altLang="ja-JP" sz="2800" smtClean="0"/>
              <a:t>  There exists a unique dig(pq)=dig(qp) between any two grid points p and q.   </a:t>
            </a:r>
            <a:r>
              <a:rPr lang="en-US" altLang="ja-JP" sz="2400" smtClean="0">
                <a:solidFill>
                  <a:schemeClr val="accent2"/>
                </a:solidFill>
              </a:rPr>
              <a:t>(existence) </a:t>
            </a:r>
          </a:p>
          <a:p>
            <a:pPr eaLnBrk="1" hangingPunct="1"/>
            <a:r>
              <a:rPr lang="en-US" altLang="ja-JP" sz="2800" b="1" smtClean="0">
                <a:solidFill>
                  <a:schemeClr val="accent2"/>
                </a:solidFill>
              </a:rPr>
              <a:t>(s3)</a:t>
            </a:r>
            <a:r>
              <a:rPr lang="en-US" altLang="ja-JP" sz="2800" smtClean="0"/>
              <a:t>  If s,t∈dig(pq), then dig(st)⊆dig(pq).</a:t>
            </a:r>
          </a:p>
          <a:p>
            <a:pPr lvl="1" eaLnBrk="1" hangingPunct="1">
              <a:buFontTx/>
              <a:buNone/>
            </a:pPr>
            <a:r>
              <a:rPr lang="en-US" altLang="ja-JP" sz="2400" smtClean="0"/>
              <a:t>                               </a:t>
            </a:r>
            <a:r>
              <a:rPr lang="en-US" altLang="ja-JP" sz="2400" smtClean="0">
                <a:solidFill>
                  <a:schemeClr val="accent2"/>
                </a:solidFill>
              </a:rPr>
              <a:t>(consistency)</a:t>
            </a:r>
            <a:r>
              <a:rPr lang="ja-JP" altLang="en-US" sz="2400" smtClean="0">
                <a:solidFill>
                  <a:schemeClr val="accent2"/>
                </a:solidFill>
              </a:rPr>
              <a:t>→</a:t>
            </a:r>
            <a:r>
              <a:rPr lang="en-US" altLang="ja-JP" sz="2400" smtClean="0">
                <a:solidFill>
                  <a:schemeClr val="accent2"/>
                </a:solidFill>
              </a:rPr>
              <a:t>intersection connectivity</a:t>
            </a:r>
            <a:r>
              <a:rPr lang="en-US" altLang="ja-JP" sz="2400" smtClean="0"/>
              <a:t>        </a:t>
            </a:r>
          </a:p>
          <a:p>
            <a:pPr eaLnBrk="1" hangingPunct="1"/>
            <a:r>
              <a:rPr lang="en-US" altLang="ja-JP" sz="2800" b="1" smtClean="0">
                <a:solidFill>
                  <a:schemeClr val="accent2"/>
                </a:solidFill>
              </a:rPr>
              <a:t>(s4)</a:t>
            </a:r>
            <a:r>
              <a:rPr lang="en-US" altLang="ja-JP" sz="2800" smtClean="0"/>
              <a:t>  For any dig(pq) there is a grid point </a:t>
            </a:r>
            <a:r>
              <a:rPr lang="ja-JP" altLang="en-US" sz="2800" smtClean="0"/>
              <a:t>　　　</a:t>
            </a:r>
            <a:r>
              <a:rPr lang="en-US" altLang="ja-JP" sz="2800" smtClean="0"/>
              <a:t>r∈dig(pq) such that dig(pq) ⊂ dig(pr). </a:t>
            </a:r>
            <a:r>
              <a:rPr lang="en-US" altLang="ja-JP" sz="2400" smtClean="0">
                <a:solidFill>
                  <a:schemeClr val="accent2"/>
                </a:solidFill>
              </a:rPr>
              <a:t>(extensibility)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33400" y="5257800"/>
            <a:ext cx="42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000" b="1">
                <a:latin typeface="Comic Sans MS" pitchFamily="66" charset="0"/>
              </a:rPr>
              <a:t>／</a:t>
            </a:r>
          </a:p>
        </p:txBody>
      </p:sp>
      <p:sp>
        <p:nvSpPr>
          <p:cNvPr id="27654" name="スライド番号プレースホルダ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937B558-9D17-4633-BF2B-5E31424F4E7B}" type="slidenum">
              <a:rPr lang="en-US" altLang="ja-JP" sz="1400"/>
              <a:pPr algn="r"/>
              <a:t>7</a:t>
            </a:fld>
            <a:endParaRPr lang="en-US" altLang="ja-JP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US" altLang="ja-JP" smtClean="0"/>
              <a:t>Consistent digital segments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50018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DSS is not consistent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Known consistent digital segments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smtClean="0"/>
              <a:t> L- path system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smtClean="0"/>
              <a:t> Defect of the L-path system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ja-JP" sz="2000" smtClean="0"/>
              <a:t>Hausdorff distance from real line is O(n)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smtClean="0"/>
              <a:t> L-path system is visually poor. </a:t>
            </a:r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6643688" y="2428875"/>
            <a:ext cx="2195512" cy="1584325"/>
            <a:chOff x="4059" y="1570"/>
            <a:chExt cx="1383" cy="998"/>
          </a:xfrm>
        </p:grpSpPr>
        <p:sp>
          <p:nvSpPr>
            <p:cNvPr id="28680" name="Freeform 5"/>
            <p:cNvSpPr>
              <a:spLocks/>
            </p:cNvSpPr>
            <p:nvPr/>
          </p:nvSpPr>
          <p:spPr bwMode="auto">
            <a:xfrm>
              <a:off x="4208" y="1877"/>
              <a:ext cx="984" cy="520"/>
            </a:xfrm>
            <a:custGeom>
              <a:avLst/>
              <a:gdLst>
                <a:gd name="T0" fmla="*/ 1 w 1872"/>
                <a:gd name="T1" fmla="*/ 0 h 898"/>
                <a:gd name="T2" fmla="*/ 0 w 1872"/>
                <a:gd name="T3" fmla="*/ 1 h 898"/>
                <a:gd name="T4" fmla="*/ 1 w 1872"/>
                <a:gd name="T5" fmla="*/ 1 h 898"/>
                <a:gd name="T6" fmla="*/ 0 60000 65536"/>
                <a:gd name="T7" fmla="*/ 0 60000 65536"/>
                <a:gd name="T8" fmla="*/ 0 60000 65536"/>
                <a:gd name="T9" fmla="*/ 0 w 1872"/>
                <a:gd name="T10" fmla="*/ 0 h 898"/>
                <a:gd name="T11" fmla="*/ 1872 w 1872"/>
                <a:gd name="T12" fmla="*/ 898 h 8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72" h="898">
                  <a:moveTo>
                    <a:pt x="8" y="0"/>
                  </a:moveTo>
                  <a:lnTo>
                    <a:pt x="0" y="888"/>
                  </a:lnTo>
                  <a:lnTo>
                    <a:pt x="1872" y="898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81" name="Freeform 6"/>
            <p:cNvSpPr>
              <a:spLocks/>
            </p:cNvSpPr>
            <p:nvPr/>
          </p:nvSpPr>
          <p:spPr bwMode="auto">
            <a:xfrm>
              <a:off x="4441" y="1741"/>
              <a:ext cx="846" cy="801"/>
            </a:xfrm>
            <a:custGeom>
              <a:avLst/>
              <a:gdLst>
                <a:gd name="T0" fmla="*/ 0 w 1610"/>
                <a:gd name="T1" fmla="*/ 1 h 1383"/>
                <a:gd name="T2" fmla="*/ 1 w 1610"/>
                <a:gd name="T3" fmla="*/ 1 h 1383"/>
                <a:gd name="T4" fmla="*/ 1 w 1610"/>
                <a:gd name="T5" fmla="*/ 0 h 1383"/>
                <a:gd name="T6" fmla="*/ 0 60000 65536"/>
                <a:gd name="T7" fmla="*/ 0 60000 65536"/>
                <a:gd name="T8" fmla="*/ 0 60000 65536"/>
                <a:gd name="T9" fmla="*/ 0 w 1610"/>
                <a:gd name="T10" fmla="*/ 0 h 1383"/>
                <a:gd name="T11" fmla="*/ 1610 w 1610"/>
                <a:gd name="T12" fmla="*/ 1383 h 138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10" h="1383">
                  <a:moveTo>
                    <a:pt x="0" y="1383"/>
                  </a:moveTo>
                  <a:lnTo>
                    <a:pt x="19" y="7"/>
                  </a:lnTo>
                  <a:lnTo>
                    <a:pt x="1610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682" name="Oval 7"/>
            <p:cNvSpPr>
              <a:spLocks noChangeArrowheads="1"/>
            </p:cNvSpPr>
            <p:nvPr/>
          </p:nvSpPr>
          <p:spPr bwMode="auto">
            <a:xfrm>
              <a:off x="4059" y="1570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83" name="Oval 8"/>
            <p:cNvSpPr>
              <a:spLocks noChangeArrowheads="1"/>
            </p:cNvSpPr>
            <p:nvPr/>
          </p:nvSpPr>
          <p:spPr bwMode="auto">
            <a:xfrm>
              <a:off x="4059" y="1701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84" name="Oval 9"/>
            <p:cNvSpPr>
              <a:spLocks noChangeArrowheads="1"/>
            </p:cNvSpPr>
            <p:nvPr/>
          </p:nvSpPr>
          <p:spPr bwMode="auto">
            <a:xfrm>
              <a:off x="4059" y="1833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85" name="Oval 10"/>
            <p:cNvSpPr>
              <a:spLocks noChangeArrowheads="1"/>
            </p:cNvSpPr>
            <p:nvPr/>
          </p:nvSpPr>
          <p:spPr bwMode="auto">
            <a:xfrm>
              <a:off x="4059" y="1964"/>
              <a:ext cx="71" cy="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86" name="Oval 11"/>
            <p:cNvSpPr>
              <a:spLocks noChangeArrowheads="1"/>
            </p:cNvSpPr>
            <p:nvPr/>
          </p:nvSpPr>
          <p:spPr bwMode="auto">
            <a:xfrm>
              <a:off x="4059" y="2095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87" name="Oval 12"/>
            <p:cNvSpPr>
              <a:spLocks noChangeArrowheads="1"/>
            </p:cNvSpPr>
            <p:nvPr/>
          </p:nvSpPr>
          <p:spPr bwMode="auto">
            <a:xfrm>
              <a:off x="4059" y="2226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88" name="Oval 13"/>
            <p:cNvSpPr>
              <a:spLocks noChangeArrowheads="1"/>
            </p:cNvSpPr>
            <p:nvPr/>
          </p:nvSpPr>
          <p:spPr bwMode="auto">
            <a:xfrm>
              <a:off x="4059" y="2358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89" name="Oval 14"/>
            <p:cNvSpPr>
              <a:spLocks noChangeArrowheads="1"/>
            </p:cNvSpPr>
            <p:nvPr/>
          </p:nvSpPr>
          <p:spPr bwMode="auto">
            <a:xfrm>
              <a:off x="4059" y="2489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90" name="Oval 15"/>
            <p:cNvSpPr>
              <a:spLocks noChangeArrowheads="1"/>
            </p:cNvSpPr>
            <p:nvPr/>
          </p:nvSpPr>
          <p:spPr bwMode="auto">
            <a:xfrm>
              <a:off x="4178" y="1570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91" name="Oval 16"/>
            <p:cNvSpPr>
              <a:spLocks noChangeArrowheads="1"/>
            </p:cNvSpPr>
            <p:nvPr/>
          </p:nvSpPr>
          <p:spPr bwMode="auto">
            <a:xfrm>
              <a:off x="4178" y="1701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92" name="Oval 17"/>
            <p:cNvSpPr>
              <a:spLocks noChangeArrowheads="1"/>
            </p:cNvSpPr>
            <p:nvPr/>
          </p:nvSpPr>
          <p:spPr bwMode="auto">
            <a:xfrm>
              <a:off x="4178" y="1833"/>
              <a:ext cx="72" cy="7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93" name="Oval 18"/>
            <p:cNvSpPr>
              <a:spLocks noChangeArrowheads="1"/>
            </p:cNvSpPr>
            <p:nvPr/>
          </p:nvSpPr>
          <p:spPr bwMode="auto">
            <a:xfrm>
              <a:off x="4178" y="1964"/>
              <a:ext cx="72" cy="7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94" name="Oval 19"/>
            <p:cNvSpPr>
              <a:spLocks noChangeArrowheads="1"/>
            </p:cNvSpPr>
            <p:nvPr/>
          </p:nvSpPr>
          <p:spPr bwMode="auto">
            <a:xfrm>
              <a:off x="4178" y="2095"/>
              <a:ext cx="72" cy="7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95" name="Oval 20"/>
            <p:cNvSpPr>
              <a:spLocks noChangeArrowheads="1"/>
            </p:cNvSpPr>
            <p:nvPr/>
          </p:nvSpPr>
          <p:spPr bwMode="auto">
            <a:xfrm>
              <a:off x="4178" y="2226"/>
              <a:ext cx="72" cy="7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96" name="Oval 21"/>
            <p:cNvSpPr>
              <a:spLocks noChangeArrowheads="1"/>
            </p:cNvSpPr>
            <p:nvPr/>
          </p:nvSpPr>
          <p:spPr bwMode="auto">
            <a:xfrm>
              <a:off x="4178" y="2358"/>
              <a:ext cx="72" cy="7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97" name="Oval 22"/>
            <p:cNvSpPr>
              <a:spLocks noChangeArrowheads="1"/>
            </p:cNvSpPr>
            <p:nvPr/>
          </p:nvSpPr>
          <p:spPr bwMode="auto">
            <a:xfrm>
              <a:off x="4178" y="2489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98" name="Oval 23"/>
            <p:cNvSpPr>
              <a:spLocks noChangeArrowheads="1"/>
            </p:cNvSpPr>
            <p:nvPr/>
          </p:nvSpPr>
          <p:spPr bwMode="auto">
            <a:xfrm>
              <a:off x="4298" y="1570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699" name="Oval 24"/>
            <p:cNvSpPr>
              <a:spLocks noChangeArrowheads="1"/>
            </p:cNvSpPr>
            <p:nvPr/>
          </p:nvSpPr>
          <p:spPr bwMode="auto">
            <a:xfrm>
              <a:off x="4298" y="1701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00" name="Oval 25"/>
            <p:cNvSpPr>
              <a:spLocks noChangeArrowheads="1"/>
            </p:cNvSpPr>
            <p:nvPr/>
          </p:nvSpPr>
          <p:spPr bwMode="auto">
            <a:xfrm>
              <a:off x="4298" y="1833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01" name="Oval 26"/>
            <p:cNvSpPr>
              <a:spLocks noChangeArrowheads="1"/>
            </p:cNvSpPr>
            <p:nvPr/>
          </p:nvSpPr>
          <p:spPr bwMode="auto">
            <a:xfrm>
              <a:off x="4298" y="1964"/>
              <a:ext cx="71" cy="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02" name="Oval 27"/>
            <p:cNvSpPr>
              <a:spLocks noChangeArrowheads="1"/>
            </p:cNvSpPr>
            <p:nvPr/>
          </p:nvSpPr>
          <p:spPr bwMode="auto">
            <a:xfrm>
              <a:off x="4298" y="2095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03" name="Oval 28"/>
            <p:cNvSpPr>
              <a:spLocks noChangeArrowheads="1"/>
            </p:cNvSpPr>
            <p:nvPr/>
          </p:nvSpPr>
          <p:spPr bwMode="auto">
            <a:xfrm>
              <a:off x="4298" y="2226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04" name="Oval 29"/>
            <p:cNvSpPr>
              <a:spLocks noChangeArrowheads="1"/>
            </p:cNvSpPr>
            <p:nvPr/>
          </p:nvSpPr>
          <p:spPr bwMode="auto">
            <a:xfrm>
              <a:off x="4298" y="2358"/>
              <a:ext cx="71" cy="7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05" name="Oval 30"/>
            <p:cNvSpPr>
              <a:spLocks noChangeArrowheads="1"/>
            </p:cNvSpPr>
            <p:nvPr/>
          </p:nvSpPr>
          <p:spPr bwMode="auto">
            <a:xfrm>
              <a:off x="4298" y="2489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06" name="Oval 31"/>
            <p:cNvSpPr>
              <a:spLocks noChangeArrowheads="1"/>
            </p:cNvSpPr>
            <p:nvPr/>
          </p:nvSpPr>
          <p:spPr bwMode="auto">
            <a:xfrm>
              <a:off x="4417" y="1570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07" name="Oval 32"/>
            <p:cNvSpPr>
              <a:spLocks noChangeArrowheads="1"/>
            </p:cNvSpPr>
            <p:nvPr/>
          </p:nvSpPr>
          <p:spPr bwMode="auto">
            <a:xfrm>
              <a:off x="4417" y="1701"/>
              <a:ext cx="72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08" name="Oval 33"/>
            <p:cNvSpPr>
              <a:spLocks noChangeArrowheads="1"/>
            </p:cNvSpPr>
            <p:nvPr/>
          </p:nvSpPr>
          <p:spPr bwMode="auto">
            <a:xfrm>
              <a:off x="4417" y="1833"/>
              <a:ext cx="72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09" name="Oval 34"/>
            <p:cNvSpPr>
              <a:spLocks noChangeArrowheads="1"/>
            </p:cNvSpPr>
            <p:nvPr/>
          </p:nvSpPr>
          <p:spPr bwMode="auto">
            <a:xfrm>
              <a:off x="4417" y="1964"/>
              <a:ext cx="72" cy="7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10" name="Oval 35"/>
            <p:cNvSpPr>
              <a:spLocks noChangeArrowheads="1"/>
            </p:cNvSpPr>
            <p:nvPr/>
          </p:nvSpPr>
          <p:spPr bwMode="auto">
            <a:xfrm>
              <a:off x="4417" y="2095"/>
              <a:ext cx="72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11" name="Oval 36"/>
            <p:cNvSpPr>
              <a:spLocks noChangeArrowheads="1"/>
            </p:cNvSpPr>
            <p:nvPr/>
          </p:nvSpPr>
          <p:spPr bwMode="auto">
            <a:xfrm>
              <a:off x="4417" y="2226"/>
              <a:ext cx="72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12" name="Oval 37" descr="右下がり対角線 (太)"/>
            <p:cNvSpPr>
              <a:spLocks noChangeArrowheads="1"/>
            </p:cNvSpPr>
            <p:nvPr/>
          </p:nvSpPr>
          <p:spPr bwMode="auto">
            <a:xfrm>
              <a:off x="4417" y="2358"/>
              <a:ext cx="72" cy="79"/>
            </a:xfrm>
            <a:prstGeom prst="ellipse">
              <a:avLst/>
            </a:prstGeom>
            <a:pattFill prst="wdDnDiag">
              <a:fgClr>
                <a:srgbClr val="FF0000"/>
              </a:fgClr>
              <a:bgClr>
                <a:srgbClr val="FFFF66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13" name="Oval 38"/>
            <p:cNvSpPr>
              <a:spLocks noChangeArrowheads="1"/>
            </p:cNvSpPr>
            <p:nvPr/>
          </p:nvSpPr>
          <p:spPr bwMode="auto">
            <a:xfrm>
              <a:off x="4417" y="2489"/>
              <a:ext cx="72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14" name="Oval 39"/>
            <p:cNvSpPr>
              <a:spLocks noChangeArrowheads="1"/>
            </p:cNvSpPr>
            <p:nvPr/>
          </p:nvSpPr>
          <p:spPr bwMode="auto">
            <a:xfrm>
              <a:off x="4536" y="1570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15" name="Oval 40"/>
            <p:cNvSpPr>
              <a:spLocks noChangeArrowheads="1"/>
            </p:cNvSpPr>
            <p:nvPr/>
          </p:nvSpPr>
          <p:spPr bwMode="auto">
            <a:xfrm>
              <a:off x="4536" y="1701"/>
              <a:ext cx="71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16" name="Oval 41"/>
            <p:cNvSpPr>
              <a:spLocks noChangeArrowheads="1"/>
            </p:cNvSpPr>
            <p:nvPr/>
          </p:nvSpPr>
          <p:spPr bwMode="auto">
            <a:xfrm>
              <a:off x="4536" y="1833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17" name="Oval 42"/>
            <p:cNvSpPr>
              <a:spLocks noChangeArrowheads="1"/>
            </p:cNvSpPr>
            <p:nvPr/>
          </p:nvSpPr>
          <p:spPr bwMode="auto">
            <a:xfrm>
              <a:off x="4536" y="1964"/>
              <a:ext cx="71" cy="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18" name="Oval 43"/>
            <p:cNvSpPr>
              <a:spLocks noChangeArrowheads="1"/>
            </p:cNvSpPr>
            <p:nvPr/>
          </p:nvSpPr>
          <p:spPr bwMode="auto">
            <a:xfrm>
              <a:off x="4536" y="2095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19" name="Oval 44"/>
            <p:cNvSpPr>
              <a:spLocks noChangeArrowheads="1"/>
            </p:cNvSpPr>
            <p:nvPr/>
          </p:nvSpPr>
          <p:spPr bwMode="auto">
            <a:xfrm>
              <a:off x="4536" y="2226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20" name="Oval 45"/>
            <p:cNvSpPr>
              <a:spLocks noChangeArrowheads="1"/>
            </p:cNvSpPr>
            <p:nvPr/>
          </p:nvSpPr>
          <p:spPr bwMode="auto">
            <a:xfrm>
              <a:off x="4536" y="2358"/>
              <a:ext cx="71" cy="7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21" name="Oval 46"/>
            <p:cNvSpPr>
              <a:spLocks noChangeArrowheads="1"/>
            </p:cNvSpPr>
            <p:nvPr/>
          </p:nvSpPr>
          <p:spPr bwMode="auto">
            <a:xfrm>
              <a:off x="4536" y="2489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22" name="Oval 47"/>
            <p:cNvSpPr>
              <a:spLocks noChangeArrowheads="1"/>
            </p:cNvSpPr>
            <p:nvPr/>
          </p:nvSpPr>
          <p:spPr bwMode="auto">
            <a:xfrm>
              <a:off x="4655" y="1570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23" name="Oval 48"/>
            <p:cNvSpPr>
              <a:spLocks noChangeArrowheads="1"/>
            </p:cNvSpPr>
            <p:nvPr/>
          </p:nvSpPr>
          <p:spPr bwMode="auto">
            <a:xfrm>
              <a:off x="4655" y="1701"/>
              <a:ext cx="72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24" name="Oval 49"/>
            <p:cNvSpPr>
              <a:spLocks noChangeArrowheads="1"/>
            </p:cNvSpPr>
            <p:nvPr/>
          </p:nvSpPr>
          <p:spPr bwMode="auto">
            <a:xfrm>
              <a:off x="4655" y="1833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25" name="Oval 50"/>
            <p:cNvSpPr>
              <a:spLocks noChangeArrowheads="1"/>
            </p:cNvSpPr>
            <p:nvPr/>
          </p:nvSpPr>
          <p:spPr bwMode="auto">
            <a:xfrm>
              <a:off x="4655" y="1964"/>
              <a:ext cx="72" cy="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26" name="Oval 51"/>
            <p:cNvSpPr>
              <a:spLocks noChangeArrowheads="1"/>
            </p:cNvSpPr>
            <p:nvPr/>
          </p:nvSpPr>
          <p:spPr bwMode="auto">
            <a:xfrm>
              <a:off x="4655" y="2095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27" name="Oval 52"/>
            <p:cNvSpPr>
              <a:spLocks noChangeArrowheads="1"/>
            </p:cNvSpPr>
            <p:nvPr/>
          </p:nvSpPr>
          <p:spPr bwMode="auto">
            <a:xfrm>
              <a:off x="4655" y="2226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28" name="Oval 53"/>
            <p:cNvSpPr>
              <a:spLocks noChangeArrowheads="1"/>
            </p:cNvSpPr>
            <p:nvPr/>
          </p:nvSpPr>
          <p:spPr bwMode="auto">
            <a:xfrm>
              <a:off x="4655" y="2358"/>
              <a:ext cx="72" cy="7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29" name="Oval 54"/>
            <p:cNvSpPr>
              <a:spLocks noChangeArrowheads="1"/>
            </p:cNvSpPr>
            <p:nvPr/>
          </p:nvSpPr>
          <p:spPr bwMode="auto">
            <a:xfrm>
              <a:off x="4655" y="2489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30" name="Oval 55"/>
            <p:cNvSpPr>
              <a:spLocks noChangeArrowheads="1"/>
            </p:cNvSpPr>
            <p:nvPr/>
          </p:nvSpPr>
          <p:spPr bwMode="auto">
            <a:xfrm>
              <a:off x="4775" y="1570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31" name="Oval 56"/>
            <p:cNvSpPr>
              <a:spLocks noChangeArrowheads="1"/>
            </p:cNvSpPr>
            <p:nvPr/>
          </p:nvSpPr>
          <p:spPr bwMode="auto">
            <a:xfrm>
              <a:off x="4775" y="1701"/>
              <a:ext cx="71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32" name="Oval 57"/>
            <p:cNvSpPr>
              <a:spLocks noChangeArrowheads="1"/>
            </p:cNvSpPr>
            <p:nvPr/>
          </p:nvSpPr>
          <p:spPr bwMode="auto">
            <a:xfrm>
              <a:off x="4775" y="1833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33" name="Oval 58"/>
            <p:cNvSpPr>
              <a:spLocks noChangeArrowheads="1"/>
            </p:cNvSpPr>
            <p:nvPr/>
          </p:nvSpPr>
          <p:spPr bwMode="auto">
            <a:xfrm>
              <a:off x="4775" y="1964"/>
              <a:ext cx="71" cy="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34" name="Oval 59"/>
            <p:cNvSpPr>
              <a:spLocks noChangeArrowheads="1"/>
            </p:cNvSpPr>
            <p:nvPr/>
          </p:nvSpPr>
          <p:spPr bwMode="auto">
            <a:xfrm>
              <a:off x="4775" y="2095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35" name="Oval 60"/>
            <p:cNvSpPr>
              <a:spLocks noChangeArrowheads="1"/>
            </p:cNvSpPr>
            <p:nvPr/>
          </p:nvSpPr>
          <p:spPr bwMode="auto">
            <a:xfrm>
              <a:off x="4775" y="2226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36" name="Oval 61"/>
            <p:cNvSpPr>
              <a:spLocks noChangeArrowheads="1"/>
            </p:cNvSpPr>
            <p:nvPr/>
          </p:nvSpPr>
          <p:spPr bwMode="auto">
            <a:xfrm>
              <a:off x="4775" y="2358"/>
              <a:ext cx="71" cy="7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37" name="Oval 62"/>
            <p:cNvSpPr>
              <a:spLocks noChangeArrowheads="1"/>
            </p:cNvSpPr>
            <p:nvPr/>
          </p:nvSpPr>
          <p:spPr bwMode="auto">
            <a:xfrm>
              <a:off x="4775" y="2489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38" name="Oval 63"/>
            <p:cNvSpPr>
              <a:spLocks noChangeArrowheads="1"/>
            </p:cNvSpPr>
            <p:nvPr/>
          </p:nvSpPr>
          <p:spPr bwMode="auto">
            <a:xfrm>
              <a:off x="4894" y="1570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39" name="Oval 64"/>
            <p:cNvSpPr>
              <a:spLocks noChangeArrowheads="1"/>
            </p:cNvSpPr>
            <p:nvPr/>
          </p:nvSpPr>
          <p:spPr bwMode="auto">
            <a:xfrm>
              <a:off x="4894" y="1701"/>
              <a:ext cx="71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40" name="Oval 65"/>
            <p:cNvSpPr>
              <a:spLocks noChangeArrowheads="1"/>
            </p:cNvSpPr>
            <p:nvPr/>
          </p:nvSpPr>
          <p:spPr bwMode="auto">
            <a:xfrm>
              <a:off x="4894" y="1833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41" name="Oval 66"/>
            <p:cNvSpPr>
              <a:spLocks noChangeArrowheads="1"/>
            </p:cNvSpPr>
            <p:nvPr/>
          </p:nvSpPr>
          <p:spPr bwMode="auto">
            <a:xfrm>
              <a:off x="4894" y="1964"/>
              <a:ext cx="71" cy="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42" name="Oval 67"/>
            <p:cNvSpPr>
              <a:spLocks noChangeArrowheads="1"/>
            </p:cNvSpPr>
            <p:nvPr/>
          </p:nvSpPr>
          <p:spPr bwMode="auto">
            <a:xfrm>
              <a:off x="4894" y="2095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43" name="Oval 68"/>
            <p:cNvSpPr>
              <a:spLocks noChangeArrowheads="1"/>
            </p:cNvSpPr>
            <p:nvPr/>
          </p:nvSpPr>
          <p:spPr bwMode="auto">
            <a:xfrm>
              <a:off x="4894" y="2226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44" name="Oval 69"/>
            <p:cNvSpPr>
              <a:spLocks noChangeArrowheads="1"/>
            </p:cNvSpPr>
            <p:nvPr/>
          </p:nvSpPr>
          <p:spPr bwMode="auto">
            <a:xfrm>
              <a:off x="4894" y="2358"/>
              <a:ext cx="71" cy="7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45" name="Oval 70"/>
            <p:cNvSpPr>
              <a:spLocks noChangeArrowheads="1"/>
            </p:cNvSpPr>
            <p:nvPr/>
          </p:nvSpPr>
          <p:spPr bwMode="auto">
            <a:xfrm>
              <a:off x="4894" y="2489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46" name="Oval 71"/>
            <p:cNvSpPr>
              <a:spLocks noChangeArrowheads="1"/>
            </p:cNvSpPr>
            <p:nvPr/>
          </p:nvSpPr>
          <p:spPr bwMode="auto">
            <a:xfrm>
              <a:off x="5013" y="1570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47" name="Oval 72"/>
            <p:cNvSpPr>
              <a:spLocks noChangeArrowheads="1"/>
            </p:cNvSpPr>
            <p:nvPr/>
          </p:nvSpPr>
          <p:spPr bwMode="auto">
            <a:xfrm>
              <a:off x="5013" y="1701"/>
              <a:ext cx="71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48" name="Oval 73"/>
            <p:cNvSpPr>
              <a:spLocks noChangeArrowheads="1"/>
            </p:cNvSpPr>
            <p:nvPr/>
          </p:nvSpPr>
          <p:spPr bwMode="auto">
            <a:xfrm>
              <a:off x="5013" y="1833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49" name="Oval 74"/>
            <p:cNvSpPr>
              <a:spLocks noChangeArrowheads="1"/>
            </p:cNvSpPr>
            <p:nvPr/>
          </p:nvSpPr>
          <p:spPr bwMode="auto">
            <a:xfrm>
              <a:off x="5013" y="1964"/>
              <a:ext cx="71" cy="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50" name="Oval 75"/>
            <p:cNvSpPr>
              <a:spLocks noChangeArrowheads="1"/>
            </p:cNvSpPr>
            <p:nvPr/>
          </p:nvSpPr>
          <p:spPr bwMode="auto">
            <a:xfrm>
              <a:off x="5013" y="2095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51" name="Oval 76"/>
            <p:cNvSpPr>
              <a:spLocks noChangeArrowheads="1"/>
            </p:cNvSpPr>
            <p:nvPr/>
          </p:nvSpPr>
          <p:spPr bwMode="auto">
            <a:xfrm>
              <a:off x="5013" y="2226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52" name="Oval 77"/>
            <p:cNvSpPr>
              <a:spLocks noChangeArrowheads="1"/>
            </p:cNvSpPr>
            <p:nvPr/>
          </p:nvSpPr>
          <p:spPr bwMode="auto">
            <a:xfrm>
              <a:off x="5013" y="2358"/>
              <a:ext cx="71" cy="7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53" name="Oval 78"/>
            <p:cNvSpPr>
              <a:spLocks noChangeArrowheads="1"/>
            </p:cNvSpPr>
            <p:nvPr/>
          </p:nvSpPr>
          <p:spPr bwMode="auto">
            <a:xfrm>
              <a:off x="5013" y="2489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54" name="Oval 79"/>
            <p:cNvSpPr>
              <a:spLocks noChangeArrowheads="1"/>
            </p:cNvSpPr>
            <p:nvPr/>
          </p:nvSpPr>
          <p:spPr bwMode="auto">
            <a:xfrm>
              <a:off x="5132" y="1570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55" name="Oval 80"/>
            <p:cNvSpPr>
              <a:spLocks noChangeArrowheads="1"/>
            </p:cNvSpPr>
            <p:nvPr/>
          </p:nvSpPr>
          <p:spPr bwMode="auto">
            <a:xfrm>
              <a:off x="5132" y="1701"/>
              <a:ext cx="71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56" name="Oval 81"/>
            <p:cNvSpPr>
              <a:spLocks noChangeArrowheads="1"/>
            </p:cNvSpPr>
            <p:nvPr/>
          </p:nvSpPr>
          <p:spPr bwMode="auto">
            <a:xfrm>
              <a:off x="5132" y="1833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57" name="Oval 82"/>
            <p:cNvSpPr>
              <a:spLocks noChangeArrowheads="1"/>
            </p:cNvSpPr>
            <p:nvPr/>
          </p:nvSpPr>
          <p:spPr bwMode="auto">
            <a:xfrm>
              <a:off x="5132" y="1964"/>
              <a:ext cx="71" cy="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58" name="Oval 83"/>
            <p:cNvSpPr>
              <a:spLocks noChangeArrowheads="1"/>
            </p:cNvSpPr>
            <p:nvPr/>
          </p:nvSpPr>
          <p:spPr bwMode="auto">
            <a:xfrm>
              <a:off x="5132" y="2095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59" name="Oval 84"/>
            <p:cNvSpPr>
              <a:spLocks noChangeArrowheads="1"/>
            </p:cNvSpPr>
            <p:nvPr/>
          </p:nvSpPr>
          <p:spPr bwMode="auto">
            <a:xfrm>
              <a:off x="5132" y="2226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60" name="Oval 85"/>
            <p:cNvSpPr>
              <a:spLocks noChangeArrowheads="1"/>
            </p:cNvSpPr>
            <p:nvPr/>
          </p:nvSpPr>
          <p:spPr bwMode="auto">
            <a:xfrm>
              <a:off x="5132" y="2358"/>
              <a:ext cx="71" cy="7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61" name="Oval 86"/>
            <p:cNvSpPr>
              <a:spLocks noChangeArrowheads="1"/>
            </p:cNvSpPr>
            <p:nvPr/>
          </p:nvSpPr>
          <p:spPr bwMode="auto">
            <a:xfrm>
              <a:off x="5132" y="2489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62" name="Oval 87"/>
            <p:cNvSpPr>
              <a:spLocks noChangeArrowheads="1"/>
            </p:cNvSpPr>
            <p:nvPr/>
          </p:nvSpPr>
          <p:spPr bwMode="auto">
            <a:xfrm>
              <a:off x="5251" y="1570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63" name="Oval 88"/>
            <p:cNvSpPr>
              <a:spLocks noChangeArrowheads="1"/>
            </p:cNvSpPr>
            <p:nvPr/>
          </p:nvSpPr>
          <p:spPr bwMode="auto">
            <a:xfrm>
              <a:off x="5251" y="1701"/>
              <a:ext cx="72" cy="79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64" name="Oval 89"/>
            <p:cNvSpPr>
              <a:spLocks noChangeArrowheads="1"/>
            </p:cNvSpPr>
            <p:nvPr/>
          </p:nvSpPr>
          <p:spPr bwMode="auto">
            <a:xfrm>
              <a:off x="5251" y="1833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65" name="Oval 90"/>
            <p:cNvSpPr>
              <a:spLocks noChangeArrowheads="1"/>
            </p:cNvSpPr>
            <p:nvPr/>
          </p:nvSpPr>
          <p:spPr bwMode="auto">
            <a:xfrm>
              <a:off x="5251" y="1964"/>
              <a:ext cx="72" cy="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66" name="Oval 91"/>
            <p:cNvSpPr>
              <a:spLocks noChangeArrowheads="1"/>
            </p:cNvSpPr>
            <p:nvPr/>
          </p:nvSpPr>
          <p:spPr bwMode="auto">
            <a:xfrm>
              <a:off x="5251" y="2095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67" name="Oval 92"/>
            <p:cNvSpPr>
              <a:spLocks noChangeArrowheads="1"/>
            </p:cNvSpPr>
            <p:nvPr/>
          </p:nvSpPr>
          <p:spPr bwMode="auto">
            <a:xfrm>
              <a:off x="5251" y="2226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68" name="Oval 93"/>
            <p:cNvSpPr>
              <a:spLocks noChangeArrowheads="1"/>
            </p:cNvSpPr>
            <p:nvPr/>
          </p:nvSpPr>
          <p:spPr bwMode="auto">
            <a:xfrm>
              <a:off x="5251" y="2358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69" name="Oval 94"/>
            <p:cNvSpPr>
              <a:spLocks noChangeArrowheads="1"/>
            </p:cNvSpPr>
            <p:nvPr/>
          </p:nvSpPr>
          <p:spPr bwMode="auto">
            <a:xfrm>
              <a:off x="5251" y="2489"/>
              <a:ext cx="72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70" name="Oval 95"/>
            <p:cNvSpPr>
              <a:spLocks noChangeArrowheads="1"/>
            </p:cNvSpPr>
            <p:nvPr/>
          </p:nvSpPr>
          <p:spPr bwMode="auto">
            <a:xfrm>
              <a:off x="5371" y="1570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71" name="Oval 96"/>
            <p:cNvSpPr>
              <a:spLocks noChangeArrowheads="1"/>
            </p:cNvSpPr>
            <p:nvPr/>
          </p:nvSpPr>
          <p:spPr bwMode="auto">
            <a:xfrm>
              <a:off x="5371" y="1701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72" name="Oval 97"/>
            <p:cNvSpPr>
              <a:spLocks noChangeArrowheads="1"/>
            </p:cNvSpPr>
            <p:nvPr/>
          </p:nvSpPr>
          <p:spPr bwMode="auto">
            <a:xfrm>
              <a:off x="5371" y="1833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73" name="Oval 98"/>
            <p:cNvSpPr>
              <a:spLocks noChangeArrowheads="1"/>
            </p:cNvSpPr>
            <p:nvPr/>
          </p:nvSpPr>
          <p:spPr bwMode="auto">
            <a:xfrm>
              <a:off x="5371" y="1964"/>
              <a:ext cx="71" cy="7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74" name="Oval 99"/>
            <p:cNvSpPr>
              <a:spLocks noChangeArrowheads="1"/>
            </p:cNvSpPr>
            <p:nvPr/>
          </p:nvSpPr>
          <p:spPr bwMode="auto">
            <a:xfrm>
              <a:off x="5371" y="2095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75" name="Oval 100"/>
            <p:cNvSpPr>
              <a:spLocks noChangeArrowheads="1"/>
            </p:cNvSpPr>
            <p:nvPr/>
          </p:nvSpPr>
          <p:spPr bwMode="auto">
            <a:xfrm>
              <a:off x="5371" y="2226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76" name="Oval 101"/>
            <p:cNvSpPr>
              <a:spLocks noChangeArrowheads="1"/>
            </p:cNvSpPr>
            <p:nvPr/>
          </p:nvSpPr>
          <p:spPr bwMode="auto">
            <a:xfrm>
              <a:off x="5371" y="2358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  <p:sp>
          <p:nvSpPr>
            <p:cNvPr id="28777" name="Oval 102"/>
            <p:cNvSpPr>
              <a:spLocks noChangeArrowheads="1"/>
            </p:cNvSpPr>
            <p:nvPr/>
          </p:nvSpPr>
          <p:spPr bwMode="auto">
            <a:xfrm>
              <a:off x="5371" y="2489"/>
              <a:ext cx="71" cy="79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ja-JP" altLang="ja-JP"/>
            </a:p>
          </p:txBody>
        </p:sp>
      </p:grpSp>
      <p:sp>
        <p:nvSpPr>
          <p:cNvPr id="28677" name="Line 103"/>
          <p:cNvSpPr>
            <a:spLocks noChangeShapeType="1"/>
          </p:cNvSpPr>
          <p:nvPr/>
        </p:nvSpPr>
        <p:spPr bwMode="auto">
          <a:xfrm>
            <a:off x="144463" y="1052513"/>
            <a:ext cx="88201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78" name="スライド番号プレースホルダ 10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BE129908-785F-49A8-B2F4-3F6B3B23CBF4}" type="slidenum">
              <a:rPr lang="en-US" altLang="ja-JP" sz="1400"/>
              <a:pPr algn="r"/>
              <a:t>8</a:t>
            </a:fld>
            <a:endParaRPr lang="en-US" altLang="ja-JP" sz="1400"/>
          </a:p>
        </p:txBody>
      </p:sp>
      <p:pic>
        <p:nvPicPr>
          <p:cNvPr id="28679" name="Picture 105" descr="もったいない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4267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US" altLang="ja-JP" smtClean="0"/>
              <a:t>Digital rays and segments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295400"/>
            <a:ext cx="8858250" cy="3714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sz="2800" dirty="0" smtClean="0"/>
              <a:t>We need a </a:t>
            </a:r>
            <a:r>
              <a:rPr lang="en-US" altLang="ja-JP" sz="2800" dirty="0" smtClean="0">
                <a:solidFill>
                  <a:schemeClr val="accent2"/>
                </a:solidFill>
              </a:rPr>
              <a:t>visually nice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chemeClr val="accent2"/>
                </a:solidFill>
              </a:rPr>
              <a:t>consistent</a:t>
            </a:r>
            <a:r>
              <a:rPr lang="en-US" altLang="ja-JP" sz="2800" dirty="0" smtClean="0"/>
              <a:t> digital segments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dirty="0" smtClean="0"/>
              <a:t>But, this was a big challenge (more than 50 years)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dirty="0" smtClean="0">
                <a:solidFill>
                  <a:srgbClr val="FF0000"/>
                </a:solidFill>
              </a:rPr>
              <a:t>Hopeless approach again??</a:t>
            </a:r>
            <a:r>
              <a:rPr lang="en-US" altLang="ja-JP" sz="2800" dirty="0" smtClean="0"/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dirty="0" smtClean="0"/>
              <a:t>Consistent digital rays </a:t>
            </a:r>
            <a:r>
              <a:rPr lang="en-US" altLang="ja-JP" sz="2800" dirty="0" smtClean="0"/>
              <a:t>(</a:t>
            </a:r>
            <a:r>
              <a:rPr lang="en-US" altLang="ja-JP" sz="2400" dirty="0" smtClean="0"/>
              <a:t>Chun et al 2009)</a:t>
            </a:r>
            <a:endParaRPr lang="en-US" altLang="ja-JP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 smtClean="0"/>
              <a:t>O( log n) distance error (almost straight)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 smtClean="0"/>
              <a:t>Tight lower bound using discrepancy </a:t>
            </a:r>
            <a:r>
              <a:rPr lang="en-US" altLang="ja-JP" sz="2400" dirty="0" smtClean="0"/>
              <a:t>theory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ja-JP" sz="2000" dirty="0" smtClean="0"/>
              <a:t>It was also reported by M. </a:t>
            </a:r>
            <a:r>
              <a:rPr lang="en-US" altLang="ja-JP" sz="2000" dirty="0" err="1" smtClean="0"/>
              <a:t>Luby</a:t>
            </a:r>
            <a:r>
              <a:rPr lang="en-US" altLang="ja-JP" sz="2000" dirty="0" smtClean="0"/>
              <a:t> in 1987.</a:t>
            </a:r>
            <a:endParaRPr lang="en-US" altLang="ja-JP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ja-JP" sz="2800" dirty="0" smtClean="0"/>
              <a:t>Consistent digital segments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 smtClean="0"/>
              <a:t>Christ-</a:t>
            </a:r>
            <a:r>
              <a:rPr lang="en-US" altLang="ja-JP" sz="2400" dirty="0" err="1" smtClean="0"/>
              <a:t>Palvolgyi</a:t>
            </a:r>
            <a:r>
              <a:rPr lang="en-US" altLang="ja-JP" sz="2400" dirty="0" smtClean="0"/>
              <a:t>-</a:t>
            </a:r>
            <a:r>
              <a:rPr lang="en-US" altLang="ja-JP" sz="2400" dirty="0" err="1" smtClean="0"/>
              <a:t>Stojakovic</a:t>
            </a:r>
            <a:r>
              <a:rPr lang="en-US" altLang="ja-JP" sz="2400" dirty="0" smtClean="0"/>
              <a:t> 2010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 smtClean="0"/>
              <a:t>O(log n) distance error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ja-JP" sz="2400" dirty="0" smtClean="0"/>
              <a:t>Surprisingly simple construction !</a:t>
            </a:r>
          </a:p>
        </p:txBody>
      </p:sp>
      <p:sp>
        <p:nvSpPr>
          <p:cNvPr id="29700" name="Line 103"/>
          <p:cNvSpPr>
            <a:spLocks noChangeShapeType="1"/>
          </p:cNvSpPr>
          <p:nvPr/>
        </p:nvSpPr>
        <p:spPr bwMode="auto">
          <a:xfrm>
            <a:off x="144463" y="1052513"/>
            <a:ext cx="882015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01" name="スライド番号プレースホルダ 101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EB1272E-DD5C-47F7-B674-5AA2F30E0C39}" type="slidenum">
              <a:rPr lang="en-US" altLang="ja-JP" sz="1400"/>
              <a:pPr algn="r"/>
              <a:t>9</a:t>
            </a:fld>
            <a:endParaRPr lang="en-US" altLang="ja-JP" sz="1400"/>
          </a:p>
        </p:txBody>
      </p:sp>
      <p:grpSp>
        <p:nvGrpSpPr>
          <p:cNvPr id="29702" name="Group 796"/>
          <p:cNvGrpSpPr>
            <a:grpSpLocks/>
          </p:cNvGrpSpPr>
          <p:nvPr/>
        </p:nvGrpSpPr>
        <p:grpSpPr bwMode="auto">
          <a:xfrm>
            <a:off x="6858000" y="2362200"/>
            <a:ext cx="1981200" cy="2133600"/>
            <a:chOff x="3384" y="805"/>
            <a:chExt cx="2267" cy="2721"/>
          </a:xfrm>
        </p:grpSpPr>
        <p:grpSp>
          <p:nvGrpSpPr>
            <p:cNvPr id="29703" name="Group 4"/>
            <p:cNvGrpSpPr>
              <a:grpSpLocks/>
            </p:cNvGrpSpPr>
            <p:nvPr/>
          </p:nvGrpSpPr>
          <p:grpSpPr bwMode="auto">
            <a:xfrm>
              <a:off x="3384" y="1077"/>
              <a:ext cx="2267" cy="1225"/>
              <a:chOff x="3288" y="981"/>
              <a:chExt cx="2267" cy="1225"/>
            </a:xfrm>
          </p:grpSpPr>
          <p:grpSp>
            <p:nvGrpSpPr>
              <p:cNvPr id="30052" name="Group 5"/>
              <p:cNvGrpSpPr>
                <a:grpSpLocks/>
              </p:cNvGrpSpPr>
              <p:nvPr/>
            </p:nvGrpSpPr>
            <p:grpSpPr bwMode="auto">
              <a:xfrm>
                <a:off x="4422" y="981"/>
                <a:ext cx="1133" cy="1225"/>
                <a:chOff x="3007" y="1298"/>
                <a:chExt cx="2140" cy="2132"/>
              </a:xfrm>
            </p:grpSpPr>
            <p:sp>
              <p:nvSpPr>
                <p:cNvPr id="30225" name="Freeform 6"/>
                <p:cNvSpPr>
                  <a:spLocks/>
                </p:cNvSpPr>
                <p:nvPr/>
              </p:nvSpPr>
              <p:spPr bwMode="auto">
                <a:xfrm>
                  <a:off x="3013" y="2225"/>
                  <a:ext cx="927" cy="1195"/>
                </a:xfrm>
                <a:custGeom>
                  <a:avLst/>
                  <a:gdLst>
                    <a:gd name="T0" fmla="*/ 0 w 927"/>
                    <a:gd name="T1" fmla="*/ 1193 h 1195"/>
                    <a:gd name="T2" fmla="*/ 133 w 927"/>
                    <a:gd name="T3" fmla="*/ 1195 h 1195"/>
                    <a:gd name="T4" fmla="*/ 130 w 927"/>
                    <a:gd name="T5" fmla="*/ 1054 h 1195"/>
                    <a:gd name="T6" fmla="*/ 265 w 927"/>
                    <a:gd name="T7" fmla="*/ 1054 h 1195"/>
                    <a:gd name="T8" fmla="*/ 265 w 927"/>
                    <a:gd name="T9" fmla="*/ 926 h 1195"/>
                    <a:gd name="T10" fmla="*/ 400 w 927"/>
                    <a:gd name="T11" fmla="*/ 926 h 1195"/>
                    <a:gd name="T12" fmla="*/ 400 w 927"/>
                    <a:gd name="T13" fmla="*/ 797 h 1195"/>
                    <a:gd name="T14" fmla="*/ 535 w 927"/>
                    <a:gd name="T15" fmla="*/ 797 h 1195"/>
                    <a:gd name="T16" fmla="*/ 535 w 927"/>
                    <a:gd name="T17" fmla="*/ 662 h 1195"/>
                    <a:gd name="T18" fmla="*/ 670 w 927"/>
                    <a:gd name="T19" fmla="*/ 662 h 1195"/>
                    <a:gd name="T20" fmla="*/ 664 w 927"/>
                    <a:gd name="T21" fmla="*/ 533 h 1195"/>
                    <a:gd name="T22" fmla="*/ 798 w 927"/>
                    <a:gd name="T23" fmla="*/ 527 h 1195"/>
                    <a:gd name="T24" fmla="*/ 792 w 927"/>
                    <a:gd name="T25" fmla="*/ 399 h 1195"/>
                    <a:gd name="T26" fmla="*/ 927 w 927"/>
                    <a:gd name="T27" fmla="*/ 399 h 1195"/>
                    <a:gd name="T28" fmla="*/ 927 w 927"/>
                    <a:gd name="T29" fmla="*/ 0 h 119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927"/>
                    <a:gd name="T46" fmla="*/ 0 h 1195"/>
                    <a:gd name="T47" fmla="*/ 927 w 927"/>
                    <a:gd name="T48" fmla="*/ 1195 h 119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927" h="1195">
                      <a:moveTo>
                        <a:pt x="0" y="1193"/>
                      </a:moveTo>
                      <a:lnTo>
                        <a:pt x="133" y="1195"/>
                      </a:lnTo>
                      <a:lnTo>
                        <a:pt x="130" y="1054"/>
                      </a:lnTo>
                      <a:lnTo>
                        <a:pt x="265" y="1054"/>
                      </a:lnTo>
                      <a:lnTo>
                        <a:pt x="265" y="926"/>
                      </a:lnTo>
                      <a:lnTo>
                        <a:pt x="400" y="926"/>
                      </a:lnTo>
                      <a:lnTo>
                        <a:pt x="400" y="797"/>
                      </a:lnTo>
                      <a:lnTo>
                        <a:pt x="535" y="797"/>
                      </a:lnTo>
                      <a:lnTo>
                        <a:pt x="535" y="662"/>
                      </a:lnTo>
                      <a:lnTo>
                        <a:pt x="670" y="662"/>
                      </a:lnTo>
                      <a:lnTo>
                        <a:pt x="664" y="533"/>
                      </a:lnTo>
                      <a:lnTo>
                        <a:pt x="798" y="527"/>
                      </a:lnTo>
                      <a:lnTo>
                        <a:pt x="792" y="399"/>
                      </a:lnTo>
                      <a:lnTo>
                        <a:pt x="927" y="399"/>
                      </a:lnTo>
                      <a:lnTo>
                        <a:pt x="927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26" name="Freeform 7"/>
                <p:cNvSpPr>
                  <a:spLocks/>
                </p:cNvSpPr>
                <p:nvPr/>
              </p:nvSpPr>
              <p:spPr bwMode="auto">
                <a:xfrm>
                  <a:off x="3014" y="1300"/>
                  <a:ext cx="7" cy="2109"/>
                </a:xfrm>
                <a:custGeom>
                  <a:avLst/>
                  <a:gdLst>
                    <a:gd name="T0" fmla="*/ 0 w 7"/>
                    <a:gd name="T1" fmla="*/ 2109 h 2109"/>
                    <a:gd name="T2" fmla="*/ 7 w 7"/>
                    <a:gd name="T3" fmla="*/ 0 h 2109"/>
                    <a:gd name="T4" fmla="*/ 0 60000 65536"/>
                    <a:gd name="T5" fmla="*/ 0 60000 65536"/>
                    <a:gd name="T6" fmla="*/ 0 w 7"/>
                    <a:gd name="T7" fmla="*/ 0 h 2109"/>
                    <a:gd name="T8" fmla="*/ 7 w 7"/>
                    <a:gd name="T9" fmla="*/ 2109 h 2109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" h="2109">
                      <a:moveTo>
                        <a:pt x="0" y="2109"/>
                      </a:moveTo>
                      <a:lnTo>
                        <a:pt x="7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27" name="Freeform 8"/>
                <p:cNvSpPr>
                  <a:spLocks/>
                </p:cNvSpPr>
                <p:nvPr/>
              </p:nvSpPr>
              <p:spPr bwMode="auto">
                <a:xfrm>
                  <a:off x="3030" y="3429"/>
                  <a:ext cx="2091" cy="1"/>
                </a:xfrm>
                <a:custGeom>
                  <a:avLst/>
                  <a:gdLst>
                    <a:gd name="T0" fmla="*/ 0 w 2091"/>
                    <a:gd name="T1" fmla="*/ 0 h 1"/>
                    <a:gd name="T2" fmla="*/ 2091 w 2091"/>
                    <a:gd name="T3" fmla="*/ 0 h 1"/>
                    <a:gd name="T4" fmla="*/ 0 60000 65536"/>
                    <a:gd name="T5" fmla="*/ 0 60000 65536"/>
                    <a:gd name="T6" fmla="*/ 0 w 2091"/>
                    <a:gd name="T7" fmla="*/ 0 h 1"/>
                    <a:gd name="T8" fmla="*/ 2091 w 2091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91" h="1">
                      <a:moveTo>
                        <a:pt x="0" y="0"/>
                      </a:moveTo>
                      <a:lnTo>
                        <a:pt x="2091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28" name="Freeform 9"/>
                <p:cNvSpPr>
                  <a:spLocks/>
                </p:cNvSpPr>
                <p:nvPr/>
              </p:nvSpPr>
              <p:spPr bwMode="auto">
                <a:xfrm>
                  <a:off x="3013" y="1434"/>
                  <a:ext cx="143" cy="1986"/>
                </a:xfrm>
                <a:custGeom>
                  <a:avLst/>
                  <a:gdLst>
                    <a:gd name="T0" fmla="*/ 0 w 143"/>
                    <a:gd name="T1" fmla="*/ 1985 h 1986"/>
                    <a:gd name="T2" fmla="*/ 9 w 143"/>
                    <a:gd name="T3" fmla="*/ 1982 h 1986"/>
                    <a:gd name="T4" fmla="*/ 143 w 143"/>
                    <a:gd name="T5" fmla="*/ 1986 h 1986"/>
                    <a:gd name="T6" fmla="*/ 139 w 143"/>
                    <a:gd name="T7" fmla="*/ 0 h 198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43"/>
                    <a:gd name="T13" fmla="*/ 0 h 1986"/>
                    <a:gd name="T14" fmla="*/ 143 w 143"/>
                    <a:gd name="T15" fmla="*/ 1986 h 198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43" h="1986">
                      <a:moveTo>
                        <a:pt x="0" y="1985"/>
                      </a:moveTo>
                      <a:lnTo>
                        <a:pt x="9" y="1982"/>
                      </a:lnTo>
                      <a:lnTo>
                        <a:pt x="143" y="1986"/>
                      </a:lnTo>
                      <a:lnTo>
                        <a:pt x="139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29" name="Freeform 10"/>
                <p:cNvSpPr>
                  <a:spLocks/>
                </p:cNvSpPr>
                <p:nvPr/>
              </p:nvSpPr>
              <p:spPr bwMode="auto">
                <a:xfrm>
                  <a:off x="3015" y="1704"/>
                  <a:ext cx="401" cy="1712"/>
                </a:xfrm>
                <a:custGeom>
                  <a:avLst/>
                  <a:gdLst>
                    <a:gd name="T0" fmla="*/ 0 w 401"/>
                    <a:gd name="T1" fmla="*/ 1712 h 1712"/>
                    <a:gd name="T2" fmla="*/ 131 w 401"/>
                    <a:gd name="T3" fmla="*/ 1712 h 1712"/>
                    <a:gd name="T4" fmla="*/ 137 w 401"/>
                    <a:gd name="T5" fmla="*/ 1319 h 1712"/>
                    <a:gd name="T6" fmla="*/ 265 w 401"/>
                    <a:gd name="T7" fmla="*/ 1321 h 1712"/>
                    <a:gd name="T8" fmla="*/ 265 w 401"/>
                    <a:gd name="T9" fmla="*/ 923 h 1712"/>
                    <a:gd name="T10" fmla="*/ 401 w 401"/>
                    <a:gd name="T11" fmla="*/ 923 h 1712"/>
                    <a:gd name="T12" fmla="*/ 398 w 401"/>
                    <a:gd name="T13" fmla="*/ 0 h 171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1"/>
                    <a:gd name="T22" fmla="*/ 0 h 1712"/>
                    <a:gd name="T23" fmla="*/ 401 w 401"/>
                    <a:gd name="T24" fmla="*/ 1712 h 171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1" h="1712">
                      <a:moveTo>
                        <a:pt x="0" y="1712"/>
                      </a:moveTo>
                      <a:lnTo>
                        <a:pt x="131" y="1712"/>
                      </a:lnTo>
                      <a:lnTo>
                        <a:pt x="137" y="1319"/>
                      </a:lnTo>
                      <a:lnTo>
                        <a:pt x="265" y="1321"/>
                      </a:lnTo>
                      <a:lnTo>
                        <a:pt x="265" y="923"/>
                      </a:lnTo>
                      <a:lnTo>
                        <a:pt x="401" y="923"/>
                      </a:lnTo>
                      <a:lnTo>
                        <a:pt x="398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30" name="Freeform 11"/>
                <p:cNvSpPr>
                  <a:spLocks/>
                </p:cNvSpPr>
                <p:nvPr/>
              </p:nvSpPr>
              <p:spPr bwMode="auto">
                <a:xfrm>
                  <a:off x="3024" y="1967"/>
                  <a:ext cx="654" cy="1447"/>
                </a:xfrm>
                <a:custGeom>
                  <a:avLst/>
                  <a:gdLst>
                    <a:gd name="T0" fmla="*/ 0 w 654"/>
                    <a:gd name="T1" fmla="*/ 1445 h 1447"/>
                    <a:gd name="T2" fmla="*/ 127 w 654"/>
                    <a:gd name="T3" fmla="*/ 1447 h 1447"/>
                    <a:gd name="T4" fmla="*/ 126 w 654"/>
                    <a:gd name="T5" fmla="*/ 1316 h 1447"/>
                    <a:gd name="T6" fmla="*/ 256 w 654"/>
                    <a:gd name="T7" fmla="*/ 1318 h 1447"/>
                    <a:gd name="T8" fmla="*/ 256 w 654"/>
                    <a:gd name="T9" fmla="*/ 1186 h 1447"/>
                    <a:gd name="T10" fmla="*/ 390 w 654"/>
                    <a:gd name="T11" fmla="*/ 1186 h 1447"/>
                    <a:gd name="T12" fmla="*/ 388 w 654"/>
                    <a:gd name="T13" fmla="*/ 790 h 1447"/>
                    <a:gd name="T14" fmla="*/ 520 w 654"/>
                    <a:gd name="T15" fmla="*/ 790 h 1447"/>
                    <a:gd name="T16" fmla="*/ 520 w 654"/>
                    <a:gd name="T17" fmla="*/ 396 h 1447"/>
                    <a:gd name="T18" fmla="*/ 654 w 654"/>
                    <a:gd name="T19" fmla="*/ 396 h 1447"/>
                    <a:gd name="T20" fmla="*/ 652 w 654"/>
                    <a:gd name="T21" fmla="*/ 0 h 14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54"/>
                    <a:gd name="T34" fmla="*/ 0 h 1447"/>
                    <a:gd name="T35" fmla="*/ 654 w 654"/>
                    <a:gd name="T36" fmla="*/ 1447 h 144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54" h="1447">
                      <a:moveTo>
                        <a:pt x="0" y="1445"/>
                      </a:moveTo>
                      <a:lnTo>
                        <a:pt x="127" y="1447"/>
                      </a:lnTo>
                      <a:lnTo>
                        <a:pt x="126" y="1316"/>
                      </a:lnTo>
                      <a:lnTo>
                        <a:pt x="256" y="1318"/>
                      </a:lnTo>
                      <a:lnTo>
                        <a:pt x="256" y="1186"/>
                      </a:lnTo>
                      <a:lnTo>
                        <a:pt x="390" y="1186"/>
                      </a:lnTo>
                      <a:lnTo>
                        <a:pt x="388" y="790"/>
                      </a:lnTo>
                      <a:lnTo>
                        <a:pt x="520" y="790"/>
                      </a:lnTo>
                      <a:lnTo>
                        <a:pt x="520" y="396"/>
                      </a:lnTo>
                      <a:lnTo>
                        <a:pt x="654" y="396"/>
                      </a:lnTo>
                      <a:lnTo>
                        <a:pt x="652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31" name="Freeform 12"/>
                <p:cNvSpPr>
                  <a:spLocks/>
                </p:cNvSpPr>
                <p:nvPr/>
              </p:nvSpPr>
              <p:spPr bwMode="auto">
                <a:xfrm>
                  <a:off x="3010" y="2497"/>
                  <a:ext cx="1204" cy="924"/>
                </a:xfrm>
                <a:custGeom>
                  <a:avLst/>
                  <a:gdLst>
                    <a:gd name="T0" fmla="*/ 0 w 1204"/>
                    <a:gd name="T1" fmla="*/ 921 h 924"/>
                    <a:gd name="T2" fmla="*/ 402 w 1204"/>
                    <a:gd name="T3" fmla="*/ 924 h 924"/>
                    <a:gd name="T4" fmla="*/ 402 w 1204"/>
                    <a:gd name="T5" fmla="*/ 790 h 924"/>
                    <a:gd name="T6" fmla="*/ 531 w 1204"/>
                    <a:gd name="T7" fmla="*/ 787 h 924"/>
                    <a:gd name="T8" fmla="*/ 534 w 1204"/>
                    <a:gd name="T9" fmla="*/ 790 h 924"/>
                    <a:gd name="T10" fmla="*/ 534 w 1204"/>
                    <a:gd name="T11" fmla="*/ 658 h 924"/>
                    <a:gd name="T12" fmla="*/ 666 w 1204"/>
                    <a:gd name="T13" fmla="*/ 658 h 924"/>
                    <a:gd name="T14" fmla="*/ 666 w 1204"/>
                    <a:gd name="T15" fmla="*/ 528 h 924"/>
                    <a:gd name="T16" fmla="*/ 798 w 1204"/>
                    <a:gd name="T17" fmla="*/ 528 h 924"/>
                    <a:gd name="T18" fmla="*/ 798 w 1204"/>
                    <a:gd name="T19" fmla="*/ 394 h 924"/>
                    <a:gd name="T20" fmla="*/ 928 w 1204"/>
                    <a:gd name="T21" fmla="*/ 396 h 924"/>
                    <a:gd name="T22" fmla="*/ 928 w 1204"/>
                    <a:gd name="T23" fmla="*/ 262 h 924"/>
                    <a:gd name="T24" fmla="*/ 1072 w 1204"/>
                    <a:gd name="T25" fmla="*/ 260 h 924"/>
                    <a:gd name="T26" fmla="*/ 1072 w 1204"/>
                    <a:gd name="T27" fmla="*/ 130 h 924"/>
                    <a:gd name="T28" fmla="*/ 1204 w 1204"/>
                    <a:gd name="T29" fmla="*/ 132 h 924"/>
                    <a:gd name="T30" fmla="*/ 1202 w 1204"/>
                    <a:gd name="T31" fmla="*/ 0 h 924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204"/>
                    <a:gd name="T49" fmla="*/ 0 h 924"/>
                    <a:gd name="T50" fmla="*/ 1204 w 1204"/>
                    <a:gd name="T51" fmla="*/ 924 h 924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204" h="924">
                      <a:moveTo>
                        <a:pt x="0" y="921"/>
                      </a:moveTo>
                      <a:lnTo>
                        <a:pt x="402" y="924"/>
                      </a:lnTo>
                      <a:lnTo>
                        <a:pt x="402" y="790"/>
                      </a:lnTo>
                      <a:lnTo>
                        <a:pt x="531" y="787"/>
                      </a:lnTo>
                      <a:lnTo>
                        <a:pt x="534" y="790"/>
                      </a:lnTo>
                      <a:lnTo>
                        <a:pt x="534" y="658"/>
                      </a:lnTo>
                      <a:lnTo>
                        <a:pt x="666" y="658"/>
                      </a:lnTo>
                      <a:lnTo>
                        <a:pt x="666" y="528"/>
                      </a:lnTo>
                      <a:lnTo>
                        <a:pt x="798" y="528"/>
                      </a:lnTo>
                      <a:lnTo>
                        <a:pt x="798" y="394"/>
                      </a:lnTo>
                      <a:lnTo>
                        <a:pt x="928" y="396"/>
                      </a:lnTo>
                      <a:lnTo>
                        <a:pt x="928" y="262"/>
                      </a:lnTo>
                      <a:lnTo>
                        <a:pt x="1072" y="260"/>
                      </a:lnTo>
                      <a:lnTo>
                        <a:pt x="1072" y="130"/>
                      </a:lnTo>
                      <a:lnTo>
                        <a:pt x="1204" y="132"/>
                      </a:lnTo>
                      <a:lnTo>
                        <a:pt x="1202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32" name="Freeform 13"/>
                <p:cNvSpPr>
                  <a:spLocks/>
                </p:cNvSpPr>
                <p:nvPr/>
              </p:nvSpPr>
              <p:spPr bwMode="auto">
                <a:xfrm>
                  <a:off x="3010" y="2759"/>
                  <a:ext cx="1466" cy="657"/>
                </a:xfrm>
                <a:custGeom>
                  <a:avLst/>
                  <a:gdLst>
                    <a:gd name="T0" fmla="*/ 0 w 1466"/>
                    <a:gd name="T1" fmla="*/ 657 h 657"/>
                    <a:gd name="T2" fmla="*/ 131 w 1466"/>
                    <a:gd name="T3" fmla="*/ 657 h 657"/>
                    <a:gd name="T4" fmla="*/ 401 w 1466"/>
                    <a:gd name="T5" fmla="*/ 657 h 657"/>
                    <a:gd name="T6" fmla="*/ 402 w 1466"/>
                    <a:gd name="T7" fmla="*/ 526 h 657"/>
                    <a:gd name="T8" fmla="*/ 796 w 1466"/>
                    <a:gd name="T9" fmla="*/ 528 h 657"/>
                    <a:gd name="T10" fmla="*/ 796 w 1466"/>
                    <a:gd name="T11" fmla="*/ 394 h 657"/>
                    <a:gd name="T12" fmla="*/ 1204 w 1466"/>
                    <a:gd name="T13" fmla="*/ 398 h 657"/>
                    <a:gd name="T14" fmla="*/ 1204 w 1466"/>
                    <a:gd name="T15" fmla="*/ 266 h 657"/>
                    <a:gd name="T16" fmla="*/ 1336 w 1466"/>
                    <a:gd name="T17" fmla="*/ 264 h 657"/>
                    <a:gd name="T18" fmla="*/ 1336 w 1466"/>
                    <a:gd name="T19" fmla="*/ 132 h 657"/>
                    <a:gd name="T20" fmla="*/ 1466 w 1466"/>
                    <a:gd name="T21" fmla="*/ 136 h 657"/>
                    <a:gd name="T22" fmla="*/ 1466 w 1466"/>
                    <a:gd name="T23" fmla="*/ 0 h 65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466"/>
                    <a:gd name="T37" fmla="*/ 0 h 657"/>
                    <a:gd name="T38" fmla="*/ 1466 w 1466"/>
                    <a:gd name="T39" fmla="*/ 657 h 65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466" h="657">
                      <a:moveTo>
                        <a:pt x="0" y="657"/>
                      </a:moveTo>
                      <a:lnTo>
                        <a:pt x="131" y="657"/>
                      </a:lnTo>
                      <a:lnTo>
                        <a:pt x="401" y="657"/>
                      </a:lnTo>
                      <a:lnTo>
                        <a:pt x="402" y="526"/>
                      </a:lnTo>
                      <a:lnTo>
                        <a:pt x="796" y="528"/>
                      </a:lnTo>
                      <a:lnTo>
                        <a:pt x="796" y="394"/>
                      </a:lnTo>
                      <a:lnTo>
                        <a:pt x="1204" y="398"/>
                      </a:lnTo>
                      <a:lnTo>
                        <a:pt x="1204" y="266"/>
                      </a:lnTo>
                      <a:lnTo>
                        <a:pt x="1336" y="264"/>
                      </a:lnTo>
                      <a:lnTo>
                        <a:pt x="1336" y="132"/>
                      </a:lnTo>
                      <a:lnTo>
                        <a:pt x="1466" y="136"/>
                      </a:lnTo>
                      <a:lnTo>
                        <a:pt x="1466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33" name="Freeform 14"/>
                <p:cNvSpPr>
                  <a:spLocks/>
                </p:cNvSpPr>
                <p:nvPr/>
              </p:nvSpPr>
              <p:spPr bwMode="auto">
                <a:xfrm>
                  <a:off x="3013" y="3023"/>
                  <a:ext cx="1729" cy="398"/>
                </a:xfrm>
                <a:custGeom>
                  <a:avLst/>
                  <a:gdLst>
                    <a:gd name="T0" fmla="*/ 0 w 1729"/>
                    <a:gd name="T1" fmla="*/ 392 h 398"/>
                    <a:gd name="T2" fmla="*/ 131 w 1729"/>
                    <a:gd name="T3" fmla="*/ 392 h 398"/>
                    <a:gd name="T4" fmla="*/ 927 w 1729"/>
                    <a:gd name="T5" fmla="*/ 398 h 398"/>
                    <a:gd name="T6" fmla="*/ 927 w 1729"/>
                    <a:gd name="T7" fmla="*/ 262 h 398"/>
                    <a:gd name="T8" fmla="*/ 1333 w 1729"/>
                    <a:gd name="T9" fmla="*/ 266 h 398"/>
                    <a:gd name="T10" fmla="*/ 1331 w 1729"/>
                    <a:gd name="T11" fmla="*/ 130 h 398"/>
                    <a:gd name="T12" fmla="*/ 1729 w 1729"/>
                    <a:gd name="T13" fmla="*/ 132 h 398"/>
                    <a:gd name="T14" fmla="*/ 1729 w 1729"/>
                    <a:gd name="T15" fmla="*/ 0 h 39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729"/>
                    <a:gd name="T25" fmla="*/ 0 h 398"/>
                    <a:gd name="T26" fmla="*/ 1729 w 1729"/>
                    <a:gd name="T27" fmla="*/ 398 h 39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729" h="398">
                      <a:moveTo>
                        <a:pt x="0" y="392"/>
                      </a:moveTo>
                      <a:lnTo>
                        <a:pt x="131" y="392"/>
                      </a:lnTo>
                      <a:lnTo>
                        <a:pt x="927" y="398"/>
                      </a:lnTo>
                      <a:lnTo>
                        <a:pt x="927" y="262"/>
                      </a:lnTo>
                      <a:lnTo>
                        <a:pt x="1333" y="266"/>
                      </a:lnTo>
                      <a:lnTo>
                        <a:pt x="1331" y="130"/>
                      </a:lnTo>
                      <a:lnTo>
                        <a:pt x="1729" y="132"/>
                      </a:lnTo>
                      <a:lnTo>
                        <a:pt x="1729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34" name="Freeform 15"/>
                <p:cNvSpPr>
                  <a:spLocks/>
                </p:cNvSpPr>
                <p:nvPr/>
              </p:nvSpPr>
              <p:spPr bwMode="auto">
                <a:xfrm>
                  <a:off x="3013" y="3283"/>
                  <a:ext cx="1993" cy="140"/>
                </a:xfrm>
                <a:custGeom>
                  <a:avLst/>
                  <a:gdLst>
                    <a:gd name="T0" fmla="*/ 0 w 1993"/>
                    <a:gd name="T1" fmla="*/ 132 h 140"/>
                    <a:gd name="T2" fmla="*/ 1993 w 1993"/>
                    <a:gd name="T3" fmla="*/ 140 h 140"/>
                    <a:gd name="T4" fmla="*/ 1991 w 1993"/>
                    <a:gd name="T5" fmla="*/ 0 h 140"/>
                    <a:gd name="T6" fmla="*/ 0 60000 65536"/>
                    <a:gd name="T7" fmla="*/ 0 60000 65536"/>
                    <a:gd name="T8" fmla="*/ 0 60000 65536"/>
                    <a:gd name="T9" fmla="*/ 0 w 1993"/>
                    <a:gd name="T10" fmla="*/ 0 h 140"/>
                    <a:gd name="T11" fmla="*/ 1993 w 1993"/>
                    <a:gd name="T12" fmla="*/ 140 h 1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93" h="140">
                      <a:moveTo>
                        <a:pt x="0" y="132"/>
                      </a:moveTo>
                      <a:lnTo>
                        <a:pt x="1993" y="140"/>
                      </a:lnTo>
                      <a:lnTo>
                        <a:pt x="1991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35" name="Freeform 16"/>
                <p:cNvSpPr>
                  <a:spLocks/>
                </p:cNvSpPr>
                <p:nvPr/>
              </p:nvSpPr>
              <p:spPr bwMode="auto">
                <a:xfrm>
                  <a:off x="3018" y="2103"/>
                  <a:ext cx="787" cy="1316"/>
                </a:xfrm>
                <a:custGeom>
                  <a:avLst/>
                  <a:gdLst>
                    <a:gd name="T0" fmla="*/ 0 w 787"/>
                    <a:gd name="T1" fmla="*/ 1314 h 1316"/>
                    <a:gd name="T2" fmla="*/ 132 w 787"/>
                    <a:gd name="T3" fmla="*/ 1316 h 1316"/>
                    <a:gd name="T4" fmla="*/ 132 w 787"/>
                    <a:gd name="T5" fmla="*/ 1182 h 1316"/>
                    <a:gd name="T6" fmla="*/ 264 w 787"/>
                    <a:gd name="T7" fmla="*/ 1182 h 1316"/>
                    <a:gd name="T8" fmla="*/ 262 w 787"/>
                    <a:gd name="T9" fmla="*/ 1050 h 1316"/>
                    <a:gd name="T10" fmla="*/ 400 w 787"/>
                    <a:gd name="T11" fmla="*/ 1050 h 1316"/>
                    <a:gd name="T12" fmla="*/ 394 w 787"/>
                    <a:gd name="T13" fmla="*/ 656 h 1316"/>
                    <a:gd name="T14" fmla="*/ 526 w 787"/>
                    <a:gd name="T15" fmla="*/ 656 h 1316"/>
                    <a:gd name="T16" fmla="*/ 526 w 787"/>
                    <a:gd name="T17" fmla="*/ 524 h 1316"/>
                    <a:gd name="T18" fmla="*/ 659 w 787"/>
                    <a:gd name="T19" fmla="*/ 527 h 1316"/>
                    <a:gd name="T20" fmla="*/ 659 w 787"/>
                    <a:gd name="T21" fmla="*/ 392 h 1316"/>
                    <a:gd name="T22" fmla="*/ 787 w 787"/>
                    <a:gd name="T23" fmla="*/ 392 h 1316"/>
                    <a:gd name="T24" fmla="*/ 787 w 787"/>
                    <a:gd name="T25" fmla="*/ 0 h 131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87"/>
                    <a:gd name="T40" fmla="*/ 0 h 1316"/>
                    <a:gd name="T41" fmla="*/ 787 w 787"/>
                    <a:gd name="T42" fmla="*/ 1316 h 131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87" h="1316">
                      <a:moveTo>
                        <a:pt x="0" y="1314"/>
                      </a:moveTo>
                      <a:lnTo>
                        <a:pt x="132" y="1316"/>
                      </a:lnTo>
                      <a:lnTo>
                        <a:pt x="132" y="1182"/>
                      </a:lnTo>
                      <a:lnTo>
                        <a:pt x="264" y="1182"/>
                      </a:lnTo>
                      <a:lnTo>
                        <a:pt x="262" y="1050"/>
                      </a:lnTo>
                      <a:lnTo>
                        <a:pt x="400" y="1050"/>
                      </a:lnTo>
                      <a:lnTo>
                        <a:pt x="394" y="656"/>
                      </a:lnTo>
                      <a:lnTo>
                        <a:pt x="526" y="656"/>
                      </a:lnTo>
                      <a:lnTo>
                        <a:pt x="526" y="524"/>
                      </a:lnTo>
                      <a:lnTo>
                        <a:pt x="659" y="527"/>
                      </a:lnTo>
                      <a:lnTo>
                        <a:pt x="659" y="392"/>
                      </a:lnTo>
                      <a:lnTo>
                        <a:pt x="787" y="392"/>
                      </a:lnTo>
                      <a:lnTo>
                        <a:pt x="787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36" name="Freeform 17"/>
                <p:cNvSpPr>
                  <a:spLocks/>
                </p:cNvSpPr>
                <p:nvPr/>
              </p:nvSpPr>
              <p:spPr bwMode="auto">
                <a:xfrm>
                  <a:off x="3016" y="1570"/>
                  <a:ext cx="268" cy="1846"/>
                </a:xfrm>
                <a:custGeom>
                  <a:avLst/>
                  <a:gdLst>
                    <a:gd name="T0" fmla="*/ 0 w 268"/>
                    <a:gd name="T1" fmla="*/ 1846 h 1846"/>
                    <a:gd name="T2" fmla="*/ 17 w 268"/>
                    <a:gd name="T3" fmla="*/ 1846 h 1846"/>
                    <a:gd name="T4" fmla="*/ 134 w 268"/>
                    <a:gd name="T5" fmla="*/ 1844 h 1846"/>
                    <a:gd name="T6" fmla="*/ 140 w 268"/>
                    <a:gd name="T7" fmla="*/ 937 h 1846"/>
                    <a:gd name="T8" fmla="*/ 268 w 268"/>
                    <a:gd name="T9" fmla="*/ 931 h 1846"/>
                    <a:gd name="T10" fmla="*/ 262 w 268"/>
                    <a:gd name="T11" fmla="*/ 0 h 184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8"/>
                    <a:gd name="T19" fmla="*/ 0 h 1846"/>
                    <a:gd name="T20" fmla="*/ 268 w 268"/>
                    <a:gd name="T21" fmla="*/ 1846 h 184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8" h="1846">
                      <a:moveTo>
                        <a:pt x="0" y="1846"/>
                      </a:moveTo>
                      <a:lnTo>
                        <a:pt x="17" y="1846"/>
                      </a:lnTo>
                      <a:lnTo>
                        <a:pt x="134" y="1844"/>
                      </a:lnTo>
                      <a:lnTo>
                        <a:pt x="140" y="937"/>
                      </a:lnTo>
                      <a:lnTo>
                        <a:pt x="268" y="931"/>
                      </a:lnTo>
                      <a:lnTo>
                        <a:pt x="262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37" name="Freeform 18"/>
                <p:cNvSpPr>
                  <a:spLocks/>
                </p:cNvSpPr>
                <p:nvPr/>
              </p:nvSpPr>
              <p:spPr bwMode="auto">
                <a:xfrm>
                  <a:off x="3015" y="2625"/>
                  <a:ext cx="1331" cy="793"/>
                </a:xfrm>
                <a:custGeom>
                  <a:avLst/>
                  <a:gdLst>
                    <a:gd name="T0" fmla="*/ 0 w 1331"/>
                    <a:gd name="T1" fmla="*/ 793 h 793"/>
                    <a:gd name="T2" fmla="*/ 393 w 1331"/>
                    <a:gd name="T3" fmla="*/ 791 h 793"/>
                    <a:gd name="T4" fmla="*/ 397 w 1331"/>
                    <a:gd name="T5" fmla="*/ 658 h 793"/>
                    <a:gd name="T6" fmla="*/ 793 w 1331"/>
                    <a:gd name="T7" fmla="*/ 662 h 793"/>
                    <a:gd name="T8" fmla="*/ 788 w 1331"/>
                    <a:gd name="T9" fmla="*/ 529 h 793"/>
                    <a:gd name="T10" fmla="*/ 922 w 1331"/>
                    <a:gd name="T11" fmla="*/ 529 h 793"/>
                    <a:gd name="T12" fmla="*/ 923 w 1331"/>
                    <a:gd name="T13" fmla="*/ 398 h 793"/>
                    <a:gd name="T14" fmla="*/ 1067 w 1331"/>
                    <a:gd name="T15" fmla="*/ 398 h 793"/>
                    <a:gd name="T16" fmla="*/ 1067 w 1331"/>
                    <a:gd name="T17" fmla="*/ 264 h 793"/>
                    <a:gd name="T18" fmla="*/ 1199 w 1331"/>
                    <a:gd name="T19" fmla="*/ 270 h 793"/>
                    <a:gd name="T20" fmla="*/ 1199 w 1331"/>
                    <a:gd name="T21" fmla="*/ 134 h 793"/>
                    <a:gd name="T22" fmla="*/ 1331 w 1331"/>
                    <a:gd name="T23" fmla="*/ 136 h 793"/>
                    <a:gd name="T24" fmla="*/ 1331 w 1331"/>
                    <a:gd name="T25" fmla="*/ 0 h 79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331"/>
                    <a:gd name="T40" fmla="*/ 0 h 793"/>
                    <a:gd name="T41" fmla="*/ 1331 w 1331"/>
                    <a:gd name="T42" fmla="*/ 793 h 79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331" h="793">
                      <a:moveTo>
                        <a:pt x="0" y="793"/>
                      </a:moveTo>
                      <a:lnTo>
                        <a:pt x="393" y="791"/>
                      </a:lnTo>
                      <a:lnTo>
                        <a:pt x="397" y="658"/>
                      </a:lnTo>
                      <a:lnTo>
                        <a:pt x="793" y="662"/>
                      </a:lnTo>
                      <a:lnTo>
                        <a:pt x="788" y="529"/>
                      </a:lnTo>
                      <a:lnTo>
                        <a:pt x="922" y="529"/>
                      </a:lnTo>
                      <a:lnTo>
                        <a:pt x="923" y="398"/>
                      </a:lnTo>
                      <a:lnTo>
                        <a:pt x="1067" y="398"/>
                      </a:lnTo>
                      <a:lnTo>
                        <a:pt x="1067" y="264"/>
                      </a:lnTo>
                      <a:lnTo>
                        <a:pt x="1199" y="270"/>
                      </a:lnTo>
                      <a:lnTo>
                        <a:pt x="1199" y="134"/>
                      </a:lnTo>
                      <a:lnTo>
                        <a:pt x="1331" y="136"/>
                      </a:lnTo>
                      <a:lnTo>
                        <a:pt x="1331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38" name="Freeform 19"/>
                <p:cNvSpPr>
                  <a:spLocks/>
                </p:cNvSpPr>
                <p:nvPr/>
              </p:nvSpPr>
              <p:spPr bwMode="auto">
                <a:xfrm>
                  <a:off x="3024" y="3153"/>
                  <a:ext cx="1850" cy="268"/>
                </a:xfrm>
                <a:custGeom>
                  <a:avLst/>
                  <a:gdLst>
                    <a:gd name="T0" fmla="*/ 0 w 1850"/>
                    <a:gd name="T1" fmla="*/ 260 h 268"/>
                    <a:gd name="T2" fmla="*/ 916 w 1850"/>
                    <a:gd name="T3" fmla="*/ 268 h 268"/>
                    <a:gd name="T4" fmla="*/ 914 w 1850"/>
                    <a:gd name="T5" fmla="*/ 134 h 268"/>
                    <a:gd name="T6" fmla="*/ 1850 w 1850"/>
                    <a:gd name="T7" fmla="*/ 132 h 268"/>
                    <a:gd name="T8" fmla="*/ 1848 w 1850"/>
                    <a:gd name="T9" fmla="*/ 0 h 2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50"/>
                    <a:gd name="T16" fmla="*/ 0 h 268"/>
                    <a:gd name="T17" fmla="*/ 1850 w 1850"/>
                    <a:gd name="T18" fmla="*/ 268 h 2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50" h="268">
                      <a:moveTo>
                        <a:pt x="0" y="260"/>
                      </a:moveTo>
                      <a:lnTo>
                        <a:pt x="916" y="268"/>
                      </a:lnTo>
                      <a:lnTo>
                        <a:pt x="914" y="134"/>
                      </a:lnTo>
                      <a:lnTo>
                        <a:pt x="1850" y="132"/>
                      </a:lnTo>
                      <a:lnTo>
                        <a:pt x="1848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39" name="Freeform 20"/>
                <p:cNvSpPr>
                  <a:spLocks/>
                </p:cNvSpPr>
                <p:nvPr/>
              </p:nvSpPr>
              <p:spPr bwMode="auto">
                <a:xfrm>
                  <a:off x="3015" y="2893"/>
                  <a:ext cx="1595" cy="530"/>
                </a:xfrm>
                <a:custGeom>
                  <a:avLst/>
                  <a:gdLst>
                    <a:gd name="T0" fmla="*/ 0 w 1595"/>
                    <a:gd name="T1" fmla="*/ 525 h 530"/>
                    <a:gd name="T2" fmla="*/ 129 w 1595"/>
                    <a:gd name="T3" fmla="*/ 525 h 530"/>
                    <a:gd name="T4" fmla="*/ 397 w 1595"/>
                    <a:gd name="T5" fmla="*/ 530 h 530"/>
                    <a:gd name="T6" fmla="*/ 397 w 1595"/>
                    <a:gd name="T7" fmla="*/ 392 h 530"/>
                    <a:gd name="T8" fmla="*/ 793 w 1595"/>
                    <a:gd name="T9" fmla="*/ 398 h 530"/>
                    <a:gd name="T10" fmla="*/ 793 w 1595"/>
                    <a:gd name="T11" fmla="*/ 260 h 530"/>
                    <a:gd name="T12" fmla="*/ 1199 w 1595"/>
                    <a:gd name="T13" fmla="*/ 260 h 530"/>
                    <a:gd name="T14" fmla="*/ 1199 w 1595"/>
                    <a:gd name="T15" fmla="*/ 130 h 530"/>
                    <a:gd name="T16" fmla="*/ 1595 w 1595"/>
                    <a:gd name="T17" fmla="*/ 130 h 530"/>
                    <a:gd name="T18" fmla="*/ 1595 w 1595"/>
                    <a:gd name="T19" fmla="*/ 0 h 53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595"/>
                    <a:gd name="T31" fmla="*/ 0 h 530"/>
                    <a:gd name="T32" fmla="*/ 1595 w 1595"/>
                    <a:gd name="T33" fmla="*/ 530 h 53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595" h="530">
                      <a:moveTo>
                        <a:pt x="0" y="525"/>
                      </a:moveTo>
                      <a:lnTo>
                        <a:pt x="129" y="525"/>
                      </a:lnTo>
                      <a:lnTo>
                        <a:pt x="397" y="530"/>
                      </a:lnTo>
                      <a:lnTo>
                        <a:pt x="397" y="392"/>
                      </a:lnTo>
                      <a:lnTo>
                        <a:pt x="793" y="398"/>
                      </a:lnTo>
                      <a:lnTo>
                        <a:pt x="793" y="260"/>
                      </a:lnTo>
                      <a:lnTo>
                        <a:pt x="1199" y="260"/>
                      </a:lnTo>
                      <a:lnTo>
                        <a:pt x="1199" y="130"/>
                      </a:lnTo>
                      <a:lnTo>
                        <a:pt x="1595" y="130"/>
                      </a:lnTo>
                      <a:lnTo>
                        <a:pt x="1595" y="0"/>
                      </a:ln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40" name="Freeform 21"/>
                <p:cNvSpPr>
                  <a:spLocks/>
                </p:cNvSpPr>
                <p:nvPr/>
              </p:nvSpPr>
              <p:spPr bwMode="auto">
                <a:xfrm>
                  <a:off x="3016" y="1833"/>
                  <a:ext cx="526" cy="1586"/>
                </a:xfrm>
                <a:custGeom>
                  <a:avLst/>
                  <a:gdLst>
                    <a:gd name="T0" fmla="*/ 0 w 526"/>
                    <a:gd name="T1" fmla="*/ 1585 h 1586"/>
                    <a:gd name="T2" fmla="*/ 130 w 526"/>
                    <a:gd name="T3" fmla="*/ 1586 h 1586"/>
                    <a:gd name="T4" fmla="*/ 134 w 526"/>
                    <a:gd name="T5" fmla="*/ 1440 h 1586"/>
                    <a:gd name="T6" fmla="*/ 134 w 526"/>
                    <a:gd name="T7" fmla="*/ 1452 h 1586"/>
                    <a:gd name="T8" fmla="*/ 140 w 526"/>
                    <a:gd name="T9" fmla="*/ 1189 h 1586"/>
                    <a:gd name="T10" fmla="*/ 264 w 526"/>
                    <a:gd name="T11" fmla="*/ 1190 h 1586"/>
                    <a:gd name="T12" fmla="*/ 258 w 526"/>
                    <a:gd name="T13" fmla="*/ 792 h 1586"/>
                    <a:gd name="T14" fmla="*/ 400 w 526"/>
                    <a:gd name="T15" fmla="*/ 794 h 1586"/>
                    <a:gd name="T16" fmla="*/ 396 w 526"/>
                    <a:gd name="T17" fmla="*/ 396 h 1586"/>
                    <a:gd name="T18" fmla="*/ 526 w 526"/>
                    <a:gd name="T19" fmla="*/ 398 h 1586"/>
                    <a:gd name="T20" fmla="*/ 526 w 526"/>
                    <a:gd name="T21" fmla="*/ 0 h 158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26"/>
                    <a:gd name="T34" fmla="*/ 0 h 1586"/>
                    <a:gd name="T35" fmla="*/ 526 w 526"/>
                    <a:gd name="T36" fmla="*/ 1586 h 158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26" h="1586">
                      <a:moveTo>
                        <a:pt x="0" y="1585"/>
                      </a:moveTo>
                      <a:lnTo>
                        <a:pt x="130" y="1586"/>
                      </a:lnTo>
                      <a:lnTo>
                        <a:pt x="134" y="1440"/>
                      </a:lnTo>
                      <a:lnTo>
                        <a:pt x="134" y="1452"/>
                      </a:lnTo>
                      <a:lnTo>
                        <a:pt x="140" y="1189"/>
                      </a:lnTo>
                      <a:lnTo>
                        <a:pt x="264" y="1190"/>
                      </a:lnTo>
                      <a:lnTo>
                        <a:pt x="258" y="792"/>
                      </a:lnTo>
                      <a:lnTo>
                        <a:pt x="400" y="794"/>
                      </a:lnTo>
                      <a:lnTo>
                        <a:pt x="396" y="396"/>
                      </a:lnTo>
                      <a:lnTo>
                        <a:pt x="526" y="398"/>
                      </a:lnTo>
                      <a:lnTo>
                        <a:pt x="526" y="0"/>
                      </a:ln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241" name="Freeform 22"/>
                <p:cNvSpPr>
                  <a:spLocks/>
                </p:cNvSpPr>
                <p:nvPr/>
              </p:nvSpPr>
              <p:spPr bwMode="auto">
                <a:xfrm>
                  <a:off x="3013" y="2354"/>
                  <a:ext cx="1074" cy="1066"/>
                </a:xfrm>
                <a:custGeom>
                  <a:avLst/>
                  <a:gdLst>
                    <a:gd name="T0" fmla="*/ 0 w 1074"/>
                    <a:gd name="T1" fmla="*/ 1064 h 1066"/>
                    <a:gd name="T2" fmla="*/ 133 w 1074"/>
                    <a:gd name="T3" fmla="*/ 1066 h 1066"/>
                    <a:gd name="T4" fmla="*/ 130 w 1074"/>
                    <a:gd name="T5" fmla="*/ 925 h 1066"/>
                    <a:gd name="T6" fmla="*/ 265 w 1074"/>
                    <a:gd name="T7" fmla="*/ 925 h 1066"/>
                    <a:gd name="T8" fmla="*/ 265 w 1074"/>
                    <a:gd name="T9" fmla="*/ 797 h 1066"/>
                    <a:gd name="T10" fmla="*/ 400 w 1074"/>
                    <a:gd name="T11" fmla="*/ 797 h 1066"/>
                    <a:gd name="T12" fmla="*/ 400 w 1074"/>
                    <a:gd name="T13" fmla="*/ 668 h 1066"/>
                    <a:gd name="T14" fmla="*/ 535 w 1074"/>
                    <a:gd name="T15" fmla="*/ 668 h 1066"/>
                    <a:gd name="T16" fmla="*/ 535 w 1074"/>
                    <a:gd name="T17" fmla="*/ 533 h 1066"/>
                    <a:gd name="T18" fmla="*/ 670 w 1074"/>
                    <a:gd name="T19" fmla="*/ 533 h 1066"/>
                    <a:gd name="T20" fmla="*/ 664 w 1074"/>
                    <a:gd name="T21" fmla="*/ 404 h 1066"/>
                    <a:gd name="T22" fmla="*/ 798 w 1074"/>
                    <a:gd name="T23" fmla="*/ 398 h 1066"/>
                    <a:gd name="T24" fmla="*/ 792 w 1074"/>
                    <a:gd name="T25" fmla="*/ 270 h 1066"/>
                    <a:gd name="T26" fmla="*/ 927 w 1074"/>
                    <a:gd name="T27" fmla="*/ 270 h 1066"/>
                    <a:gd name="T28" fmla="*/ 927 w 1074"/>
                    <a:gd name="T29" fmla="*/ 135 h 1066"/>
                    <a:gd name="T30" fmla="*/ 1074 w 1074"/>
                    <a:gd name="T31" fmla="*/ 135 h 1066"/>
                    <a:gd name="T32" fmla="*/ 1068 w 1074"/>
                    <a:gd name="T33" fmla="*/ 0 h 10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074"/>
                    <a:gd name="T52" fmla="*/ 0 h 1066"/>
                    <a:gd name="T53" fmla="*/ 1074 w 1074"/>
                    <a:gd name="T54" fmla="*/ 1066 h 10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074" h="1066">
                      <a:moveTo>
                        <a:pt x="0" y="1064"/>
                      </a:moveTo>
                      <a:lnTo>
                        <a:pt x="133" y="1066"/>
                      </a:lnTo>
                      <a:lnTo>
                        <a:pt x="130" y="925"/>
                      </a:lnTo>
                      <a:lnTo>
                        <a:pt x="265" y="925"/>
                      </a:lnTo>
                      <a:lnTo>
                        <a:pt x="265" y="797"/>
                      </a:lnTo>
                      <a:lnTo>
                        <a:pt x="400" y="797"/>
                      </a:lnTo>
                      <a:lnTo>
                        <a:pt x="400" y="668"/>
                      </a:lnTo>
                      <a:lnTo>
                        <a:pt x="535" y="668"/>
                      </a:lnTo>
                      <a:lnTo>
                        <a:pt x="535" y="533"/>
                      </a:lnTo>
                      <a:lnTo>
                        <a:pt x="670" y="533"/>
                      </a:lnTo>
                      <a:lnTo>
                        <a:pt x="664" y="404"/>
                      </a:lnTo>
                      <a:lnTo>
                        <a:pt x="798" y="398"/>
                      </a:lnTo>
                      <a:lnTo>
                        <a:pt x="792" y="270"/>
                      </a:lnTo>
                      <a:lnTo>
                        <a:pt x="927" y="270"/>
                      </a:lnTo>
                      <a:lnTo>
                        <a:pt x="927" y="135"/>
                      </a:lnTo>
                      <a:lnTo>
                        <a:pt x="1074" y="135"/>
                      </a:lnTo>
                      <a:lnTo>
                        <a:pt x="1068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grpSp>
              <p:nvGrpSpPr>
                <p:cNvPr id="30242" name="Group 23"/>
                <p:cNvGrpSpPr>
                  <a:grpSpLocks/>
                </p:cNvGrpSpPr>
                <p:nvPr/>
              </p:nvGrpSpPr>
              <p:grpSpPr bwMode="auto">
                <a:xfrm>
                  <a:off x="3007" y="1298"/>
                  <a:ext cx="2140" cy="2131"/>
                  <a:chOff x="3007" y="1298"/>
                  <a:chExt cx="2140" cy="2131"/>
                </a:xfrm>
              </p:grpSpPr>
              <p:sp>
                <p:nvSpPr>
                  <p:cNvPr id="30243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44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45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46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47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48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49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50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51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52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53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54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55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56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57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58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59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60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61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62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63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64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65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66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67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68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69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70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71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72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73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74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75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76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4993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77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4993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78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5125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79" name="Oval 6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929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80" name="Oval 6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220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81" name="Oval 6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088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82" name="Oval 6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83" name="Oval 6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84" name="Oval 6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85" name="Oval 6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22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86" name="Oval 6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08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87" name="Oval 6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195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88" name="Oval 6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182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89" name="Oval 7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90" name="Oval 7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91" name="Oval 7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92" name="Oval 7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82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93" name="Oval 7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69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94" name="Oval 7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220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95" name="Oval 7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088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96" name="Oval 7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95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97" name="Oval 7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82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98" name="Oval 7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693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99" name="Oval 8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561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00" name="Oval 8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01" name="Oval 8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02" name="Oval 8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03" name="Oval 8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82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04" name="Oval 8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69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05" name="Oval 8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56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06" name="Oval 8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43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07" name="Oval 8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22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08" name="Oval 8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08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09" name="Oval 9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95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10" name="Oval 9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82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11" name="Oval 9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69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12" name="Oval 9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56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13" name="Oval 9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43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14" name="Oval 9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298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15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3007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16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3139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17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3139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18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19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20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21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40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22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27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23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143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24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012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25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26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27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28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29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30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31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32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33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34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35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36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37" name="Oval 118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38" name="Oval 119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39" name="Oval 120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40" name="Oval 121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41" name="Oval 122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42" name="Oval 123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43" name="Oval 124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44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45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46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47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48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49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50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51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52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53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54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55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56" name="Oval 137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57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58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59" name="Oval 140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60" name="Oval 14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929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61" name="Oval 14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48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62" name="Oval 14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35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63" name="Oval 1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64" name="Oval 1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65" name="Oval 14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66" name="Oval 14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67" name="Oval 14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68" name="Oval 14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69" name="Oval 15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70" name="Oval 15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71" name="Oval 15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72" name="Oval 15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73" name="Oval 15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74" name="Oval 15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75" name="Oval 15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76" name="Oval 15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77" name="Oval 15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78" name="Oval 15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79" name="Oval 16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48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80" name="Oval 16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35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81" name="Oval 16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82" name="Oval 16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83" name="Oval 16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84" name="Oval 16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85" name="Oval 16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86" name="Oval 16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87" name="Oval 16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88" name="Oval 16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89" name="Oval 17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90" name="Oval 17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91" name="Oval 17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92" name="Oval 17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93" name="Oval 17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94" name="Oval 17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395" name="Oval 17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</p:grpSp>
          </p:grpSp>
          <p:grpSp>
            <p:nvGrpSpPr>
              <p:cNvPr id="30053" name="Group 177"/>
              <p:cNvGrpSpPr>
                <a:grpSpLocks/>
              </p:cNvGrpSpPr>
              <p:nvPr/>
            </p:nvGrpSpPr>
            <p:grpSpPr bwMode="auto">
              <a:xfrm flipH="1">
                <a:off x="3288" y="981"/>
                <a:ext cx="1133" cy="1225"/>
                <a:chOff x="3007" y="1298"/>
                <a:chExt cx="2140" cy="2132"/>
              </a:xfrm>
            </p:grpSpPr>
            <p:sp>
              <p:nvSpPr>
                <p:cNvPr id="30054" name="Freeform 178"/>
                <p:cNvSpPr>
                  <a:spLocks/>
                </p:cNvSpPr>
                <p:nvPr/>
              </p:nvSpPr>
              <p:spPr bwMode="auto">
                <a:xfrm>
                  <a:off x="3013" y="2225"/>
                  <a:ext cx="927" cy="1195"/>
                </a:xfrm>
                <a:custGeom>
                  <a:avLst/>
                  <a:gdLst>
                    <a:gd name="T0" fmla="*/ 0 w 927"/>
                    <a:gd name="T1" fmla="*/ 1193 h 1195"/>
                    <a:gd name="T2" fmla="*/ 133 w 927"/>
                    <a:gd name="T3" fmla="*/ 1195 h 1195"/>
                    <a:gd name="T4" fmla="*/ 130 w 927"/>
                    <a:gd name="T5" fmla="*/ 1054 h 1195"/>
                    <a:gd name="T6" fmla="*/ 265 w 927"/>
                    <a:gd name="T7" fmla="*/ 1054 h 1195"/>
                    <a:gd name="T8" fmla="*/ 265 w 927"/>
                    <a:gd name="T9" fmla="*/ 926 h 1195"/>
                    <a:gd name="T10" fmla="*/ 400 w 927"/>
                    <a:gd name="T11" fmla="*/ 926 h 1195"/>
                    <a:gd name="T12" fmla="*/ 400 w 927"/>
                    <a:gd name="T13" fmla="*/ 797 h 1195"/>
                    <a:gd name="T14" fmla="*/ 535 w 927"/>
                    <a:gd name="T15" fmla="*/ 797 h 1195"/>
                    <a:gd name="T16" fmla="*/ 535 w 927"/>
                    <a:gd name="T17" fmla="*/ 662 h 1195"/>
                    <a:gd name="T18" fmla="*/ 670 w 927"/>
                    <a:gd name="T19" fmla="*/ 662 h 1195"/>
                    <a:gd name="T20" fmla="*/ 664 w 927"/>
                    <a:gd name="T21" fmla="*/ 533 h 1195"/>
                    <a:gd name="T22" fmla="*/ 798 w 927"/>
                    <a:gd name="T23" fmla="*/ 527 h 1195"/>
                    <a:gd name="T24" fmla="*/ 792 w 927"/>
                    <a:gd name="T25" fmla="*/ 399 h 1195"/>
                    <a:gd name="T26" fmla="*/ 927 w 927"/>
                    <a:gd name="T27" fmla="*/ 399 h 1195"/>
                    <a:gd name="T28" fmla="*/ 927 w 927"/>
                    <a:gd name="T29" fmla="*/ 0 h 119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927"/>
                    <a:gd name="T46" fmla="*/ 0 h 1195"/>
                    <a:gd name="T47" fmla="*/ 927 w 927"/>
                    <a:gd name="T48" fmla="*/ 1195 h 119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927" h="1195">
                      <a:moveTo>
                        <a:pt x="0" y="1193"/>
                      </a:moveTo>
                      <a:lnTo>
                        <a:pt x="133" y="1195"/>
                      </a:lnTo>
                      <a:lnTo>
                        <a:pt x="130" y="1054"/>
                      </a:lnTo>
                      <a:lnTo>
                        <a:pt x="265" y="1054"/>
                      </a:lnTo>
                      <a:lnTo>
                        <a:pt x="265" y="926"/>
                      </a:lnTo>
                      <a:lnTo>
                        <a:pt x="400" y="926"/>
                      </a:lnTo>
                      <a:lnTo>
                        <a:pt x="400" y="797"/>
                      </a:lnTo>
                      <a:lnTo>
                        <a:pt x="535" y="797"/>
                      </a:lnTo>
                      <a:lnTo>
                        <a:pt x="535" y="662"/>
                      </a:lnTo>
                      <a:lnTo>
                        <a:pt x="670" y="662"/>
                      </a:lnTo>
                      <a:lnTo>
                        <a:pt x="664" y="533"/>
                      </a:lnTo>
                      <a:lnTo>
                        <a:pt x="798" y="527"/>
                      </a:lnTo>
                      <a:lnTo>
                        <a:pt x="792" y="399"/>
                      </a:lnTo>
                      <a:lnTo>
                        <a:pt x="927" y="399"/>
                      </a:lnTo>
                      <a:lnTo>
                        <a:pt x="927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55" name="Freeform 179"/>
                <p:cNvSpPr>
                  <a:spLocks/>
                </p:cNvSpPr>
                <p:nvPr/>
              </p:nvSpPr>
              <p:spPr bwMode="auto">
                <a:xfrm>
                  <a:off x="3014" y="1300"/>
                  <a:ext cx="7" cy="2109"/>
                </a:xfrm>
                <a:custGeom>
                  <a:avLst/>
                  <a:gdLst>
                    <a:gd name="T0" fmla="*/ 0 w 7"/>
                    <a:gd name="T1" fmla="*/ 2109 h 2109"/>
                    <a:gd name="T2" fmla="*/ 7 w 7"/>
                    <a:gd name="T3" fmla="*/ 0 h 2109"/>
                    <a:gd name="T4" fmla="*/ 0 60000 65536"/>
                    <a:gd name="T5" fmla="*/ 0 60000 65536"/>
                    <a:gd name="T6" fmla="*/ 0 w 7"/>
                    <a:gd name="T7" fmla="*/ 0 h 2109"/>
                    <a:gd name="T8" fmla="*/ 7 w 7"/>
                    <a:gd name="T9" fmla="*/ 2109 h 2109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" h="2109">
                      <a:moveTo>
                        <a:pt x="0" y="2109"/>
                      </a:moveTo>
                      <a:lnTo>
                        <a:pt x="7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56" name="Freeform 180"/>
                <p:cNvSpPr>
                  <a:spLocks/>
                </p:cNvSpPr>
                <p:nvPr/>
              </p:nvSpPr>
              <p:spPr bwMode="auto">
                <a:xfrm>
                  <a:off x="3030" y="3429"/>
                  <a:ext cx="2091" cy="1"/>
                </a:xfrm>
                <a:custGeom>
                  <a:avLst/>
                  <a:gdLst>
                    <a:gd name="T0" fmla="*/ 0 w 2091"/>
                    <a:gd name="T1" fmla="*/ 0 h 1"/>
                    <a:gd name="T2" fmla="*/ 2091 w 2091"/>
                    <a:gd name="T3" fmla="*/ 0 h 1"/>
                    <a:gd name="T4" fmla="*/ 0 60000 65536"/>
                    <a:gd name="T5" fmla="*/ 0 60000 65536"/>
                    <a:gd name="T6" fmla="*/ 0 w 2091"/>
                    <a:gd name="T7" fmla="*/ 0 h 1"/>
                    <a:gd name="T8" fmla="*/ 2091 w 2091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91" h="1">
                      <a:moveTo>
                        <a:pt x="0" y="0"/>
                      </a:moveTo>
                      <a:lnTo>
                        <a:pt x="2091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57" name="Freeform 181"/>
                <p:cNvSpPr>
                  <a:spLocks/>
                </p:cNvSpPr>
                <p:nvPr/>
              </p:nvSpPr>
              <p:spPr bwMode="auto">
                <a:xfrm>
                  <a:off x="3013" y="1434"/>
                  <a:ext cx="143" cy="1986"/>
                </a:xfrm>
                <a:custGeom>
                  <a:avLst/>
                  <a:gdLst>
                    <a:gd name="T0" fmla="*/ 0 w 143"/>
                    <a:gd name="T1" fmla="*/ 1985 h 1986"/>
                    <a:gd name="T2" fmla="*/ 9 w 143"/>
                    <a:gd name="T3" fmla="*/ 1982 h 1986"/>
                    <a:gd name="T4" fmla="*/ 143 w 143"/>
                    <a:gd name="T5" fmla="*/ 1986 h 1986"/>
                    <a:gd name="T6" fmla="*/ 139 w 143"/>
                    <a:gd name="T7" fmla="*/ 0 h 198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43"/>
                    <a:gd name="T13" fmla="*/ 0 h 1986"/>
                    <a:gd name="T14" fmla="*/ 143 w 143"/>
                    <a:gd name="T15" fmla="*/ 1986 h 198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43" h="1986">
                      <a:moveTo>
                        <a:pt x="0" y="1985"/>
                      </a:moveTo>
                      <a:lnTo>
                        <a:pt x="9" y="1982"/>
                      </a:lnTo>
                      <a:lnTo>
                        <a:pt x="143" y="1986"/>
                      </a:lnTo>
                      <a:lnTo>
                        <a:pt x="139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58" name="Freeform 182"/>
                <p:cNvSpPr>
                  <a:spLocks/>
                </p:cNvSpPr>
                <p:nvPr/>
              </p:nvSpPr>
              <p:spPr bwMode="auto">
                <a:xfrm>
                  <a:off x="3015" y="1704"/>
                  <a:ext cx="401" cy="1712"/>
                </a:xfrm>
                <a:custGeom>
                  <a:avLst/>
                  <a:gdLst>
                    <a:gd name="T0" fmla="*/ 0 w 401"/>
                    <a:gd name="T1" fmla="*/ 1712 h 1712"/>
                    <a:gd name="T2" fmla="*/ 131 w 401"/>
                    <a:gd name="T3" fmla="*/ 1712 h 1712"/>
                    <a:gd name="T4" fmla="*/ 137 w 401"/>
                    <a:gd name="T5" fmla="*/ 1319 h 1712"/>
                    <a:gd name="T6" fmla="*/ 265 w 401"/>
                    <a:gd name="T7" fmla="*/ 1321 h 1712"/>
                    <a:gd name="T8" fmla="*/ 265 w 401"/>
                    <a:gd name="T9" fmla="*/ 923 h 1712"/>
                    <a:gd name="T10" fmla="*/ 401 w 401"/>
                    <a:gd name="T11" fmla="*/ 923 h 1712"/>
                    <a:gd name="T12" fmla="*/ 398 w 401"/>
                    <a:gd name="T13" fmla="*/ 0 h 171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1"/>
                    <a:gd name="T22" fmla="*/ 0 h 1712"/>
                    <a:gd name="T23" fmla="*/ 401 w 401"/>
                    <a:gd name="T24" fmla="*/ 1712 h 171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1" h="1712">
                      <a:moveTo>
                        <a:pt x="0" y="1712"/>
                      </a:moveTo>
                      <a:lnTo>
                        <a:pt x="131" y="1712"/>
                      </a:lnTo>
                      <a:lnTo>
                        <a:pt x="137" y="1319"/>
                      </a:lnTo>
                      <a:lnTo>
                        <a:pt x="265" y="1321"/>
                      </a:lnTo>
                      <a:lnTo>
                        <a:pt x="265" y="923"/>
                      </a:lnTo>
                      <a:lnTo>
                        <a:pt x="401" y="923"/>
                      </a:lnTo>
                      <a:lnTo>
                        <a:pt x="398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59" name="Freeform 183"/>
                <p:cNvSpPr>
                  <a:spLocks/>
                </p:cNvSpPr>
                <p:nvPr/>
              </p:nvSpPr>
              <p:spPr bwMode="auto">
                <a:xfrm>
                  <a:off x="3024" y="1967"/>
                  <a:ext cx="654" cy="1447"/>
                </a:xfrm>
                <a:custGeom>
                  <a:avLst/>
                  <a:gdLst>
                    <a:gd name="T0" fmla="*/ 0 w 654"/>
                    <a:gd name="T1" fmla="*/ 1445 h 1447"/>
                    <a:gd name="T2" fmla="*/ 127 w 654"/>
                    <a:gd name="T3" fmla="*/ 1447 h 1447"/>
                    <a:gd name="T4" fmla="*/ 126 w 654"/>
                    <a:gd name="T5" fmla="*/ 1316 h 1447"/>
                    <a:gd name="T6" fmla="*/ 256 w 654"/>
                    <a:gd name="T7" fmla="*/ 1318 h 1447"/>
                    <a:gd name="T8" fmla="*/ 256 w 654"/>
                    <a:gd name="T9" fmla="*/ 1186 h 1447"/>
                    <a:gd name="T10" fmla="*/ 390 w 654"/>
                    <a:gd name="T11" fmla="*/ 1186 h 1447"/>
                    <a:gd name="T12" fmla="*/ 388 w 654"/>
                    <a:gd name="T13" fmla="*/ 790 h 1447"/>
                    <a:gd name="T14" fmla="*/ 520 w 654"/>
                    <a:gd name="T15" fmla="*/ 790 h 1447"/>
                    <a:gd name="T16" fmla="*/ 520 w 654"/>
                    <a:gd name="T17" fmla="*/ 396 h 1447"/>
                    <a:gd name="T18" fmla="*/ 654 w 654"/>
                    <a:gd name="T19" fmla="*/ 396 h 1447"/>
                    <a:gd name="T20" fmla="*/ 652 w 654"/>
                    <a:gd name="T21" fmla="*/ 0 h 14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54"/>
                    <a:gd name="T34" fmla="*/ 0 h 1447"/>
                    <a:gd name="T35" fmla="*/ 654 w 654"/>
                    <a:gd name="T36" fmla="*/ 1447 h 144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54" h="1447">
                      <a:moveTo>
                        <a:pt x="0" y="1445"/>
                      </a:moveTo>
                      <a:lnTo>
                        <a:pt x="127" y="1447"/>
                      </a:lnTo>
                      <a:lnTo>
                        <a:pt x="126" y="1316"/>
                      </a:lnTo>
                      <a:lnTo>
                        <a:pt x="256" y="1318"/>
                      </a:lnTo>
                      <a:lnTo>
                        <a:pt x="256" y="1186"/>
                      </a:lnTo>
                      <a:lnTo>
                        <a:pt x="390" y="1186"/>
                      </a:lnTo>
                      <a:lnTo>
                        <a:pt x="388" y="790"/>
                      </a:lnTo>
                      <a:lnTo>
                        <a:pt x="520" y="790"/>
                      </a:lnTo>
                      <a:lnTo>
                        <a:pt x="520" y="396"/>
                      </a:lnTo>
                      <a:lnTo>
                        <a:pt x="654" y="396"/>
                      </a:lnTo>
                      <a:lnTo>
                        <a:pt x="652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60" name="Freeform 184"/>
                <p:cNvSpPr>
                  <a:spLocks/>
                </p:cNvSpPr>
                <p:nvPr/>
              </p:nvSpPr>
              <p:spPr bwMode="auto">
                <a:xfrm>
                  <a:off x="3010" y="2497"/>
                  <a:ext cx="1204" cy="924"/>
                </a:xfrm>
                <a:custGeom>
                  <a:avLst/>
                  <a:gdLst>
                    <a:gd name="T0" fmla="*/ 0 w 1204"/>
                    <a:gd name="T1" fmla="*/ 921 h 924"/>
                    <a:gd name="T2" fmla="*/ 402 w 1204"/>
                    <a:gd name="T3" fmla="*/ 924 h 924"/>
                    <a:gd name="T4" fmla="*/ 402 w 1204"/>
                    <a:gd name="T5" fmla="*/ 790 h 924"/>
                    <a:gd name="T6" fmla="*/ 531 w 1204"/>
                    <a:gd name="T7" fmla="*/ 787 h 924"/>
                    <a:gd name="T8" fmla="*/ 534 w 1204"/>
                    <a:gd name="T9" fmla="*/ 790 h 924"/>
                    <a:gd name="T10" fmla="*/ 534 w 1204"/>
                    <a:gd name="T11" fmla="*/ 658 h 924"/>
                    <a:gd name="T12" fmla="*/ 666 w 1204"/>
                    <a:gd name="T13" fmla="*/ 658 h 924"/>
                    <a:gd name="T14" fmla="*/ 666 w 1204"/>
                    <a:gd name="T15" fmla="*/ 528 h 924"/>
                    <a:gd name="T16" fmla="*/ 798 w 1204"/>
                    <a:gd name="T17" fmla="*/ 528 h 924"/>
                    <a:gd name="T18" fmla="*/ 798 w 1204"/>
                    <a:gd name="T19" fmla="*/ 394 h 924"/>
                    <a:gd name="T20" fmla="*/ 928 w 1204"/>
                    <a:gd name="T21" fmla="*/ 396 h 924"/>
                    <a:gd name="T22" fmla="*/ 928 w 1204"/>
                    <a:gd name="T23" fmla="*/ 262 h 924"/>
                    <a:gd name="T24" fmla="*/ 1072 w 1204"/>
                    <a:gd name="T25" fmla="*/ 260 h 924"/>
                    <a:gd name="T26" fmla="*/ 1072 w 1204"/>
                    <a:gd name="T27" fmla="*/ 130 h 924"/>
                    <a:gd name="T28" fmla="*/ 1204 w 1204"/>
                    <a:gd name="T29" fmla="*/ 132 h 924"/>
                    <a:gd name="T30" fmla="*/ 1202 w 1204"/>
                    <a:gd name="T31" fmla="*/ 0 h 924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204"/>
                    <a:gd name="T49" fmla="*/ 0 h 924"/>
                    <a:gd name="T50" fmla="*/ 1204 w 1204"/>
                    <a:gd name="T51" fmla="*/ 924 h 924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204" h="924">
                      <a:moveTo>
                        <a:pt x="0" y="921"/>
                      </a:moveTo>
                      <a:lnTo>
                        <a:pt x="402" y="924"/>
                      </a:lnTo>
                      <a:lnTo>
                        <a:pt x="402" y="790"/>
                      </a:lnTo>
                      <a:lnTo>
                        <a:pt x="531" y="787"/>
                      </a:lnTo>
                      <a:lnTo>
                        <a:pt x="534" y="790"/>
                      </a:lnTo>
                      <a:lnTo>
                        <a:pt x="534" y="658"/>
                      </a:lnTo>
                      <a:lnTo>
                        <a:pt x="666" y="658"/>
                      </a:lnTo>
                      <a:lnTo>
                        <a:pt x="666" y="528"/>
                      </a:lnTo>
                      <a:lnTo>
                        <a:pt x="798" y="528"/>
                      </a:lnTo>
                      <a:lnTo>
                        <a:pt x="798" y="394"/>
                      </a:lnTo>
                      <a:lnTo>
                        <a:pt x="928" y="396"/>
                      </a:lnTo>
                      <a:lnTo>
                        <a:pt x="928" y="262"/>
                      </a:lnTo>
                      <a:lnTo>
                        <a:pt x="1072" y="260"/>
                      </a:lnTo>
                      <a:lnTo>
                        <a:pt x="1072" y="130"/>
                      </a:lnTo>
                      <a:lnTo>
                        <a:pt x="1204" y="132"/>
                      </a:lnTo>
                      <a:lnTo>
                        <a:pt x="1202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61" name="Freeform 185"/>
                <p:cNvSpPr>
                  <a:spLocks/>
                </p:cNvSpPr>
                <p:nvPr/>
              </p:nvSpPr>
              <p:spPr bwMode="auto">
                <a:xfrm>
                  <a:off x="3010" y="2759"/>
                  <a:ext cx="1466" cy="657"/>
                </a:xfrm>
                <a:custGeom>
                  <a:avLst/>
                  <a:gdLst>
                    <a:gd name="T0" fmla="*/ 0 w 1466"/>
                    <a:gd name="T1" fmla="*/ 657 h 657"/>
                    <a:gd name="T2" fmla="*/ 131 w 1466"/>
                    <a:gd name="T3" fmla="*/ 657 h 657"/>
                    <a:gd name="T4" fmla="*/ 401 w 1466"/>
                    <a:gd name="T5" fmla="*/ 657 h 657"/>
                    <a:gd name="T6" fmla="*/ 402 w 1466"/>
                    <a:gd name="T7" fmla="*/ 526 h 657"/>
                    <a:gd name="T8" fmla="*/ 796 w 1466"/>
                    <a:gd name="T9" fmla="*/ 528 h 657"/>
                    <a:gd name="T10" fmla="*/ 796 w 1466"/>
                    <a:gd name="T11" fmla="*/ 394 h 657"/>
                    <a:gd name="T12" fmla="*/ 1204 w 1466"/>
                    <a:gd name="T13" fmla="*/ 398 h 657"/>
                    <a:gd name="T14" fmla="*/ 1204 w 1466"/>
                    <a:gd name="T15" fmla="*/ 266 h 657"/>
                    <a:gd name="T16" fmla="*/ 1336 w 1466"/>
                    <a:gd name="T17" fmla="*/ 264 h 657"/>
                    <a:gd name="T18" fmla="*/ 1336 w 1466"/>
                    <a:gd name="T19" fmla="*/ 132 h 657"/>
                    <a:gd name="T20" fmla="*/ 1466 w 1466"/>
                    <a:gd name="T21" fmla="*/ 136 h 657"/>
                    <a:gd name="T22" fmla="*/ 1466 w 1466"/>
                    <a:gd name="T23" fmla="*/ 0 h 65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466"/>
                    <a:gd name="T37" fmla="*/ 0 h 657"/>
                    <a:gd name="T38" fmla="*/ 1466 w 1466"/>
                    <a:gd name="T39" fmla="*/ 657 h 65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466" h="657">
                      <a:moveTo>
                        <a:pt x="0" y="657"/>
                      </a:moveTo>
                      <a:lnTo>
                        <a:pt x="131" y="657"/>
                      </a:lnTo>
                      <a:lnTo>
                        <a:pt x="401" y="657"/>
                      </a:lnTo>
                      <a:lnTo>
                        <a:pt x="402" y="526"/>
                      </a:lnTo>
                      <a:lnTo>
                        <a:pt x="796" y="528"/>
                      </a:lnTo>
                      <a:lnTo>
                        <a:pt x="796" y="394"/>
                      </a:lnTo>
                      <a:lnTo>
                        <a:pt x="1204" y="398"/>
                      </a:lnTo>
                      <a:lnTo>
                        <a:pt x="1204" y="266"/>
                      </a:lnTo>
                      <a:lnTo>
                        <a:pt x="1336" y="264"/>
                      </a:lnTo>
                      <a:lnTo>
                        <a:pt x="1336" y="132"/>
                      </a:lnTo>
                      <a:lnTo>
                        <a:pt x="1466" y="136"/>
                      </a:lnTo>
                      <a:lnTo>
                        <a:pt x="1466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62" name="Freeform 186"/>
                <p:cNvSpPr>
                  <a:spLocks/>
                </p:cNvSpPr>
                <p:nvPr/>
              </p:nvSpPr>
              <p:spPr bwMode="auto">
                <a:xfrm>
                  <a:off x="3013" y="3023"/>
                  <a:ext cx="1729" cy="398"/>
                </a:xfrm>
                <a:custGeom>
                  <a:avLst/>
                  <a:gdLst>
                    <a:gd name="T0" fmla="*/ 0 w 1729"/>
                    <a:gd name="T1" fmla="*/ 392 h 398"/>
                    <a:gd name="T2" fmla="*/ 131 w 1729"/>
                    <a:gd name="T3" fmla="*/ 392 h 398"/>
                    <a:gd name="T4" fmla="*/ 927 w 1729"/>
                    <a:gd name="T5" fmla="*/ 398 h 398"/>
                    <a:gd name="T6" fmla="*/ 927 w 1729"/>
                    <a:gd name="T7" fmla="*/ 262 h 398"/>
                    <a:gd name="T8" fmla="*/ 1333 w 1729"/>
                    <a:gd name="T9" fmla="*/ 266 h 398"/>
                    <a:gd name="T10" fmla="*/ 1331 w 1729"/>
                    <a:gd name="T11" fmla="*/ 130 h 398"/>
                    <a:gd name="T12" fmla="*/ 1729 w 1729"/>
                    <a:gd name="T13" fmla="*/ 132 h 398"/>
                    <a:gd name="T14" fmla="*/ 1729 w 1729"/>
                    <a:gd name="T15" fmla="*/ 0 h 39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729"/>
                    <a:gd name="T25" fmla="*/ 0 h 398"/>
                    <a:gd name="T26" fmla="*/ 1729 w 1729"/>
                    <a:gd name="T27" fmla="*/ 398 h 39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729" h="398">
                      <a:moveTo>
                        <a:pt x="0" y="392"/>
                      </a:moveTo>
                      <a:lnTo>
                        <a:pt x="131" y="392"/>
                      </a:lnTo>
                      <a:lnTo>
                        <a:pt x="927" y="398"/>
                      </a:lnTo>
                      <a:lnTo>
                        <a:pt x="927" y="262"/>
                      </a:lnTo>
                      <a:lnTo>
                        <a:pt x="1333" y="266"/>
                      </a:lnTo>
                      <a:lnTo>
                        <a:pt x="1331" y="130"/>
                      </a:lnTo>
                      <a:lnTo>
                        <a:pt x="1729" y="132"/>
                      </a:lnTo>
                      <a:lnTo>
                        <a:pt x="1729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63" name="Freeform 187"/>
                <p:cNvSpPr>
                  <a:spLocks/>
                </p:cNvSpPr>
                <p:nvPr/>
              </p:nvSpPr>
              <p:spPr bwMode="auto">
                <a:xfrm>
                  <a:off x="3013" y="3283"/>
                  <a:ext cx="1993" cy="140"/>
                </a:xfrm>
                <a:custGeom>
                  <a:avLst/>
                  <a:gdLst>
                    <a:gd name="T0" fmla="*/ 0 w 1993"/>
                    <a:gd name="T1" fmla="*/ 132 h 140"/>
                    <a:gd name="T2" fmla="*/ 1993 w 1993"/>
                    <a:gd name="T3" fmla="*/ 140 h 140"/>
                    <a:gd name="T4" fmla="*/ 1991 w 1993"/>
                    <a:gd name="T5" fmla="*/ 0 h 140"/>
                    <a:gd name="T6" fmla="*/ 0 60000 65536"/>
                    <a:gd name="T7" fmla="*/ 0 60000 65536"/>
                    <a:gd name="T8" fmla="*/ 0 60000 65536"/>
                    <a:gd name="T9" fmla="*/ 0 w 1993"/>
                    <a:gd name="T10" fmla="*/ 0 h 140"/>
                    <a:gd name="T11" fmla="*/ 1993 w 1993"/>
                    <a:gd name="T12" fmla="*/ 140 h 1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93" h="140">
                      <a:moveTo>
                        <a:pt x="0" y="132"/>
                      </a:moveTo>
                      <a:lnTo>
                        <a:pt x="1993" y="140"/>
                      </a:lnTo>
                      <a:lnTo>
                        <a:pt x="1991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64" name="Freeform 188"/>
                <p:cNvSpPr>
                  <a:spLocks/>
                </p:cNvSpPr>
                <p:nvPr/>
              </p:nvSpPr>
              <p:spPr bwMode="auto">
                <a:xfrm>
                  <a:off x="3018" y="2103"/>
                  <a:ext cx="787" cy="1316"/>
                </a:xfrm>
                <a:custGeom>
                  <a:avLst/>
                  <a:gdLst>
                    <a:gd name="T0" fmla="*/ 0 w 787"/>
                    <a:gd name="T1" fmla="*/ 1314 h 1316"/>
                    <a:gd name="T2" fmla="*/ 132 w 787"/>
                    <a:gd name="T3" fmla="*/ 1316 h 1316"/>
                    <a:gd name="T4" fmla="*/ 132 w 787"/>
                    <a:gd name="T5" fmla="*/ 1182 h 1316"/>
                    <a:gd name="T6" fmla="*/ 264 w 787"/>
                    <a:gd name="T7" fmla="*/ 1182 h 1316"/>
                    <a:gd name="T8" fmla="*/ 262 w 787"/>
                    <a:gd name="T9" fmla="*/ 1050 h 1316"/>
                    <a:gd name="T10" fmla="*/ 400 w 787"/>
                    <a:gd name="T11" fmla="*/ 1050 h 1316"/>
                    <a:gd name="T12" fmla="*/ 394 w 787"/>
                    <a:gd name="T13" fmla="*/ 656 h 1316"/>
                    <a:gd name="T14" fmla="*/ 526 w 787"/>
                    <a:gd name="T15" fmla="*/ 656 h 1316"/>
                    <a:gd name="T16" fmla="*/ 526 w 787"/>
                    <a:gd name="T17" fmla="*/ 524 h 1316"/>
                    <a:gd name="T18" fmla="*/ 659 w 787"/>
                    <a:gd name="T19" fmla="*/ 527 h 1316"/>
                    <a:gd name="T20" fmla="*/ 659 w 787"/>
                    <a:gd name="T21" fmla="*/ 392 h 1316"/>
                    <a:gd name="T22" fmla="*/ 787 w 787"/>
                    <a:gd name="T23" fmla="*/ 392 h 1316"/>
                    <a:gd name="T24" fmla="*/ 787 w 787"/>
                    <a:gd name="T25" fmla="*/ 0 h 131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87"/>
                    <a:gd name="T40" fmla="*/ 0 h 1316"/>
                    <a:gd name="T41" fmla="*/ 787 w 787"/>
                    <a:gd name="T42" fmla="*/ 1316 h 131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87" h="1316">
                      <a:moveTo>
                        <a:pt x="0" y="1314"/>
                      </a:moveTo>
                      <a:lnTo>
                        <a:pt x="132" y="1316"/>
                      </a:lnTo>
                      <a:lnTo>
                        <a:pt x="132" y="1182"/>
                      </a:lnTo>
                      <a:lnTo>
                        <a:pt x="264" y="1182"/>
                      </a:lnTo>
                      <a:lnTo>
                        <a:pt x="262" y="1050"/>
                      </a:lnTo>
                      <a:lnTo>
                        <a:pt x="400" y="1050"/>
                      </a:lnTo>
                      <a:lnTo>
                        <a:pt x="394" y="656"/>
                      </a:lnTo>
                      <a:lnTo>
                        <a:pt x="526" y="656"/>
                      </a:lnTo>
                      <a:lnTo>
                        <a:pt x="526" y="524"/>
                      </a:lnTo>
                      <a:lnTo>
                        <a:pt x="659" y="527"/>
                      </a:lnTo>
                      <a:lnTo>
                        <a:pt x="659" y="392"/>
                      </a:lnTo>
                      <a:lnTo>
                        <a:pt x="787" y="392"/>
                      </a:lnTo>
                      <a:lnTo>
                        <a:pt x="787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65" name="Freeform 189"/>
                <p:cNvSpPr>
                  <a:spLocks/>
                </p:cNvSpPr>
                <p:nvPr/>
              </p:nvSpPr>
              <p:spPr bwMode="auto">
                <a:xfrm>
                  <a:off x="3016" y="1570"/>
                  <a:ext cx="268" cy="1846"/>
                </a:xfrm>
                <a:custGeom>
                  <a:avLst/>
                  <a:gdLst>
                    <a:gd name="T0" fmla="*/ 0 w 268"/>
                    <a:gd name="T1" fmla="*/ 1846 h 1846"/>
                    <a:gd name="T2" fmla="*/ 17 w 268"/>
                    <a:gd name="T3" fmla="*/ 1846 h 1846"/>
                    <a:gd name="T4" fmla="*/ 134 w 268"/>
                    <a:gd name="T5" fmla="*/ 1844 h 1846"/>
                    <a:gd name="T6" fmla="*/ 140 w 268"/>
                    <a:gd name="T7" fmla="*/ 937 h 1846"/>
                    <a:gd name="T8" fmla="*/ 268 w 268"/>
                    <a:gd name="T9" fmla="*/ 931 h 1846"/>
                    <a:gd name="T10" fmla="*/ 262 w 268"/>
                    <a:gd name="T11" fmla="*/ 0 h 184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8"/>
                    <a:gd name="T19" fmla="*/ 0 h 1846"/>
                    <a:gd name="T20" fmla="*/ 268 w 268"/>
                    <a:gd name="T21" fmla="*/ 1846 h 184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8" h="1846">
                      <a:moveTo>
                        <a:pt x="0" y="1846"/>
                      </a:moveTo>
                      <a:lnTo>
                        <a:pt x="17" y="1846"/>
                      </a:lnTo>
                      <a:lnTo>
                        <a:pt x="134" y="1844"/>
                      </a:lnTo>
                      <a:lnTo>
                        <a:pt x="140" y="937"/>
                      </a:lnTo>
                      <a:lnTo>
                        <a:pt x="268" y="931"/>
                      </a:lnTo>
                      <a:lnTo>
                        <a:pt x="262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66" name="Freeform 190"/>
                <p:cNvSpPr>
                  <a:spLocks/>
                </p:cNvSpPr>
                <p:nvPr/>
              </p:nvSpPr>
              <p:spPr bwMode="auto">
                <a:xfrm>
                  <a:off x="3015" y="2625"/>
                  <a:ext cx="1331" cy="793"/>
                </a:xfrm>
                <a:custGeom>
                  <a:avLst/>
                  <a:gdLst>
                    <a:gd name="T0" fmla="*/ 0 w 1331"/>
                    <a:gd name="T1" fmla="*/ 793 h 793"/>
                    <a:gd name="T2" fmla="*/ 393 w 1331"/>
                    <a:gd name="T3" fmla="*/ 791 h 793"/>
                    <a:gd name="T4" fmla="*/ 397 w 1331"/>
                    <a:gd name="T5" fmla="*/ 658 h 793"/>
                    <a:gd name="T6" fmla="*/ 793 w 1331"/>
                    <a:gd name="T7" fmla="*/ 662 h 793"/>
                    <a:gd name="T8" fmla="*/ 788 w 1331"/>
                    <a:gd name="T9" fmla="*/ 529 h 793"/>
                    <a:gd name="T10" fmla="*/ 922 w 1331"/>
                    <a:gd name="T11" fmla="*/ 529 h 793"/>
                    <a:gd name="T12" fmla="*/ 923 w 1331"/>
                    <a:gd name="T13" fmla="*/ 398 h 793"/>
                    <a:gd name="T14" fmla="*/ 1067 w 1331"/>
                    <a:gd name="T15" fmla="*/ 398 h 793"/>
                    <a:gd name="T16" fmla="*/ 1067 w 1331"/>
                    <a:gd name="T17" fmla="*/ 264 h 793"/>
                    <a:gd name="T18" fmla="*/ 1199 w 1331"/>
                    <a:gd name="T19" fmla="*/ 270 h 793"/>
                    <a:gd name="T20" fmla="*/ 1199 w 1331"/>
                    <a:gd name="T21" fmla="*/ 134 h 793"/>
                    <a:gd name="T22" fmla="*/ 1331 w 1331"/>
                    <a:gd name="T23" fmla="*/ 136 h 793"/>
                    <a:gd name="T24" fmla="*/ 1331 w 1331"/>
                    <a:gd name="T25" fmla="*/ 0 h 79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331"/>
                    <a:gd name="T40" fmla="*/ 0 h 793"/>
                    <a:gd name="T41" fmla="*/ 1331 w 1331"/>
                    <a:gd name="T42" fmla="*/ 793 h 79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331" h="793">
                      <a:moveTo>
                        <a:pt x="0" y="793"/>
                      </a:moveTo>
                      <a:lnTo>
                        <a:pt x="393" y="791"/>
                      </a:lnTo>
                      <a:lnTo>
                        <a:pt x="397" y="658"/>
                      </a:lnTo>
                      <a:lnTo>
                        <a:pt x="793" y="662"/>
                      </a:lnTo>
                      <a:lnTo>
                        <a:pt x="788" y="529"/>
                      </a:lnTo>
                      <a:lnTo>
                        <a:pt x="922" y="529"/>
                      </a:lnTo>
                      <a:lnTo>
                        <a:pt x="923" y="398"/>
                      </a:lnTo>
                      <a:lnTo>
                        <a:pt x="1067" y="398"/>
                      </a:lnTo>
                      <a:lnTo>
                        <a:pt x="1067" y="264"/>
                      </a:lnTo>
                      <a:lnTo>
                        <a:pt x="1199" y="270"/>
                      </a:lnTo>
                      <a:lnTo>
                        <a:pt x="1199" y="134"/>
                      </a:lnTo>
                      <a:lnTo>
                        <a:pt x="1331" y="136"/>
                      </a:lnTo>
                      <a:lnTo>
                        <a:pt x="1331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67" name="Freeform 191"/>
                <p:cNvSpPr>
                  <a:spLocks/>
                </p:cNvSpPr>
                <p:nvPr/>
              </p:nvSpPr>
              <p:spPr bwMode="auto">
                <a:xfrm>
                  <a:off x="3024" y="3153"/>
                  <a:ext cx="1850" cy="268"/>
                </a:xfrm>
                <a:custGeom>
                  <a:avLst/>
                  <a:gdLst>
                    <a:gd name="T0" fmla="*/ 0 w 1850"/>
                    <a:gd name="T1" fmla="*/ 260 h 268"/>
                    <a:gd name="T2" fmla="*/ 916 w 1850"/>
                    <a:gd name="T3" fmla="*/ 268 h 268"/>
                    <a:gd name="T4" fmla="*/ 914 w 1850"/>
                    <a:gd name="T5" fmla="*/ 134 h 268"/>
                    <a:gd name="T6" fmla="*/ 1850 w 1850"/>
                    <a:gd name="T7" fmla="*/ 132 h 268"/>
                    <a:gd name="T8" fmla="*/ 1848 w 1850"/>
                    <a:gd name="T9" fmla="*/ 0 h 2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50"/>
                    <a:gd name="T16" fmla="*/ 0 h 268"/>
                    <a:gd name="T17" fmla="*/ 1850 w 1850"/>
                    <a:gd name="T18" fmla="*/ 268 h 2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50" h="268">
                      <a:moveTo>
                        <a:pt x="0" y="260"/>
                      </a:moveTo>
                      <a:lnTo>
                        <a:pt x="916" y="268"/>
                      </a:lnTo>
                      <a:lnTo>
                        <a:pt x="914" y="134"/>
                      </a:lnTo>
                      <a:lnTo>
                        <a:pt x="1850" y="132"/>
                      </a:lnTo>
                      <a:lnTo>
                        <a:pt x="1848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68" name="Freeform 192"/>
                <p:cNvSpPr>
                  <a:spLocks/>
                </p:cNvSpPr>
                <p:nvPr/>
              </p:nvSpPr>
              <p:spPr bwMode="auto">
                <a:xfrm>
                  <a:off x="3015" y="2893"/>
                  <a:ext cx="1595" cy="530"/>
                </a:xfrm>
                <a:custGeom>
                  <a:avLst/>
                  <a:gdLst>
                    <a:gd name="T0" fmla="*/ 0 w 1595"/>
                    <a:gd name="T1" fmla="*/ 525 h 530"/>
                    <a:gd name="T2" fmla="*/ 129 w 1595"/>
                    <a:gd name="T3" fmla="*/ 525 h 530"/>
                    <a:gd name="T4" fmla="*/ 397 w 1595"/>
                    <a:gd name="T5" fmla="*/ 530 h 530"/>
                    <a:gd name="T6" fmla="*/ 397 w 1595"/>
                    <a:gd name="T7" fmla="*/ 392 h 530"/>
                    <a:gd name="T8" fmla="*/ 793 w 1595"/>
                    <a:gd name="T9" fmla="*/ 398 h 530"/>
                    <a:gd name="T10" fmla="*/ 793 w 1595"/>
                    <a:gd name="T11" fmla="*/ 260 h 530"/>
                    <a:gd name="T12" fmla="*/ 1199 w 1595"/>
                    <a:gd name="T13" fmla="*/ 260 h 530"/>
                    <a:gd name="T14" fmla="*/ 1199 w 1595"/>
                    <a:gd name="T15" fmla="*/ 130 h 530"/>
                    <a:gd name="T16" fmla="*/ 1595 w 1595"/>
                    <a:gd name="T17" fmla="*/ 130 h 530"/>
                    <a:gd name="T18" fmla="*/ 1595 w 1595"/>
                    <a:gd name="T19" fmla="*/ 0 h 53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595"/>
                    <a:gd name="T31" fmla="*/ 0 h 530"/>
                    <a:gd name="T32" fmla="*/ 1595 w 1595"/>
                    <a:gd name="T33" fmla="*/ 530 h 53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595" h="530">
                      <a:moveTo>
                        <a:pt x="0" y="525"/>
                      </a:moveTo>
                      <a:lnTo>
                        <a:pt x="129" y="525"/>
                      </a:lnTo>
                      <a:lnTo>
                        <a:pt x="397" y="530"/>
                      </a:lnTo>
                      <a:lnTo>
                        <a:pt x="397" y="392"/>
                      </a:lnTo>
                      <a:lnTo>
                        <a:pt x="793" y="398"/>
                      </a:lnTo>
                      <a:lnTo>
                        <a:pt x="793" y="260"/>
                      </a:lnTo>
                      <a:lnTo>
                        <a:pt x="1199" y="260"/>
                      </a:lnTo>
                      <a:lnTo>
                        <a:pt x="1199" y="130"/>
                      </a:lnTo>
                      <a:lnTo>
                        <a:pt x="1595" y="130"/>
                      </a:lnTo>
                      <a:lnTo>
                        <a:pt x="1595" y="0"/>
                      </a:ln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69" name="Freeform 193"/>
                <p:cNvSpPr>
                  <a:spLocks/>
                </p:cNvSpPr>
                <p:nvPr/>
              </p:nvSpPr>
              <p:spPr bwMode="auto">
                <a:xfrm>
                  <a:off x="3016" y="1833"/>
                  <a:ext cx="526" cy="1586"/>
                </a:xfrm>
                <a:custGeom>
                  <a:avLst/>
                  <a:gdLst>
                    <a:gd name="T0" fmla="*/ 0 w 526"/>
                    <a:gd name="T1" fmla="*/ 1585 h 1586"/>
                    <a:gd name="T2" fmla="*/ 130 w 526"/>
                    <a:gd name="T3" fmla="*/ 1586 h 1586"/>
                    <a:gd name="T4" fmla="*/ 134 w 526"/>
                    <a:gd name="T5" fmla="*/ 1440 h 1586"/>
                    <a:gd name="T6" fmla="*/ 134 w 526"/>
                    <a:gd name="T7" fmla="*/ 1452 h 1586"/>
                    <a:gd name="T8" fmla="*/ 140 w 526"/>
                    <a:gd name="T9" fmla="*/ 1189 h 1586"/>
                    <a:gd name="T10" fmla="*/ 264 w 526"/>
                    <a:gd name="T11" fmla="*/ 1190 h 1586"/>
                    <a:gd name="T12" fmla="*/ 258 w 526"/>
                    <a:gd name="T13" fmla="*/ 792 h 1586"/>
                    <a:gd name="T14" fmla="*/ 400 w 526"/>
                    <a:gd name="T15" fmla="*/ 794 h 1586"/>
                    <a:gd name="T16" fmla="*/ 396 w 526"/>
                    <a:gd name="T17" fmla="*/ 396 h 1586"/>
                    <a:gd name="T18" fmla="*/ 526 w 526"/>
                    <a:gd name="T19" fmla="*/ 398 h 1586"/>
                    <a:gd name="T20" fmla="*/ 526 w 526"/>
                    <a:gd name="T21" fmla="*/ 0 h 158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26"/>
                    <a:gd name="T34" fmla="*/ 0 h 1586"/>
                    <a:gd name="T35" fmla="*/ 526 w 526"/>
                    <a:gd name="T36" fmla="*/ 1586 h 158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26" h="1586">
                      <a:moveTo>
                        <a:pt x="0" y="1585"/>
                      </a:moveTo>
                      <a:lnTo>
                        <a:pt x="130" y="1586"/>
                      </a:lnTo>
                      <a:lnTo>
                        <a:pt x="134" y="1440"/>
                      </a:lnTo>
                      <a:lnTo>
                        <a:pt x="134" y="1452"/>
                      </a:lnTo>
                      <a:lnTo>
                        <a:pt x="140" y="1189"/>
                      </a:lnTo>
                      <a:lnTo>
                        <a:pt x="264" y="1190"/>
                      </a:lnTo>
                      <a:lnTo>
                        <a:pt x="258" y="792"/>
                      </a:lnTo>
                      <a:lnTo>
                        <a:pt x="400" y="794"/>
                      </a:lnTo>
                      <a:lnTo>
                        <a:pt x="396" y="396"/>
                      </a:lnTo>
                      <a:lnTo>
                        <a:pt x="526" y="398"/>
                      </a:lnTo>
                      <a:lnTo>
                        <a:pt x="526" y="0"/>
                      </a:ln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30070" name="Freeform 194"/>
                <p:cNvSpPr>
                  <a:spLocks/>
                </p:cNvSpPr>
                <p:nvPr/>
              </p:nvSpPr>
              <p:spPr bwMode="auto">
                <a:xfrm>
                  <a:off x="3013" y="2354"/>
                  <a:ext cx="1074" cy="1066"/>
                </a:xfrm>
                <a:custGeom>
                  <a:avLst/>
                  <a:gdLst>
                    <a:gd name="T0" fmla="*/ 0 w 1074"/>
                    <a:gd name="T1" fmla="*/ 1064 h 1066"/>
                    <a:gd name="T2" fmla="*/ 133 w 1074"/>
                    <a:gd name="T3" fmla="*/ 1066 h 1066"/>
                    <a:gd name="T4" fmla="*/ 130 w 1074"/>
                    <a:gd name="T5" fmla="*/ 925 h 1066"/>
                    <a:gd name="T6" fmla="*/ 265 w 1074"/>
                    <a:gd name="T7" fmla="*/ 925 h 1066"/>
                    <a:gd name="T8" fmla="*/ 265 w 1074"/>
                    <a:gd name="T9" fmla="*/ 797 h 1066"/>
                    <a:gd name="T10" fmla="*/ 400 w 1074"/>
                    <a:gd name="T11" fmla="*/ 797 h 1066"/>
                    <a:gd name="T12" fmla="*/ 400 w 1074"/>
                    <a:gd name="T13" fmla="*/ 668 h 1066"/>
                    <a:gd name="T14" fmla="*/ 535 w 1074"/>
                    <a:gd name="T15" fmla="*/ 668 h 1066"/>
                    <a:gd name="T16" fmla="*/ 535 w 1074"/>
                    <a:gd name="T17" fmla="*/ 533 h 1066"/>
                    <a:gd name="T18" fmla="*/ 670 w 1074"/>
                    <a:gd name="T19" fmla="*/ 533 h 1066"/>
                    <a:gd name="T20" fmla="*/ 664 w 1074"/>
                    <a:gd name="T21" fmla="*/ 404 h 1066"/>
                    <a:gd name="T22" fmla="*/ 798 w 1074"/>
                    <a:gd name="T23" fmla="*/ 398 h 1066"/>
                    <a:gd name="T24" fmla="*/ 792 w 1074"/>
                    <a:gd name="T25" fmla="*/ 270 h 1066"/>
                    <a:gd name="T26" fmla="*/ 927 w 1074"/>
                    <a:gd name="T27" fmla="*/ 270 h 1066"/>
                    <a:gd name="T28" fmla="*/ 927 w 1074"/>
                    <a:gd name="T29" fmla="*/ 135 h 1066"/>
                    <a:gd name="T30" fmla="*/ 1074 w 1074"/>
                    <a:gd name="T31" fmla="*/ 135 h 1066"/>
                    <a:gd name="T32" fmla="*/ 1068 w 1074"/>
                    <a:gd name="T33" fmla="*/ 0 h 10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074"/>
                    <a:gd name="T52" fmla="*/ 0 h 1066"/>
                    <a:gd name="T53" fmla="*/ 1074 w 1074"/>
                    <a:gd name="T54" fmla="*/ 1066 h 10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074" h="1066">
                      <a:moveTo>
                        <a:pt x="0" y="1064"/>
                      </a:moveTo>
                      <a:lnTo>
                        <a:pt x="133" y="1066"/>
                      </a:lnTo>
                      <a:lnTo>
                        <a:pt x="130" y="925"/>
                      </a:lnTo>
                      <a:lnTo>
                        <a:pt x="265" y="925"/>
                      </a:lnTo>
                      <a:lnTo>
                        <a:pt x="265" y="797"/>
                      </a:lnTo>
                      <a:lnTo>
                        <a:pt x="400" y="797"/>
                      </a:lnTo>
                      <a:lnTo>
                        <a:pt x="400" y="668"/>
                      </a:lnTo>
                      <a:lnTo>
                        <a:pt x="535" y="668"/>
                      </a:lnTo>
                      <a:lnTo>
                        <a:pt x="535" y="533"/>
                      </a:lnTo>
                      <a:lnTo>
                        <a:pt x="670" y="533"/>
                      </a:lnTo>
                      <a:lnTo>
                        <a:pt x="664" y="404"/>
                      </a:lnTo>
                      <a:lnTo>
                        <a:pt x="798" y="398"/>
                      </a:lnTo>
                      <a:lnTo>
                        <a:pt x="792" y="270"/>
                      </a:lnTo>
                      <a:lnTo>
                        <a:pt x="927" y="270"/>
                      </a:lnTo>
                      <a:lnTo>
                        <a:pt x="927" y="135"/>
                      </a:lnTo>
                      <a:lnTo>
                        <a:pt x="1074" y="135"/>
                      </a:lnTo>
                      <a:lnTo>
                        <a:pt x="1068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grpSp>
              <p:nvGrpSpPr>
                <p:cNvPr id="30071" name="Group 195"/>
                <p:cNvGrpSpPr>
                  <a:grpSpLocks/>
                </p:cNvGrpSpPr>
                <p:nvPr/>
              </p:nvGrpSpPr>
              <p:grpSpPr bwMode="auto">
                <a:xfrm>
                  <a:off x="3007" y="1298"/>
                  <a:ext cx="2140" cy="2131"/>
                  <a:chOff x="3007" y="1298"/>
                  <a:chExt cx="2140" cy="2131"/>
                </a:xfrm>
              </p:grpSpPr>
              <p:sp>
                <p:nvSpPr>
                  <p:cNvPr id="30072" name="Oval 196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73" name="Oval 197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74" name="Oval 198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75" name="Oval 199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76" name="Oval 200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77" name="Oval 201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78" name="Oval 202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79" name="Oval 203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80" name="Oval 204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81" name="Oval 205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82" name="Oval 206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83" name="Oval 207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84" name="Oval 208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85" name="Oval 209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86" name="Oval 210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87" name="Oval 211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88" name="Oval 212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89" name="Oval 213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90" name="Oval 214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91" name="Oval 215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92" name="Oval 216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93" name="Oval 217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94" name="Oval 218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95" name="Oval 219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96" name="Oval 220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97" name="Oval 221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98" name="Oval 222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99" name="Oval 223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00" name="Oval 224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01" name="Oval 225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02" name="Oval 226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03" name="Oval 227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04" name="Oval 228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05" name="Oval 229"/>
                  <p:cNvSpPr>
                    <a:spLocks noChangeArrowheads="1"/>
                  </p:cNvSpPr>
                  <p:nvPr/>
                </p:nvSpPr>
                <p:spPr bwMode="auto">
                  <a:xfrm>
                    <a:off x="4993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06" name="Oval 230"/>
                  <p:cNvSpPr>
                    <a:spLocks noChangeArrowheads="1"/>
                  </p:cNvSpPr>
                  <p:nvPr/>
                </p:nvSpPr>
                <p:spPr bwMode="auto">
                  <a:xfrm>
                    <a:off x="4993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07" name="Oval 231"/>
                  <p:cNvSpPr>
                    <a:spLocks noChangeArrowheads="1"/>
                  </p:cNvSpPr>
                  <p:nvPr/>
                </p:nvSpPr>
                <p:spPr bwMode="auto">
                  <a:xfrm>
                    <a:off x="5125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08" name="Oval 2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929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09" name="Oval 2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220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10" name="Oval 23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088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11" name="Oval 23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12" name="Oval 2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13" name="Oval 2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14" name="Oval 23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22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15" name="Oval 23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08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16" name="Oval 24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195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17" name="Oval 24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182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18" name="Oval 24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19" name="Oval 24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20" name="Oval 2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21" name="Oval 2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82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22" name="Oval 24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69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23" name="Oval 24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220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24" name="Oval 24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088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25" name="Oval 24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95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26" name="Oval 25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82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27" name="Oval 25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693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28" name="Oval 25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561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29" name="Oval 25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30" name="Oval 25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31" name="Oval 25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32" name="Oval 25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82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33" name="Oval 25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69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34" name="Oval 25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56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35" name="Oval 25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43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36" name="Oval 26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22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37" name="Oval 26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08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38" name="Oval 26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95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39" name="Oval 26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82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40" name="Oval 26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69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41" name="Oval 26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56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42" name="Oval 26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43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43" name="Oval 26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298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44" name="Oval 268"/>
                  <p:cNvSpPr>
                    <a:spLocks noChangeArrowheads="1"/>
                  </p:cNvSpPr>
                  <p:nvPr/>
                </p:nvSpPr>
                <p:spPr bwMode="auto">
                  <a:xfrm>
                    <a:off x="3007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45" name="Oval 269"/>
                  <p:cNvSpPr>
                    <a:spLocks noChangeArrowheads="1"/>
                  </p:cNvSpPr>
                  <p:nvPr/>
                </p:nvSpPr>
                <p:spPr bwMode="auto">
                  <a:xfrm>
                    <a:off x="3139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46" name="Oval 270"/>
                  <p:cNvSpPr>
                    <a:spLocks noChangeArrowheads="1"/>
                  </p:cNvSpPr>
                  <p:nvPr/>
                </p:nvSpPr>
                <p:spPr bwMode="auto">
                  <a:xfrm>
                    <a:off x="3139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47" name="Oval 271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48" name="Oval 272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49" name="Oval 273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50" name="Oval 274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40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51" name="Oval 275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27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52" name="Oval 276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143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53" name="Oval 277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012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54" name="Oval 278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55" name="Oval 279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56" name="Oval 280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57" name="Oval 281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58" name="Oval 282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59" name="Oval 283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60" name="Oval 284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61" name="Oval 285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62" name="Oval 286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63" name="Oval 287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64" name="Oval 288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65" name="Oval 289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66" name="Oval 290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67" name="Oval 291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68" name="Oval 292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69" name="Oval 293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70" name="Oval 294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71" name="Oval 295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72" name="Oval 296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73" name="Oval 297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74" name="Oval 298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75" name="Oval 299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76" name="Oval 300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77" name="Oval 301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78" name="Oval 302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79" name="Oval 303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80" name="Oval 304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81" name="Oval 305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82" name="Oval 306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83" name="Oval 307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84" name="Oval 308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85" name="Oval 309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86" name="Oval 310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87" name="Oval 311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88" name="Oval 312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89" name="Oval 3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929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90" name="Oval 31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48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91" name="Oval 31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35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92" name="Oval 31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93" name="Oval 31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94" name="Oval 31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95" name="Oval 31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96" name="Oval 3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97" name="Oval 3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98" name="Oval 32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199" name="Oval 32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00" name="Oval 3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01" name="Oval 3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02" name="Oval 32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03" name="Oval 32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04" name="Oval 3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05" name="Oval 3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06" name="Oval 33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07" name="Oval 33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08" name="Oval 3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48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09" name="Oval 3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35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10" name="Oval 33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11" name="Oval 33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12" name="Oval 3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13" name="Oval 3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14" name="Oval 33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15" name="Oval 33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16" name="Oval 34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17" name="Oval 34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18" name="Oval 34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19" name="Oval 34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20" name="Oval 3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21" name="Oval 3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22" name="Oval 34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23" name="Oval 34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224" name="Oval 34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ja-JP" altLang="ja-JP"/>
                  </a:p>
                </p:txBody>
              </p:sp>
            </p:grpSp>
          </p:grpSp>
        </p:grpSp>
        <p:grpSp>
          <p:nvGrpSpPr>
            <p:cNvPr id="29704" name="Group 349"/>
            <p:cNvGrpSpPr>
              <a:grpSpLocks/>
            </p:cNvGrpSpPr>
            <p:nvPr/>
          </p:nvGrpSpPr>
          <p:grpSpPr bwMode="auto">
            <a:xfrm flipV="1">
              <a:off x="3384" y="2301"/>
              <a:ext cx="2267" cy="1225"/>
              <a:chOff x="3288" y="981"/>
              <a:chExt cx="2267" cy="1225"/>
            </a:xfrm>
          </p:grpSpPr>
          <p:grpSp>
            <p:nvGrpSpPr>
              <p:cNvPr id="29708" name="Group 350"/>
              <p:cNvGrpSpPr>
                <a:grpSpLocks/>
              </p:cNvGrpSpPr>
              <p:nvPr/>
            </p:nvGrpSpPr>
            <p:grpSpPr bwMode="auto">
              <a:xfrm>
                <a:off x="4422" y="981"/>
                <a:ext cx="1133" cy="1225"/>
                <a:chOff x="3007" y="1298"/>
                <a:chExt cx="2140" cy="2132"/>
              </a:xfrm>
            </p:grpSpPr>
            <p:sp>
              <p:nvSpPr>
                <p:cNvPr id="29881" name="Freeform 351"/>
                <p:cNvSpPr>
                  <a:spLocks/>
                </p:cNvSpPr>
                <p:nvPr/>
              </p:nvSpPr>
              <p:spPr bwMode="auto">
                <a:xfrm>
                  <a:off x="3013" y="2225"/>
                  <a:ext cx="927" cy="1195"/>
                </a:xfrm>
                <a:custGeom>
                  <a:avLst/>
                  <a:gdLst>
                    <a:gd name="T0" fmla="*/ 0 w 927"/>
                    <a:gd name="T1" fmla="*/ 1193 h 1195"/>
                    <a:gd name="T2" fmla="*/ 133 w 927"/>
                    <a:gd name="T3" fmla="*/ 1195 h 1195"/>
                    <a:gd name="T4" fmla="*/ 130 w 927"/>
                    <a:gd name="T5" fmla="*/ 1054 h 1195"/>
                    <a:gd name="T6" fmla="*/ 265 w 927"/>
                    <a:gd name="T7" fmla="*/ 1054 h 1195"/>
                    <a:gd name="T8" fmla="*/ 265 w 927"/>
                    <a:gd name="T9" fmla="*/ 926 h 1195"/>
                    <a:gd name="T10" fmla="*/ 400 w 927"/>
                    <a:gd name="T11" fmla="*/ 926 h 1195"/>
                    <a:gd name="T12" fmla="*/ 400 w 927"/>
                    <a:gd name="T13" fmla="*/ 797 h 1195"/>
                    <a:gd name="T14" fmla="*/ 535 w 927"/>
                    <a:gd name="T15" fmla="*/ 797 h 1195"/>
                    <a:gd name="T16" fmla="*/ 535 w 927"/>
                    <a:gd name="T17" fmla="*/ 662 h 1195"/>
                    <a:gd name="T18" fmla="*/ 670 w 927"/>
                    <a:gd name="T19" fmla="*/ 662 h 1195"/>
                    <a:gd name="T20" fmla="*/ 664 w 927"/>
                    <a:gd name="T21" fmla="*/ 533 h 1195"/>
                    <a:gd name="T22" fmla="*/ 798 w 927"/>
                    <a:gd name="T23" fmla="*/ 527 h 1195"/>
                    <a:gd name="T24" fmla="*/ 792 w 927"/>
                    <a:gd name="T25" fmla="*/ 399 h 1195"/>
                    <a:gd name="T26" fmla="*/ 927 w 927"/>
                    <a:gd name="T27" fmla="*/ 399 h 1195"/>
                    <a:gd name="T28" fmla="*/ 927 w 927"/>
                    <a:gd name="T29" fmla="*/ 0 h 119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927"/>
                    <a:gd name="T46" fmla="*/ 0 h 1195"/>
                    <a:gd name="T47" fmla="*/ 927 w 927"/>
                    <a:gd name="T48" fmla="*/ 1195 h 119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927" h="1195">
                      <a:moveTo>
                        <a:pt x="0" y="1193"/>
                      </a:moveTo>
                      <a:lnTo>
                        <a:pt x="133" y="1195"/>
                      </a:lnTo>
                      <a:lnTo>
                        <a:pt x="130" y="1054"/>
                      </a:lnTo>
                      <a:lnTo>
                        <a:pt x="265" y="1054"/>
                      </a:lnTo>
                      <a:lnTo>
                        <a:pt x="265" y="926"/>
                      </a:lnTo>
                      <a:lnTo>
                        <a:pt x="400" y="926"/>
                      </a:lnTo>
                      <a:lnTo>
                        <a:pt x="400" y="797"/>
                      </a:lnTo>
                      <a:lnTo>
                        <a:pt x="535" y="797"/>
                      </a:lnTo>
                      <a:lnTo>
                        <a:pt x="535" y="662"/>
                      </a:lnTo>
                      <a:lnTo>
                        <a:pt x="670" y="662"/>
                      </a:lnTo>
                      <a:lnTo>
                        <a:pt x="664" y="533"/>
                      </a:lnTo>
                      <a:lnTo>
                        <a:pt x="798" y="527"/>
                      </a:lnTo>
                      <a:lnTo>
                        <a:pt x="792" y="399"/>
                      </a:lnTo>
                      <a:lnTo>
                        <a:pt x="927" y="399"/>
                      </a:lnTo>
                      <a:lnTo>
                        <a:pt x="927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82" name="Freeform 352"/>
                <p:cNvSpPr>
                  <a:spLocks/>
                </p:cNvSpPr>
                <p:nvPr/>
              </p:nvSpPr>
              <p:spPr bwMode="auto">
                <a:xfrm>
                  <a:off x="3014" y="1300"/>
                  <a:ext cx="7" cy="2109"/>
                </a:xfrm>
                <a:custGeom>
                  <a:avLst/>
                  <a:gdLst>
                    <a:gd name="T0" fmla="*/ 0 w 7"/>
                    <a:gd name="T1" fmla="*/ 2109 h 2109"/>
                    <a:gd name="T2" fmla="*/ 7 w 7"/>
                    <a:gd name="T3" fmla="*/ 0 h 2109"/>
                    <a:gd name="T4" fmla="*/ 0 60000 65536"/>
                    <a:gd name="T5" fmla="*/ 0 60000 65536"/>
                    <a:gd name="T6" fmla="*/ 0 w 7"/>
                    <a:gd name="T7" fmla="*/ 0 h 2109"/>
                    <a:gd name="T8" fmla="*/ 7 w 7"/>
                    <a:gd name="T9" fmla="*/ 2109 h 2109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" h="2109">
                      <a:moveTo>
                        <a:pt x="0" y="2109"/>
                      </a:moveTo>
                      <a:lnTo>
                        <a:pt x="7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83" name="Freeform 353"/>
                <p:cNvSpPr>
                  <a:spLocks/>
                </p:cNvSpPr>
                <p:nvPr/>
              </p:nvSpPr>
              <p:spPr bwMode="auto">
                <a:xfrm>
                  <a:off x="3030" y="3429"/>
                  <a:ext cx="2091" cy="1"/>
                </a:xfrm>
                <a:custGeom>
                  <a:avLst/>
                  <a:gdLst>
                    <a:gd name="T0" fmla="*/ 0 w 2091"/>
                    <a:gd name="T1" fmla="*/ 0 h 1"/>
                    <a:gd name="T2" fmla="*/ 2091 w 2091"/>
                    <a:gd name="T3" fmla="*/ 0 h 1"/>
                    <a:gd name="T4" fmla="*/ 0 60000 65536"/>
                    <a:gd name="T5" fmla="*/ 0 60000 65536"/>
                    <a:gd name="T6" fmla="*/ 0 w 2091"/>
                    <a:gd name="T7" fmla="*/ 0 h 1"/>
                    <a:gd name="T8" fmla="*/ 2091 w 2091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91" h="1">
                      <a:moveTo>
                        <a:pt x="0" y="0"/>
                      </a:moveTo>
                      <a:lnTo>
                        <a:pt x="2091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84" name="Freeform 354"/>
                <p:cNvSpPr>
                  <a:spLocks/>
                </p:cNvSpPr>
                <p:nvPr/>
              </p:nvSpPr>
              <p:spPr bwMode="auto">
                <a:xfrm>
                  <a:off x="3013" y="1434"/>
                  <a:ext cx="143" cy="1986"/>
                </a:xfrm>
                <a:custGeom>
                  <a:avLst/>
                  <a:gdLst>
                    <a:gd name="T0" fmla="*/ 0 w 143"/>
                    <a:gd name="T1" fmla="*/ 1985 h 1986"/>
                    <a:gd name="T2" fmla="*/ 9 w 143"/>
                    <a:gd name="T3" fmla="*/ 1982 h 1986"/>
                    <a:gd name="T4" fmla="*/ 143 w 143"/>
                    <a:gd name="T5" fmla="*/ 1986 h 1986"/>
                    <a:gd name="T6" fmla="*/ 139 w 143"/>
                    <a:gd name="T7" fmla="*/ 0 h 198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43"/>
                    <a:gd name="T13" fmla="*/ 0 h 1986"/>
                    <a:gd name="T14" fmla="*/ 143 w 143"/>
                    <a:gd name="T15" fmla="*/ 1986 h 198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43" h="1986">
                      <a:moveTo>
                        <a:pt x="0" y="1985"/>
                      </a:moveTo>
                      <a:lnTo>
                        <a:pt x="9" y="1982"/>
                      </a:lnTo>
                      <a:lnTo>
                        <a:pt x="143" y="1986"/>
                      </a:lnTo>
                      <a:lnTo>
                        <a:pt x="139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85" name="Freeform 355"/>
                <p:cNvSpPr>
                  <a:spLocks/>
                </p:cNvSpPr>
                <p:nvPr/>
              </p:nvSpPr>
              <p:spPr bwMode="auto">
                <a:xfrm>
                  <a:off x="3015" y="1704"/>
                  <a:ext cx="401" cy="1712"/>
                </a:xfrm>
                <a:custGeom>
                  <a:avLst/>
                  <a:gdLst>
                    <a:gd name="T0" fmla="*/ 0 w 401"/>
                    <a:gd name="T1" fmla="*/ 1712 h 1712"/>
                    <a:gd name="T2" fmla="*/ 131 w 401"/>
                    <a:gd name="T3" fmla="*/ 1712 h 1712"/>
                    <a:gd name="T4" fmla="*/ 137 w 401"/>
                    <a:gd name="T5" fmla="*/ 1319 h 1712"/>
                    <a:gd name="T6" fmla="*/ 265 w 401"/>
                    <a:gd name="T7" fmla="*/ 1321 h 1712"/>
                    <a:gd name="T8" fmla="*/ 265 w 401"/>
                    <a:gd name="T9" fmla="*/ 923 h 1712"/>
                    <a:gd name="T10" fmla="*/ 401 w 401"/>
                    <a:gd name="T11" fmla="*/ 923 h 1712"/>
                    <a:gd name="T12" fmla="*/ 398 w 401"/>
                    <a:gd name="T13" fmla="*/ 0 h 171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1"/>
                    <a:gd name="T22" fmla="*/ 0 h 1712"/>
                    <a:gd name="T23" fmla="*/ 401 w 401"/>
                    <a:gd name="T24" fmla="*/ 1712 h 171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1" h="1712">
                      <a:moveTo>
                        <a:pt x="0" y="1712"/>
                      </a:moveTo>
                      <a:lnTo>
                        <a:pt x="131" y="1712"/>
                      </a:lnTo>
                      <a:lnTo>
                        <a:pt x="137" y="1319"/>
                      </a:lnTo>
                      <a:lnTo>
                        <a:pt x="265" y="1321"/>
                      </a:lnTo>
                      <a:lnTo>
                        <a:pt x="265" y="923"/>
                      </a:lnTo>
                      <a:lnTo>
                        <a:pt x="401" y="923"/>
                      </a:lnTo>
                      <a:lnTo>
                        <a:pt x="398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86" name="Freeform 356"/>
                <p:cNvSpPr>
                  <a:spLocks/>
                </p:cNvSpPr>
                <p:nvPr/>
              </p:nvSpPr>
              <p:spPr bwMode="auto">
                <a:xfrm>
                  <a:off x="3024" y="1967"/>
                  <a:ext cx="654" cy="1447"/>
                </a:xfrm>
                <a:custGeom>
                  <a:avLst/>
                  <a:gdLst>
                    <a:gd name="T0" fmla="*/ 0 w 654"/>
                    <a:gd name="T1" fmla="*/ 1445 h 1447"/>
                    <a:gd name="T2" fmla="*/ 127 w 654"/>
                    <a:gd name="T3" fmla="*/ 1447 h 1447"/>
                    <a:gd name="T4" fmla="*/ 126 w 654"/>
                    <a:gd name="T5" fmla="*/ 1316 h 1447"/>
                    <a:gd name="T6" fmla="*/ 256 w 654"/>
                    <a:gd name="T7" fmla="*/ 1318 h 1447"/>
                    <a:gd name="T8" fmla="*/ 256 w 654"/>
                    <a:gd name="T9" fmla="*/ 1186 h 1447"/>
                    <a:gd name="T10" fmla="*/ 390 w 654"/>
                    <a:gd name="T11" fmla="*/ 1186 h 1447"/>
                    <a:gd name="T12" fmla="*/ 388 w 654"/>
                    <a:gd name="T13" fmla="*/ 790 h 1447"/>
                    <a:gd name="T14" fmla="*/ 520 w 654"/>
                    <a:gd name="T15" fmla="*/ 790 h 1447"/>
                    <a:gd name="T16" fmla="*/ 520 w 654"/>
                    <a:gd name="T17" fmla="*/ 396 h 1447"/>
                    <a:gd name="T18" fmla="*/ 654 w 654"/>
                    <a:gd name="T19" fmla="*/ 396 h 1447"/>
                    <a:gd name="T20" fmla="*/ 652 w 654"/>
                    <a:gd name="T21" fmla="*/ 0 h 14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54"/>
                    <a:gd name="T34" fmla="*/ 0 h 1447"/>
                    <a:gd name="T35" fmla="*/ 654 w 654"/>
                    <a:gd name="T36" fmla="*/ 1447 h 144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54" h="1447">
                      <a:moveTo>
                        <a:pt x="0" y="1445"/>
                      </a:moveTo>
                      <a:lnTo>
                        <a:pt x="127" y="1447"/>
                      </a:lnTo>
                      <a:lnTo>
                        <a:pt x="126" y="1316"/>
                      </a:lnTo>
                      <a:lnTo>
                        <a:pt x="256" y="1318"/>
                      </a:lnTo>
                      <a:lnTo>
                        <a:pt x="256" y="1186"/>
                      </a:lnTo>
                      <a:lnTo>
                        <a:pt x="390" y="1186"/>
                      </a:lnTo>
                      <a:lnTo>
                        <a:pt x="388" y="790"/>
                      </a:lnTo>
                      <a:lnTo>
                        <a:pt x="520" y="790"/>
                      </a:lnTo>
                      <a:lnTo>
                        <a:pt x="520" y="396"/>
                      </a:lnTo>
                      <a:lnTo>
                        <a:pt x="654" y="396"/>
                      </a:lnTo>
                      <a:lnTo>
                        <a:pt x="652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87" name="Freeform 357"/>
                <p:cNvSpPr>
                  <a:spLocks/>
                </p:cNvSpPr>
                <p:nvPr/>
              </p:nvSpPr>
              <p:spPr bwMode="auto">
                <a:xfrm>
                  <a:off x="3010" y="2497"/>
                  <a:ext cx="1204" cy="924"/>
                </a:xfrm>
                <a:custGeom>
                  <a:avLst/>
                  <a:gdLst>
                    <a:gd name="T0" fmla="*/ 0 w 1204"/>
                    <a:gd name="T1" fmla="*/ 921 h 924"/>
                    <a:gd name="T2" fmla="*/ 402 w 1204"/>
                    <a:gd name="T3" fmla="*/ 924 h 924"/>
                    <a:gd name="T4" fmla="*/ 402 w 1204"/>
                    <a:gd name="T5" fmla="*/ 790 h 924"/>
                    <a:gd name="T6" fmla="*/ 531 w 1204"/>
                    <a:gd name="T7" fmla="*/ 787 h 924"/>
                    <a:gd name="T8" fmla="*/ 534 w 1204"/>
                    <a:gd name="T9" fmla="*/ 790 h 924"/>
                    <a:gd name="T10" fmla="*/ 534 w 1204"/>
                    <a:gd name="T11" fmla="*/ 658 h 924"/>
                    <a:gd name="T12" fmla="*/ 666 w 1204"/>
                    <a:gd name="T13" fmla="*/ 658 h 924"/>
                    <a:gd name="T14" fmla="*/ 666 w 1204"/>
                    <a:gd name="T15" fmla="*/ 528 h 924"/>
                    <a:gd name="T16" fmla="*/ 798 w 1204"/>
                    <a:gd name="T17" fmla="*/ 528 h 924"/>
                    <a:gd name="T18" fmla="*/ 798 w 1204"/>
                    <a:gd name="T19" fmla="*/ 394 h 924"/>
                    <a:gd name="T20" fmla="*/ 928 w 1204"/>
                    <a:gd name="T21" fmla="*/ 396 h 924"/>
                    <a:gd name="T22" fmla="*/ 928 w 1204"/>
                    <a:gd name="T23" fmla="*/ 262 h 924"/>
                    <a:gd name="T24" fmla="*/ 1072 w 1204"/>
                    <a:gd name="T25" fmla="*/ 260 h 924"/>
                    <a:gd name="T26" fmla="*/ 1072 w 1204"/>
                    <a:gd name="T27" fmla="*/ 130 h 924"/>
                    <a:gd name="T28" fmla="*/ 1204 w 1204"/>
                    <a:gd name="T29" fmla="*/ 132 h 924"/>
                    <a:gd name="T30" fmla="*/ 1202 w 1204"/>
                    <a:gd name="T31" fmla="*/ 0 h 924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204"/>
                    <a:gd name="T49" fmla="*/ 0 h 924"/>
                    <a:gd name="T50" fmla="*/ 1204 w 1204"/>
                    <a:gd name="T51" fmla="*/ 924 h 924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204" h="924">
                      <a:moveTo>
                        <a:pt x="0" y="921"/>
                      </a:moveTo>
                      <a:lnTo>
                        <a:pt x="402" y="924"/>
                      </a:lnTo>
                      <a:lnTo>
                        <a:pt x="402" y="790"/>
                      </a:lnTo>
                      <a:lnTo>
                        <a:pt x="531" y="787"/>
                      </a:lnTo>
                      <a:lnTo>
                        <a:pt x="534" y="790"/>
                      </a:lnTo>
                      <a:lnTo>
                        <a:pt x="534" y="658"/>
                      </a:lnTo>
                      <a:lnTo>
                        <a:pt x="666" y="658"/>
                      </a:lnTo>
                      <a:lnTo>
                        <a:pt x="666" y="528"/>
                      </a:lnTo>
                      <a:lnTo>
                        <a:pt x="798" y="528"/>
                      </a:lnTo>
                      <a:lnTo>
                        <a:pt x="798" y="394"/>
                      </a:lnTo>
                      <a:lnTo>
                        <a:pt x="928" y="396"/>
                      </a:lnTo>
                      <a:lnTo>
                        <a:pt x="928" y="262"/>
                      </a:lnTo>
                      <a:lnTo>
                        <a:pt x="1072" y="260"/>
                      </a:lnTo>
                      <a:lnTo>
                        <a:pt x="1072" y="130"/>
                      </a:lnTo>
                      <a:lnTo>
                        <a:pt x="1204" y="132"/>
                      </a:lnTo>
                      <a:lnTo>
                        <a:pt x="1202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88" name="Freeform 358"/>
                <p:cNvSpPr>
                  <a:spLocks/>
                </p:cNvSpPr>
                <p:nvPr/>
              </p:nvSpPr>
              <p:spPr bwMode="auto">
                <a:xfrm>
                  <a:off x="3010" y="2759"/>
                  <a:ext cx="1466" cy="657"/>
                </a:xfrm>
                <a:custGeom>
                  <a:avLst/>
                  <a:gdLst>
                    <a:gd name="T0" fmla="*/ 0 w 1466"/>
                    <a:gd name="T1" fmla="*/ 657 h 657"/>
                    <a:gd name="T2" fmla="*/ 131 w 1466"/>
                    <a:gd name="T3" fmla="*/ 657 h 657"/>
                    <a:gd name="T4" fmla="*/ 401 w 1466"/>
                    <a:gd name="T5" fmla="*/ 657 h 657"/>
                    <a:gd name="T6" fmla="*/ 402 w 1466"/>
                    <a:gd name="T7" fmla="*/ 526 h 657"/>
                    <a:gd name="T8" fmla="*/ 796 w 1466"/>
                    <a:gd name="T9" fmla="*/ 528 h 657"/>
                    <a:gd name="T10" fmla="*/ 796 w 1466"/>
                    <a:gd name="T11" fmla="*/ 394 h 657"/>
                    <a:gd name="T12" fmla="*/ 1204 w 1466"/>
                    <a:gd name="T13" fmla="*/ 398 h 657"/>
                    <a:gd name="T14" fmla="*/ 1204 w 1466"/>
                    <a:gd name="T15" fmla="*/ 266 h 657"/>
                    <a:gd name="T16" fmla="*/ 1336 w 1466"/>
                    <a:gd name="T17" fmla="*/ 264 h 657"/>
                    <a:gd name="T18" fmla="*/ 1336 w 1466"/>
                    <a:gd name="T19" fmla="*/ 132 h 657"/>
                    <a:gd name="T20" fmla="*/ 1466 w 1466"/>
                    <a:gd name="T21" fmla="*/ 136 h 657"/>
                    <a:gd name="T22" fmla="*/ 1466 w 1466"/>
                    <a:gd name="T23" fmla="*/ 0 h 65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466"/>
                    <a:gd name="T37" fmla="*/ 0 h 657"/>
                    <a:gd name="T38" fmla="*/ 1466 w 1466"/>
                    <a:gd name="T39" fmla="*/ 657 h 65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466" h="657">
                      <a:moveTo>
                        <a:pt x="0" y="657"/>
                      </a:moveTo>
                      <a:lnTo>
                        <a:pt x="131" y="657"/>
                      </a:lnTo>
                      <a:lnTo>
                        <a:pt x="401" y="657"/>
                      </a:lnTo>
                      <a:lnTo>
                        <a:pt x="402" y="526"/>
                      </a:lnTo>
                      <a:lnTo>
                        <a:pt x="796" y="528"/>
                      </a:lnTo>
                      <a:lnTo>
                        <a:pt x="796" y="394"/>
                      </a:lnTo>
                      <a:lnTo>
                        <a:pt x="1204" y="398"/>
                      </a:lnTo>
                      <a:lnTo>
                        <a:pt x="1204" y="266"/>
                      </a:lnTo>
                      <a:lnTo>
                        <a:pt x="1336" y="264"/>
                      </a:lnTo>
                      <a:lnTo>
                        <a:pt x="1336" y="132"/>
                      </a:lnTo>
                      <a:lnTo>
                        <a:pt x="1466" y="136"/>
                      </a:lnTo>
                      <a:lnTo>
                        <a:pt x="1466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89" name="Freeform 359"/>
                <p:cNvSpPr>
                  <a:spLocks/>
                </p:cNvSpPr>
                <p:nvPr/>
              </p:nvSpPr>
              <p:spPr bwMode="auto">
                <a:xfrm>
                  <a:off x="3013" y="3023"/>
                  <a:ext cx="1729" cy="398"/>
                </a:xfrm>
                <a:custGeom>
                  <a:avLst/>
                  <a:gdLst>
                    <a:gd name="T0" fmla="*/ 0 w 1729"/>
                    <a:gd name="T1" fmla="*/ 392 h 398"/>
                    <a:gd name="T2" fmla="*/ 131 w 1729"/>
                    <a:gd name="T3" fmla="*/ 392 h 398"/>
                    <a:gd name="T4" fmla="*/ 927 w 1729"/>
                    <a:gd name="T5" fmla="*/ 398 h 398"/>
                    <a:gd name="T6" fmla="*/ 927 w 1729"/>
                    <a:gd name="T7" fmla="*/ 262 h 398"/>
                    <a:gd name="T8" fmla="*/ 1333 w 1729"/>
                    <a:gd name="T9" fmla="*/ 266 h 398"/>
                    <a:gd name="T10" fmla="*/ 1331 w 1729"/>
                    <a:gd name="T11" fmla="*/ 130 h 398"/>
                    <a:gd name="T12" fmla="*/ 1729 w 1729"/>
                    <a:gd name="T13" fmla="*/ 132 h 398"/>
                    <a:gd name="T14" fmla="*/ 1729 w 1729"/>
                    <a:gd name="T15" fmla="*/ 0 h 39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729"/>
                    <a:gd name="T25" fmla="*/ 0 h 398"/>
                    <a:gd name="T26" fmla="*/ 1729 w 1729"/>
                    <a:gd name="T27" fmla="*/ 398 h 39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729" h="398">
                      <a:moveTo>
                        <a:pt x="0" y="392"/>
                      </a:moveTo>
                      <a:lnTo>
                        <a:pt x="131" y="392"/>
                      </a:lnTo>
                      <a:lnTo>
                        <a:pt x="927" y="398"/>
                      </a:lnTo>
                      <a:lnTo>
                        <a:pt x="927" y="262"/>
                      </a:lnTo>
                      <a:lnTo>
                        <a:pt x="1333" y="266"/>
                      </a:lnTo>
                      <a:lnTo>
                        <a:pt x="1331" y="130"/>
                      </a:lnTo>
                      <a:lnTo>
                        <a:pt x="1729" y="132"/>
                      </a:lnTo>
                      <a:lnTo>
                        <a:pt x="1729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90" name="Freeform 360"/>
                <p:cNvSpPr>
                  <a:spLocks/>
                </p:cNvSpPr>
                <p:nvPr/>
              </p:nvSpPr>
              <p:spPr bwMode="auto">
                <a:xfrm>
                  <a:off x="3013" y="3283"/>
                  <a:ext cx="1993" cy="140"/>
                </a:xfrm>
                <a:custGeom>
                  <a:avLst/>
                  <a:gdLst>
                    <a:gd name="T0" fmla="*/ 0 w 1993"/>
                    <a:gd name="T1" fmla="*/ 132 h 140"/>
                    <a:gd name="T2" fmla="*/ 1993 w 1993"/>
                    <a:gd name="T3" fmla="*/ 140 h 140"/>
                    <a:gd name="T4" fmla="*/ 1991 w 1993"/>
                    <a:gd name="T5" fmla="*/ 0 h 140"/>
                    <a:gd name="T6" fmla="*/ 0 60000 65536"/>
                    <a:gd name="T7" fmla="*/ 0 60000 65536"/>
                    <a:gd name="T8" fmla="*/ 0 60000 65536"/>
                    <a:gd name="T9" fmla="*/ 0 w 1993"/>
                    <a:gd name="T10" fmla="*/ 0 h 140"/>
                    <a:gd name="T11" fmla="*/ 1993 w 1993"/>
                    <a:gd name="T12" fmla="*/ 140 h 1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93" h="140">
                      <a:moveTo>
                        <a:pt x="0" y="132"/>
                      </a:moveTo>
                      <a:lnTo>
                        <a:pt x="1993" y="140"/>
                      </a:lnTo>
                      <a:lnTo>
                        <a:pt x="1991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91" name="Freeform 361"/>
                <p:cNvSpPr>
                  <a:spLocks/>
                </p:cNvSpPr>
                <p:nvPr/>
              </p:nvSpPr>
              <p:spPr bwMode="auto">
                <a:xfrm>
                  <a:off x="3018" y="2103"/>
                  <a:ext cx="787" cy="1316"/>
                </a:xfrm>
                <a:custGeom>
                  <a:avLst/>
                  <a:gdLst>
                    <a:gd name="T0" fmla="*/ 0 w 787"/>
                    <a:gd name="T1" fmla="*/ 1314 h 1316"/>
                    <a:gd name="T2" fmla="*/ 132 w 787"/>
                    <a:gd name="T3" fmla="*/ 1316 h 1316"/>
                    <a:gd name="T4" fmla="*/ 132 w 787"/>
                    <a:gd name="T5" fmla="*/ 1182 h 1316"/>
                    <a:gd name="T6" fmla="*/ 264 w 787"/>
                    <a:gd name="T7" fmla="*/ 1182 h 1316"/>
                    <a:gd name="T8" fmla="*/ 262 w 787"/>
                    <a:gd name="T9" fmla="*/ 1050 h 1316"/>
                    <a:gd name="T10" fmla="*/ 400 w 787"/>
                    <a:gd name="T11" fmla="*/ 1050 h 1316"/>
                    <a:gd name="T12" fmla="*/ 394 w 787"/>
                    <a:gd name="T13" fmla="*/ 656 h 1316"/>
                    <a:gd name="T14" fmla="*/ 526 w 787"/>
                    <a:gd name="T15" fmla="*/ 656 h 1316"/>
                    <a:gd name="T16" fmla="*/ 526 w 787"/>
                    <a:gd name="T17" fmla="*/ 524 h 1316"/>
                    <a:gd name="T18" fmla="*/ 659 w 787"/>
                    <a:gd name="T19" fmla="*/ 527 h 1316"/>
                    <a:gd name="T20" fmla="*/ 659 w 787"/>
                    <a:gd name="T21" fmla="*/ 392 h 1316"/>
                    <a:gd name="T22" fmla="*/ 787 w 787"/>
                    <a:gd name="T23" fmla="*/ 392 h 1316"/>
                    <a:gd name="T24" fmla="*/ 787 w 787"/>
                    <a:gd name="T25" fmla="*/ 0 h 131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87"/>
                    <a:gd name="T40" fmla="*/ 0 h 1316"/>
                    <a:gd name="T41" fmla="*/ 787 w 787"/>
                    <a:gd name="T42" fmla="*/ 1316 h 131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87" h="1316">
                      <a:moveTo>
                        <a:pt x="0" y="1314"/>
                      </a:moveTo>
                      <a:lnTo>
                        <a:pt x="132" y="1316"/>
                      </a:lnTo>
                      <a:lnTo>
                        <a:pt x="132" y="1182"/>
                      </a:lnTo>
                      <a:lnTo>
                        <a:pt x="264" y="1182"/>
                      </a:lnTo>
                      <a:lnTo>
                        <a:pt x="262" y="1050"/>
                      </a:lnTo>
                      <a:lnTo>
                        <a:pt x="400" y="1050"/>
                      </a:lnTo>
                      <a:lnTo>
                        <a:pt x="394" y="656"/>
                      </a:lnTo>
                      <a:lnTo>
                        <a:pt x="526" y="656"/>
                      </a:lnTo>
                      <a:lnTo>
                        <a:pt x="526" y="524"/>
                      </a:lnTo>
                      <a:lnTo>
                        <a:pt x="659" y="527"/>
                      </a:lnTo>
                      <a:lnTo>
                        <a:pt x="659" y="392"/>
                      </a:lnTo>
                      <a:lnTo>
                        <a:pt x="787" y="392"/>
                      </a:lnTo>
                      <a:lnTo>
                        <a:pt x="787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92" name="Freeform 362"/>
                <p:cNvSpPr>
                  <a:spLocks/>
                </p:cNvSpPr>
                <p:nvPr/>
              </p:nvSpPr>
              <p:spPr bwMode="auto">
                <a:xfrm>
                  <a:off x="3016" y="1570"/>
                  <a:ext cx="268" cy="1846"/>
                </a:xfrm>
                <a:custGeom>
                  <a:avLst/>
                  <a:gdLst>
                    <a:gd name="T0" fmla="*/ 0 w 268"/>
                    <a:gd name="T1" fmla="*/ 1846 h 1846"/>
                    <a:gd name="T2" fmla="*/ 17 w 268"/>
                    <a:gd name="T3" fmla="*/ 1846 h 1846"/>
                    <a:gd name="T4" fmla="*/ 134 w 268"/>
                    <a:gd name="T5" fmla="*/ 1844 h 1846"/>
                    <a:gd name="T6" fmla="*/ 140 w 268"/>
                    <a:gd name="T7" fmla="*/ 937 h 1846"/>
                    <a:gd name="T8" fmla="*/ 268 w 268"/>
                    <a:gd name="T9" fmla="*/ 931 h 1846"/>
                    <a:gd name="T10" fmla="*/ 262 w 268"/>
                    <a:gd name="T11" fmla="*/ 0 h 184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8"/>
                    <a:gd name="T19" fmla="*/ 0 h 1846"/>
                    <a:gd name="T20" fmla="*/ 268 w 268"/>
                    <a:gd name="T21" fmla="*/ 1846 h 184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8" h="1846">
                      <a:moveTo>
                        <a:pt x="0" y="1846"/>
                      </a:moveTo>
                      <a:lnTo>
                        <a:pt x="17" y="1846"/>
                      </a:lnTo>
                      <a:lnTo>
                        <a:pt x="134" y="1844"/>
                      </a:lnTo>
                      <a:lnTo>
                        <a:pt x="140" y="937"/>
                      </a:lnTo>
                      <a:lnTo>
                        <a:pt x="268" y="931"/>
                      </a:lnTo>
                      <a:lnTo>
                        <a:pt x="262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93" name="Freeform 363"/>
                <p:cNvSpPr>
                  <a:spLocks/>
                </p:cNvSpPr>
                <p:nvPr/>
              </p:nvSpPr>
              <p:spPr bwMode="auto">
                <a:xfrm>
                  <a:off x="3015" y="2625"/>
                  <a:ext cx="1331" cy="793"/>
                </a:xfrm>
                <a:custGeom>
                  <a:avLst/>
                  <a:gdLst>
                    <a:gd name="T0" fmla="*/ 0 w 1331"/>
                    <a:gd name="T1" fmla="*/ 793 h 793"/>
                    <a:gd name="T2" fmla="*/ 393 w 1331"/>
                    <a:gd name="T3" fmla="*/ 791 h 793"/>
                    <a:gd name="T4" fmla="*/ 397 w 1331"/>
                    <a:gd name="T5" fmla="*/ 658 h 793"/>
                    <a:gd name="T6" fmla="*/ 793 w 1331"/>
                    <a:gd name="T7" fmla="*/ 662 h 793"/>
                    <a:gd name="T8" fmla="*/ 788 w 1331"/>
                    <a:gd name="T9" fmla="*/ 529 h 793"/>
                    <a:gd name="T10" fmla="*/ 922 w 1331"/>
                    <a:gd name="T11" fmla="*/ 529 h 793"/>
                    <a:gd name="T12" fmla="*/ 923 w 1331"/>
                    <a:gd name="T13" fmla="*/ 398 h 793"/>
                    <a:gd name="T14" fmla="*/ 1067 w 1331"/>
                    <a:gd name="T15" fmla="*/ 398 h 793"/>
                    <a:gd name="T16" fmla="*/ 1067 w 1331"/>
                    <a:gd name="T17" fmla="*/ 264 h 793"/>
                    <a:gd name="T18" fmla="*/ 1199 w 1331"/>
                    <a:gd name="T19" fmla="*/ 270 h 793"/>
                    <a:gd name="T20" fmla="*/ 1199 w 1331"/>
                    <a:gd name="T21" fmla="*/ 134 h 793"/>
                    <a:gd name="T22" fmla="*/ 1331 w 1331"/>
                    <a:gd name="T23" fmla="*/ 136 h 793"/>
                    <a:gd name="T24" fmla="*/ 1331 w 1331"/>
                    <a:gd name="T25" fmla="*/ 0 h 79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331"/>
                    <a:gd name="T40" fmla="*/ 0 h 793"/>
                    <a:gd name="T41" fmla="*/ 1331 w 1331"/>
                    <a:gd name="T42" fmla="*/ 793 h 79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331" h="793">
                      <a:moveTo>
                        <a:pt x="0" y="793"/>
                      </a:moveTo>
                      <a:lnTo>
                        <a:pt x="393" y="791"/>
                      </a:lnTo>
                      <a:lnTo>
                        <a:pt x="397" y="658"/>
                      </a:lnTo>
                      <a:lnTo>
                        <a:pt x="793" y="662"/>
                      </a:lnTo>
                      <a:lnTo>
                        <a:pt x="788" y="529"/>
                      </a:lnTo>
                      <a:lnTo>
                        <a:pt x="922" y="529"/>
                      </a:lnTo>
                      <a:lnTo>
                        <a:pt x="923" y="398"/>
                      </a:lnTo>
                      <a:lnTo>
                        <a:pt x="1067" y="398"/>
                      </a:lnTo>
                      <a:lnTo>
                        <a:pt x="1067" y="264"/>
                      </a:lnTo>
                      <a:lnTo>
                        <a:pt x="1199" y="270"/>
                      </a:lnTo>
                      <a:lnTo>
                        <a:pt x="1199" y="134"/>
                      </a:lnTo>
                      <a:lnTo>
                        <a:pt x="1331" y="136"/>
                      </a:lnTo>
                      <a:lnTo>
                        <a:pt x="1331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94" name="Freeform 364"/>
                <p:cNvSpPr>
                  <a:spLocks/>
                </p:cNvSpPr>
                <p:nvPr/>
              </p:nvSpPr>
              <p:spPr bwMode="auto">
                <a:xfrm>
                  <a:off x="3024" y="3153"/>
                  <a:ext cx="1850" cy="268"/>
                </a:xfrm>
                <a:custGeom>
                  <a:avLst/>
                  <a:gdLst>
                    <a:gd name="T0" fmla="*/ 0 w 1850"/>
                    <a:gd name="T1" fmla="*/ 260 h 268"/>
                    <a:gd name="T2" fmla="*/ 916 w 1850"/>
                    <a:gd name="T3" fmla="*/ 268 h 268"/>
                    <a:gd name="T4" fmla="*/ 914 w 1850"/>
                    <a:gd name="T5" fmla="*/ 134 h 268"/>
                    <a:gd name="T6" fmla="*/ 1850 w 1850"/>
                    <a:gd name="T7" fmla="*/ 132 h 268"/>
                    <a:gd name="T8" fmla="*/ 1848 w 1850"/>
                    <a:gd name="T9" fmla="*/ 0 h 2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50"/>
                    <a:gd name="T16" fmla="*/ 0 h 268"/>
                    <a:gd name="T17" fmla="*/ 1850 w 1850"/>
                    <a:gd name="T18" fmla="*/ 268 h 2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50" h="268">
                      <a:moveTo>
                        <a:pt x="0" y="260"/>
                      </a:moveTo>
                      <a:lnTo>
                        <a:pt x="916" y="268"/>
                      </a:lnTo>
                      <a:lnTo>
                        <a:pt x="914" y="134"/>
                      </a:lnTo>
                      <a:lnTo>
                        <a:pt x="1850" y="132"/>
                      </a:lnTo>
                      <a:lnTo>
                        <a:pt x="1848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95" name="Freeform 365"/>
                <p:cNvSpPr>
                  <a:spLocks/>
                </p:cNvSpPr>
                <p:nvPr/>
              </p:nvSpPr>
              <p:spPr bwMode="auto">
                <a:xfrm>
                  <a:off x="3015" y="2893"/>
                  <a:ext cx="1595" cy="530"/>
                </a:xfrm>
                <a:custGeom>
                  <a:avLst/>
                  <a:gdLst>
                    <a:gd name="T0" fmla="*/ 0 w 1595"/>
                    <a:gd name="T1" fmla="*/ 525 h 530"/>
                    <a:gd name="T2" fmla="*/ 129 w 1595"/>
                    <a:gd name="T3" fmla="*/ 525 h 530"/>
                    <a:gd name="T4" fmla="*/ 397 w 1595"/>
                    <a:gd name="T5" fmla="*/ 530 h 530"/>
                    <a:gd name="T6" fmla="*/ 397 w 1595"/>
                    <a:gd name="T7" fmla="*/ 392 h 530"/>
                    <a:gd name="T8" fmla="*/ 793 w 1595"/>
                    <a:gd name="T9" fmla="*/ 398 h 530"/>
                    <a:gd name="T10" fmla="*/ 793 w 1595"/>
                    <a:gd name="T11" fmla="*/ 260 h 530"/>
                    <a:gd name="T12" fmla="*/ 1199 w 1595"/>
                    <a:gd name="T13" fmla="*/ 260 h 530"/>
                    <a:gd name="T14" fmla="*/ 1199 w 1595"/>
                    <a:gd name="T15" fmla="*/ 130 h 530"/>
                    <a:gd name="T16" fmla="*/ 1595 w 1595"/>
                    <a:gd name="T17" fmla="*/ 130 h 530"/>
                    <a:gd name="T18" fmla="*/ 1595 w 1595"/>
                    <a:gd name="T19" fmla="*/ 0 h 53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595"/>
                    <a:gd name="T31" fmla="*/ 0 h 530"/>
                    <a:gd name="T32" fmla="*/ 1595 w 1595"/>
                    <a:gd name="T33" fmla="*/ 530 h 53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595" h="530">
                      <a:moveTo>
                        <a:pt x="0" y="525"/>
                      </a:moveTo>
                      <a:lnTo>
                        <a:pt x="129" y="525"/>
                      </a:lnTo>
                      <a:lnTo>
                        <a:pt x="397" y="530"/>
                      </a:lnTo>
                      <a:lnTo>
                        <a:pt x="397" y="392"/>
                      </a:lnTo>
                      <a:lnTo>
                        <a:pt x="793" y="398"/>
                      </a:lnTo>
                      <a:lnTo>
                        <a:pt x="793" y="260"/>
                      </a:lnTo>
                      <a:lnTo>
                        <a:pt x="1199" y="260"/>
                      </a:lnTo>
                      <a:lnTo>
                        <a:pt x="1199" y="130"/>
                      </a:lnTo>
                      <a:lnTo>
                        <a:pt x="1595" y="130"/>
                      </a:lnTo>
                      <a:lnTo>
                        <a:pt x="1595" y="0"/>
                      </a:ln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96" name="Freeform 366"/>
                <p:cNvSpPr>
                  <a:spLocks/>
                </p:cNvSpPr>
                <p:nvPr/>
              </p:nvSpPr>
              <p:spPr bwMode="auto">
                <a:xfrm>
                  <a:off x="3016" y="1833"/>
                  <a:ext cx="526" cy="1586"/>
                </a:xfrm>
                <a:custGeom>
                  <a:avLst/>
                  <a:gdLst>
                    <a:gd name="T0" fmla="*/ 0 w 526"/>
                    <a:gd name="T1" fmla="*/ 1585 h 1586"/>
                    <a:gd name="T2" fmla="*/ 130 w 526"/>
                    <a:gd name="T3" fmla="*/ 1586 h 1586"/>
                    <a:gd name="T4" fmla="*/ 134 w 526"/>
                    <a:gd name="T5" fmla="*/ 1440 h 1586"/>
                    <a:gd name="T6" fmla="*/ 134 w 526"/>
                    <a:gd name="T7" fmla="*/ 1452 h 1586"/>
                    <a:gd name="T8" fmla="*/ 140 w 526"/>
                    <a:gd name="T9" fmla="*/ 1189 h 1586"/>
                    <a:gd name="T10" fmla="*/ 264 w 526"/>
                    <a:gd name="T11" fmla="*/ 1190 h 1586"/>
                    <a:gd name="T12" fmla="*/ 258 w 526"/>
                    <a:gd name="T13" fmla="*/ 792 h 1586"/>
                    <a:gd name="T14" fmla="*/ 400 w 526"/>
                    <a:gd name="T15" fmla="*/ 794 h 1586"/>
                    <a:gd name="T16" fmla="*/ 396 w 526"/>
                    <a:gd name="T17" fmla="*/ 396 h 1586"/>
                    <a:gd name="T18" fmla="*/ 526 w 526"/>
                    <a:gd name="T19" fmla="*/ 398 h 1586"/>
                    <a:gd name="T20" fmla="*/ 526 w 526"/>
                    <a:gd name="T21" fmla="*/ 0 h 158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26"/>
                    <a:gd name="T34" fmla="*/ 0 h 1586"/>
                    <a:gd name="T35" fmla="*/ 526 w 526"/>
                    <a:gd name="T36" fmla="*/ 1586 h 158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26" h="1586">
                      <a:moveTo>
                        <a:pt x="0" y="1585"/>
                      </a:moveTo>
                      <a:lnTo>
                        <a:pt x="130" y="1586"/>
                      </a:lnTo>
                      <a:lnTo>
                        <a:pt x="134" y="1440"/>
                      </a:lnTo>
                      <a:lnTo>
                        <a:pt x="134" y="1452"/>
                      </a:lnTo>
                      <a:lnTo>
                        <a:pt x="140" y="1189"/>
                      </a:lnTo>
                      <a:lnTo>
                        <a:pt x="264" y="1190"/>
                      </a:lnTo>
                      <a:lnTo>
                        <a:pt x="258" y="792"/>
                      </a:lnTo>
                      <a:lnTo>
                        <a:pt x="400" y="794"/>
                      </a:lnTo>
                      <a:lnTo>
                        <a:pt x="396" y="396"/>
                      </a:lnTo>
                      <a:lnTo>
                        <a:pt x="526" y="398"/>
                      </a:lnTo>
                      <a:lnTo>
                        <a:pt x="526" y="0"/>
                      </a:ln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897" name="Freeform 367"/>
                <p:cNvSpPr>
                  <a:spLocks/>
                </p:cNvSpPr>
                <p:nvPr/>
              </p:nvSpPr>
              <p:spPr bwMode="auto">
                <a:xfrm>
                  <a:off x="3013" y="2354"/>
                  <a:ext cx="1074" cy="1066"/>
                </a:xfrm>
                <a:custGeom>
                  <a:avLst/>
                  <a:gdLst>
                    <a:gd name="T0" fmla="*/ 0 w 1074"/>
                    <a:gd name="T1" fmla="*/ 1064 h 1066"/>
                    <a:gd name="T2" fmla="*/ 133 w 1074"/>
                    <a:gd name="T3" fmla="*/ 1066 h 1066"/>
                    <a:gd name="T4" fmla="*/ 130 w 1074"/>
                    <a:gd name="T5" fmla="*/ 925 h 1066"/>
                    <a:gd name="T6" fmla="*/ 265 w 1074"/>
                    <a:gd name="T7" fmla="*/ 925 h 1066"/>
                    <a:gd name="T8" fmla="*/ 265 w 1074"/>
                    <a:gd name="T9" fmla="*/ 797 h 1066"/>
                    <a:gd name="T10" fmla="*/ 400 w 1074"/>
                    <a:gd name="T11" fmla="*/ 797 h 1066"/>
                    <a:gd name="T12" fmla="*/ 400 w 1074"/>
                    <a:gd name="T13" fmla="*/ 668 h 1066"/>
                    <a:gd name="T14" fmla="*/ 535 w 1074"/>
                    <a:gd name="T15" fmla="*/ 668 h 1066"/>
                    <a:gd name="T16" fmla="*/ 535 w 1074"/>
                    <a:gd name="T17" fmla="*/ 533 h 1066"/>
                    <a:gd name="T18" fmla="*/ 670 w 1074"/>
                    <a:gd name="T19" fmla="*/ 533 h 1066"/>
                    <a:gd name="T20" fmla="*/ 664 w 1074"/>
                    <a:gd name="T21" fmla="*/ 404 h 1066"/>
                    <a:gd name="T22" fmla="*/ 798 w 1074"/>
                    <a:gd name="T23" fmla="*/ 398 h 1066"/>
                    <a:gd name="T24" fmla="*/ 792 w 1074"/>
                    <a:gd name="T25" fmla="*/ 270 h 1066"/>
                    <a:gd name="T26" fmla="*/ 927 w 1074"/>
                    <a:gd name="T27" fmla="*/ 270 h 1066"/>
                    <a:gd name="T28" fmla="*/ 927 w 1074"/>
                    <a:gd name="T29" fmla="*/ 135 h 1066"/>
                    <a:gd name="T30" fmla="*/ 1074 w 1074"/>
                    <a:gd name="T31" fmla="*/ 135 h 1066"/>
                    <a:gd name="T32" fmla="*/ 1068 w 1074"/>
                    <a:gd name="T33" fmla="*/ 0 h 10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074"/>
                    <a:gd name="T52" fmla="*/ 0 h 1066"/>
                    <a:gd name="T53" fmla="*/ 1074 w 1074"/>
                    <a:gd name="T54" fmla="*/ 1066 h 10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074" h="1066">
                      <a:moveTo>
                        <a:pt x="0" y="1064"/>
                      </a:moveTo>
                      <a:lnTo>
                        <a:pt x="133" y="1066"/>
                      </a:lnTo>
                      <a:lnTo>
                        <a:pt x="130" y="925"/>
                      </a:lnTo>
                      <a:lnTo>
                        <a:pt x="265" y="925"/>
                      </a:lnTo>
                      <a:lnTo>
                        <a:pt x="265" y="797"/>
                      </a:lnTo>
                      <a:lnTo>
                        <a:pt x="400" y="797"/>
                      </a:lnTo>
                      <a:lnTo>
                        <a:pt x="400" y="668"/>
                      </a:lnTo>
                      <a:lnTo>
                        <a:pt x="535" y="668"/>
                      </a:lnTo>
                      <a:lnTo>
                        <a:pt x="535" y="533"/>
                      </a:lnTo>
                      <a:lnTo>
                        <a:pt x="670" y="533"/>
                      </a:lnTo>
                      <a:lnTo>
                        <a:pt x="664" y="404"/>
                      </a:lnTo>
                      <a:lnTo>
                        <a:pt x="798" y="398"/>
                      </a:lnTo>
                      <a:lnTo>
                        <a:pt x="792" y="270"/>
                      </a:lnTo>
                      <a:lnTo>
                        <a:pt x="927" y="270"/>
                      </a:lnTo>
                      <a:lnTo>
                        <a:pt x="927" y="135"/>
                      </a:lnTo>
                      <a:lnTo>
                        <a:pt x="1074" y="135"/>
                      </a:lnTo>
                      <a:lnTo>
                        <a:pt x="1068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grpSp>
              <p:nvGrpSpPr>
                <p:cNvPr id="29898" name="Group 368"/>
                <p:cNvGrpSpPr>
                  <a:grpSpLocks/>
                </p:cNvGrpSpPr>
                <p:nvPr/>
              </p:nvGrpSpPr>
              <p:grpSpPr bwMode="auto">
                <a:xfrm>
                  <a:off x="3007" y="1298"/>
                  <a:ext cx="2140" cy="2131"/>
                  <a:chOff x="3007" y="1298"/>
                  <a:chExt cx="2140" cy="2131"/>
                </a:xfrm>
              </p:grpSpPr>
              <p:sp>
                <p:nvSpPr>
                  <p:cNvPr id="29899" name="Oval 369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00" name="Oval 370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01" name="Oval 371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02" name="Oval 372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03" name="Oval 373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04" name="Oval 374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05" name="Oval 375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06" name="Oval 376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07" name="Oval 377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08" name="Oval 378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09" name="Oval 379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10" name="Oval 380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11" name="Oval 381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12" name="Oval 382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13" name="Oval 383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14" name="Oval 384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15" name="Oval 385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16" name="Oval 386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17" name="Oval 387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18" name="Oval 388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19" name="Oval 389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20" name="Oval 390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21" name="Oval 391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22" name="Oval 392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23" name="Oval 393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24" name="Oval 394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25" name="Oval 395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26" name="Oval 396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27" name="Oval 397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28" name="Oval 398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29" name="Oval 399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30" name="Oval 400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31" name="Oval 401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32" name="Oval 402"/>
                  <p:cNvSpPr>
                    <a:spLocks noChangeArrowheads="1"/>
                  </p:cNvSpPr>
                  <p:nvPr/>
                </p:nvSpPr>
                <p:spPr bwMode="auto">
                  <a:xfrm>
                    <a:off x="4993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33" name="Oval 403"/>
                  <p:cNvSpPr>
                    <a:spLocks noChangeArrowheads="1"/>
                  </p:cNvSpPr>
                  <p:nvPr/>
                </p:nvSpPr>
                <p:spPr bwMode="auto">
                  <a:xfrm>
                    <a:off x="4993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34" name="Oval 404"/>
                  <p:cNvSpPr>
                    <a:spLocks noChangeArrowheads="1"/>
                  </p:cNvSpPr>
                  <p:nvPr/>
                </p:nvSpPr>
                <p:spPr bwMode="auto">
                  <a:xfrm>
                    <a:off x="5125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35" name="Oval 40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929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36" name="Oval 40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220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37" name="Oval 40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088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38" name="Oval 40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39" name="Oval 40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40" name="Oval 41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41" name="Oval 41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22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42" name="Oval 4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08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43" name="Oval 4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195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44" name="Oval 41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182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45" name="Oval 41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46" name="Oval 41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47" name="Oval 41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48" name="Oval 41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82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49" name="Oval 41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69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50" name="Oval 4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220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51" name="Oval 4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088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52" name="Oval 42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95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53" name="Oval 42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82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54" name="Oval 4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693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55" name="Oval 4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561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56" name="Oval 42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57" name="Oval 42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58" name="Oval 4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59" name="Oval 4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82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60" name="Oval 43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69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61" name="Oval 43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56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62" name="Oval 4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43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63" name="Oval 4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22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64" name="Oval 43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08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65" name="Oval 43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95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66" name="Oval 4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82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67" name="Oval 4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69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68" name="Oval 43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56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69" name="Oval 43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43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70" name="Oval 44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298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71" name="Oval 441"/>
                  <p:cNvSpPr>
                    <a:spLocks noChangeArrowheads="1"/>
                  </p:cNvSpPr>
                  <p:nvPr/>
                </p:nvSpPr>
                <p:spPr bwMode="auto">
                  <a:xfrm>
                    <a:off x="3007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72" name="Oval 442"/>
                  <p:cNvSpPr>
                    <a:spLocks noChangeArrowheads="1"/>
                  </p:cNvSpPr>
                  <p:nvPr/>
                </p:nvSpPr>
                <p:spPr bwMode="auto">
                  <a:xfrm>
                    <a:off x="3139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73" name="Oval 443"/>
                  <p:cNvSpPr>
                    <a:spLocks noChangeArrowheads="1"/>
                  </p:cNvSpPr>
                  <p:nvPr/>
                </p:nvSpPr>
                <p:spPr bwMode="auto">
                  <a:xfrm>
                    <a:off x="3139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74" name="Oval 444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75" name="Oval 445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76" name="Oval 446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77" name="Oval 447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40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78" name="Oval 448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27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79" name="Oval 449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143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80" name="Oval 450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012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81" name="Oval 451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82" name="Oval 452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83" name="Oval 453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84" name="Oval 454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85" name="Oval 455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86" name="Oval 456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87" name="Oval 457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88" name="Oval 458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89" name="Oval 459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90" name="Oval 460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91" name="Oval 461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92" name="Oval 462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93" name="Oval 463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94" name="Oval 464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95" name="Oval 465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96" name="Oval 466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97" name="Oval 467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98" name="Oval 468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999" name="Oval 469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00" name="Oval 470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01" name="Oval 471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02" name="Oval 472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03" name="Oval 473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04" name="Oval 474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05" name="Oval 475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06" name="Oval 476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07" name="Oval 477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08" name="Oval 478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09" name="Oval 479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10" name="Oval 480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11" name="Oval 481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12" name="Oval 482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13" name="Oval 483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14" name="Oval 484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15" name="Oval 485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16" name="Oval 48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929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17" name="Oval 48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48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18" name="Oval 48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35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19" name="Oval 48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20" name="Oval 49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21" name="Oval 49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22" name="Oval 49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23" name="Oval 49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24" name="Oval 49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25" name="Oval 49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26" name="Oval 49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27" name="Oval 49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28" name="Oval 49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29" name="Oval 49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30" name="Oval 50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31" name="Oval 50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32" name="Oval 50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33" name="Oval 50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34" name="Oval 50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35" name="Oval 50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48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36" name="Oval 50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35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37" name="Oval 50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38" name="Oval 50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39" name="Oval 50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40" name="Oval 51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41" name="Oval 51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42" name="Oval 5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43" name="Oval 5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44" name="Oval 51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45" name="Oval 51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46" name="Oval 51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47" name="Oval 51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48" name="Oval 51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49" name="Oval 51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50" name="Oval 5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30051" name="Oval 5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</p:grpSp>
          </p:grpSp>
          <p:grpSp>
            <p:nvGrpSpPr>
              <p:cNvPr id="29709" name="Group 522"/>
              <p:cNvGrpSpPr>
                <a:grpSpLocks/>
              </p:cNvGrpSpPr>
              <p:nvPr/>
            </p:nvGrpSpPr>
            <p:grpSpPr bwMode="auto">
              <a:xfrm flipH="1">
                <a:off x="3288" y="981"/>
                <a:ext cx="1133" cy="1225"/>
                <a:chOff x="3007" y="1298"/>
                <a:chExt cx="2140" cy="2132"/>
              </a:xfrm>
            </p:grpSpPr>
            <p:sp>
              <p:nvSpPr>
                <p:cNvPr id="29710" name="Freeform 523"/>
                <p:cNvSpPr>
                  <a:spLocks/>
                </p:cNvSpPr>
                <p:nvPr/>
              </p:nvSpPr>
              <p:spPr bwMode="auto">
                <a:xfrm>
                  <a:off x="3013" y="2225"/>
                  <a:ext cx="927" cy="1195"/>
                </a:xfrm>
                <a:custGeom>
                  <a:avLst/>
                  <a:gdLst>
                    <a:gd name="T0" fmla="*/ 0 w 927"/>
                    <a:gd name="T1" fmla="*/ 1193 h 1195"/>
                    <a:gd name="T2" fmla="*/ 133 w 927"/>
                    <a:gd name="T3" fmla="*/ 1195 h 1195"/>
                    <a:gd name="T4" fmla="*/ 130 w 927"/>
                    <a:gd name="T5" fmla="*/ 1054 h 1195"/>
                    <a:gd name="T6" fmla="*/ 265 w 927"/>
                    <a:gd name="T7" fmla="*/ 1054 h 1195"/>
                    <a:gd name="T8" fmla="*/ 265 w 927"/>
                    <a:gd name="T9" fmla="*/ 926 h 1195"/>
                    <a:gd name="T10" fmla="*/ 400 w 927"/>
                    <a:gd name="T11" fmla="*/ 926 h 1195"/>
                    <a:gd name="T12" fmla="*/ 400 w 927"/>
                    <a:gd name="T13" fmla="*/ 797 h 1195"/>
                    <a:gd name="T14" fmla="*/ 535 w 927"/>
                    <a:gd name="T15" fmla="*/ 797 h 1195"/>
                    <a:gd name="T16" fmla="*/ 535 w 927"/>
                    <a:gd name="T17" fmla="*/ 662 h 1195"/>
                    <a:gd name="T18" fmla="*/ 670 w 927"/>
                    <a:gd name="T19" fmla="*/ 662 h 1195"/>
                    <a:gd name="T20" fmla="*/ 664 w 927"/>
                    <a:gd name="T21" fmla="*/ 533 h 1195"/>
                    <a:gd name="T22" fmla="*/ 798 w 927"/>
                    <a:gd name="T23" fmla="*/ 527 h 1195"/>
                    <a:gd name="T24" fmla="*/ 792 w 927"/>
                    <a:gd name="T25" fmla="*/ 399 h 1195"/>
                    <a:gd name="T26" fmla="*/ 927 w 927"/>
                    <a:gd name="T27" fmla="*/ 399 h 1195"/>
                    <a:gd name="T28" fmla="*/ 927 w 927"/>
                    <a:gd name="T29" fmla="*/ 0 h 1195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927"/>
                    <a:gd name="T46" fmla="*/ 0 h 1195"/>
                    <a:gd name="T47" fmla="*/ 927 w 927"/>
                    <a:gd name="T48" fmla="*/ 1195 h 1195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927" h="1195">
                      <a:moveTo>
                        <a:pt x="0" y="1193"/>
                      </a:moveTo>
                      <a:lnTo>
                        <a:pt x="133" y="1195"/>
                      </a:lnTo>
                      <a:lnTo>
                        <a:pt x="130" y="1054"/>
                      </a:lnTo>
                      <a:lnTo>
                        <a:pt x="265" y="1054"/>
                      </a:lnTo>
                      <a:lnTo>
                        <a:pt x="265" y="926"/>
                      </a:lnTo>
                      <a:lnTo>
                        <a:pt x="400" y="926"/>
                      </a:lnTo>
                      <a:lnTo>
                        <a:pt x="400" y="797"/>
                      </a:lnTo>
                      <a:lnTo>
                        <a:pt x="535" y="797"/>
                      </a:lnTo>
                      <a:lnTo>
                        <a:pt x="535" y="662"/>
                      </a:lnTo>
                      <a:lnTo>
                        <a:pt x="670" y="662"/>
                      </a:lnTo>
                      <a:lnTo>
                        <a:pt x="664" y="533"/>
                      </a:lnTo>
                      <a:lnTo>
                        <a:pt x="798" y="527"/>
                      </a:lnTo>
                      <a:lnTo>
                        <a:pt x="792" y="399"/>
                      </a:lnTo>
                      <a:lnTo>
                        <a:pt x="927" y="399"/>
                      </a:lnTo>
                      <a:lnTo>
                        <a:pt x="927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11" name="Freeform 524"/>
                <p:cNvSpPr>
                  <a:spLocks/>
                </p:cNvSpPr>
                <p:nvPr/>
              </p:nvSpPr>
              <p:spPr bwMode="auto">
                <a:xfrm>
                  <a:off x="3014" y="1300"/>
                  <a:ext cx="7" cy="2109"/>
                </a:xfrm>
                <a:custGeom>
                  <a:avLst/>
                  <a:gdLst>
                    <a:gd name="T0" fmla="*/ 0 w 7"/>
                    <a:gd name="T1" fmla="*/ 2109 h 2109"/>
                    <a:gd name="T2" fmla="*/ 7 w 7"/>
                    <a:gd name="T3" fmla="*/ 0 h 2109"/>
                    <a:gd name="T4" fmla="*/ 0 60000 65536"/>
                    <a:gd name="T5" fmla="*/ 0 60000 65536"/>
                    <a:gd name="T6" fmla="*/ 0 w 7"/>
                    <a:gd name="T7" fmla="*/ 0 h 2109"/>
                    <a:gd name="T8" fmla="*/ 7 w 7"/>
                    <a:gd name="T9" fmla="*/ 2109 h 2109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7" h="2109">
                      <a:moveTo>
                        <a:pt x="0" y="2109"/>
                      </a:moveTo>
                      <a:lnTo>
                        <a:pt x="7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12" name="Freeform 525"/>
                <p:cNvSpPr>
                  <a:spLocks/>
                </p:cNvSpPr>
                <p:nvPr/>
              </p:nvSpPr>
              <p:spPr bwMode="auto">
                <a:xfrm>
                  <a:off x="3030" y="3429"/>
                  <a:ext cx="2091" cy="1"/>
                </a:xfrm>
                <a:custGeom>
                  <a:avLst/>
                  <a:gdLst>
                    <a:gd name="T0" fmla="*/ 0 w 2091"/>
                    <a:gd name="T1" fmla="*/ 0 h 1"/>
                    <a:gd name="T2" fmla="*/ 2091 w 2091"/>
                    <a:gd name="T3" fmla="*/ 0 h 1"/>
                    <a:gd name="T4" fmla="*/ 0 60000 65536"/>
                    <a:gd name="T5" fmla="*/ 0 60000 65536"/>
                    <a:gd name="T6" fmla="*/ 0 w 2091"/>
                    <a:gd name="T7" fmla="*/ 0 h 1"/>
                    <a:gd name="T8" fmla="*/ 2091 w 2091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091" h="1">
                      <a:moveTo>
                        <a:pt x="0" y="0"/>
                      </a:moveTo>
                      <a:lnTo>
                        <a:pt x="2091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13" name="Freeform 526"/>
                <p:cNvSpPr>
                  <a:spLocks/>
                </p:cNvSpPr>
                <p:nvPr/>
              </p:nvSpPr>
              <p:spPr bwMode="auto">
                <a:xfrm>
                  <a:off x="3013" y="1434"/>
                  <a:ext cx="143" cy="1986"/>
                </a:xfrm>
                <a:custGeom>
                  <a:avLst/>
                  <a:gdLst>
                    <a:gd name="T0" fmla="*/ 0 w 143"/>
                    <a:gd name="T1" fmla="*/ 1985 h 1986"/>
                    <a:gd name="T2" fmla="*/ 9 w 143"/>
                    <a:gd name="T3" fmla="*/ 1982 h 1986"/>
                    <a:gd name="T4" fmla="*/ 143 w 143"/>
                    <a:gd name="T5" fmla="*/ 1986 h 1986"/>
                    <a:gd name="T6" fmla="*/ 139 w 143"/>
                    <a:gd name="T7" fmla="*/ 0 h 198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43"/>
                    <a:gd name="T13" fmla="*/ 0 h 1986"/>
                    <a:gd name="T14" fmla="*/ 143 w 143"/>
                    <a:gd name="T15" fmla="*/ 1986 h 198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43" h="1986">
                      <a:moveTo>
                        <a:pt x="0" y="1985"/>
                      </a:moveTo>
                      <a:lnTo>
                        <a:pt x="9" y="1982"/>
                      </a:lnTo>
                      <a:lnTo>
                        <a:pt x="143" y="1986"/>
                      </a:lnTo>
                      <a:lnTo>
                        <a:pt x="139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14" name="Freeform 527"/>
                <p:cNvSpPr>
                  <a:spLocks/>
                </p:cNvSpPr>
                <p:nvPr/>
              </p:nvSpPr>
              <p:spPr bwMode="auto">
                <a:xfrm>
                  <a:off x="3015" y="1704"/>
                  <a:ext cx="401" cy="1712"/>
                </a:xfrm>
                <a:custGeom>
                  <a:avLst/>
                  <a:gdLst>
                    <a:gd name="T0" fmla="*/ 0 w 401"/>
                    <a:gd name="T1" fmla="*/ 1712 h 1712"/>
                    <a:gd name="T2" fmla="*/ 131 w 401"/>
                    <a:gd name="T3" fmla="*/ 1712 h 1712"/>
                    <a:gd name="T4" fmla="*/ 137 w 401"/>
                    <a:gd name="T5" fmla="*/ 1319 h 1712"/>
                    <a:gd name="T6" fmla="*/ 265 w 401"/>
                    <a:gd name="T7" fmla="*/ 1321 h 1712"/>
                    <a:gd name="T8" fmla="*/ 265 w 401"/>
                    <a:gd name="T9" fmla="*/ 923 h 1712"/>
                    <a:gd name="T10" fmla="*/ 401 w 401"/>
                    <a:gd name="T11" fmla="*/ 923 h 1712"/>
                    <a:gd name="T12" fmla="*/ 398 w 401"/>
                    <a:gd name="T13" fmla="*/ 0 h 171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401"/>
                    <a:gd name="T22" fmla="*/ 0 h 1712"/>
                    <a:gd name="T23" fmla="*/ 401 w 401"/>
                    <a:gd name="T24" fmla="*/ 1712 h 1712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401" h="1712">
                      <a:moveTo>
                        <a:pt x="0" y="1712"/>
                      </a:moveTo>
                      <a:lnTo>
                        <a:pt x="131" y="1712"/>
                      </a:lnTo>
                      <a:lnTo>
                        <a:pt x="137" y="1319"/>
                      </a:lnTo>
                      <a:lnTo>
                        <a:pt x="265" y="1321"/>
                      </a:lnTo>
                      <a:lnTo>
                        <a:pt x="265" y="923"/>
                      </a:lnTo>
                      <a:lnTo>
                        <a:pt x="401" y="923"/>
                      </a:lnTo>
                      <a:lnTo>
                        <a:pt x="398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15" name="Freeform 528"/>
                <p:cNvSpPr>
                  <a:spLocks/>
                </p:cNvSpPr>
                <p:nvPr/>
              </p:nvSpPr>
              <p:spPr bwMode="auto">
                <a:xfrm>
                  <a:off x="3024" y="1967"/>
                  <a:ext cx="654" cy="1447"/>
                </a:xfrm>
                <a:custGeom>
                  <a:avLst/>
                  <a:gdLst>
                    <a:gd name="T0" fmla="*/ 0 w 654"/>
                    <a:gd name="T1" fmla="*/ 1445 h 1447"/>
                    <a:gd name="T2" fmla="*/ 127 w 654"/>
                    <a:gd name="T3" fmla="*/ 1447 h 1447"/>
                    <a:gd name="T4" fmla="*/ 126 w 654"/>
                    <a:gd name="T5" fmla="*/ 1316 h 1447"/>
                    <a:gd name="T6" fmla="*/ 256 w 654"/>
                    <a:gd name="T7" fmla="*/ 1318 h 1447"/>
                    <a:gd name="T8" fmla="*/ 256 w 654"/>
                    <a:gd name="T9" fmla="*/ 1186 h 1447"/>
                    <a:gd name="T10" fmla="*/ 390 w 654"/>
                    <a:gd name="T11" fmla="*/ 1186 h 1447"/>
                    <a:gd name="T12" fmla="*/ 388 w 654"/>
                    <a:gd name="T13" fmla="*/ 790 h 1447"/>
                    <a:gd name="T14" fmla="*/ 520 w 654"/>
                    <a:gd name="T15" fmla="*/ 790 h 1447"/>
                    <a:gd name="T16" fmla="*/ 520 w 654"/>
                    <a:gd name="T17" fmla="*/ 396 h 1447"/>
                    <a:gd name="T18" fmla="*/ 654 w 654"/>
                    <a:gd name="T19" fmla="*/ 396 h 1447"/>
                    <a:gd name="T20" fmla="*/ 652 w 654"/>
                    <a:gd name="T21" fmla="*/ 0 h 14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654"/>
                    <a:gd name="T34" fmla="*/ 0 h 1447"/>
                    <a:gd name="T35" fmla="*/ 654 w 654"/>
                    <a:gd name="T36" fmla="*/ 1447 h 1447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654" h="1447">
                      <a:moveTo>
                        <a:pt x="0" y="1445"/>
                      </a:moveTo>
                      <a:lnTo>
                        <a:pt x="127" y="1447"/>
                      </a:lnTo>
                      <a:lnTo>
                        <a:pt x="126" y="1316"/>
                      </a:lnTo>
                      <a:lnTo>
                        <a:pt x="256" y="1318"/>
                      </a:lnTo>
                      <a:lnTo>
                        <a:pt x="256" y="1186"/>
                      </a:lnTo>
                      <a:lnTo>
                        <a:pt x="390" y="1186"/>
                      </a:lnTo>
                      <a:lnTo>
                        <a:pt x="388" y="790"/>
                      </a:lnTo>
                      <a:lnTo>
                        <a:pt x="520" y="790"/>
                      </a:lnTo>
                      <a:lnTo>
                        <a:pt x="520" y="396"/>
                      </a:lnTo>
                      <a:lnTo>
                        <a:pt x="654" y="396"/>
                      </a:lnTo>
                      <a:lnTo>
                        <a:pt x="652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16" name="Freeform 529"/>
                <p:cNvSpPr>
                  <a:spLocks/>
                </p:cNvSpPr>
                <p:nvPr/>
              </p:nvSpPr>
              <p:spPr bwMode="auto">
                <a:xfrm>
                  <a:off x="3010" y="2497"/>
                  <a:ext cx="1204" cy="924"/>
                </a:xfrm>
                <a:custGeom>
                  <a:avLst/>
                  <a:gdLst>
                    <a:gd name="T0" fmla="*/ 0 w 1204"/>
                    <a:gd name="T1" fmla="*/ 921 h 924"/>
                    <a:gd name="T2" fmla="*/ 402 w 1204"/>
                    <a:gd name="T3" fmla="*/ 924 h 924"/>
                    <a:gd name="T4" fmla="*/ 402 w 1204"/>
                    <a:gd name="T5" fmla="*/ 790 h 924"/>
                    <a:gd name="T6" fmla="*/ 531 w 1204"/>
                    <a:gd name="T7" fmla="*/ 787 h 924"/>
                    <a:gd name="T8" fmla="*/ 534 w 1204"/>
                    <a:gd name="T9" fmla="*/ 790 h 924"/>
                    <a:gd name="T10" fmla="*/ 534 w 1204"/>
                    <a:gd name="T11" fmla="*/ 658 h 924"/>
                    <a:gd name="T12" fmla="*/ 666 w 1204"/>
                    <a:gd name="T13" fmla="*/ 658 h 924"/>
                    <a:gd name="T14" fmla="*/ 666 w 1204"/>
                    <a:gd name="T15" fmla="*/ 528 h 924"/>
                    <a:gd name="T16" fmla="*/ 798 w 1204"/>
                    <a:gd name="T17" fmla="*/ 528 h 924"/>
                    <a:gd name="T18" fmla="*/ 798 w 1204"/>
                    <a:gd name="T19" fmla="*/ 394 h 924"/>
                    <a:gd name="T20" fmla="*/ 928 w 1204"/>
                    <a:gd name="T21" fmla="*/ 396 h 924"/>
                    <a:gd name="T22" fmla="*/ 928 w 1204"/>
                    <a:gd name="T23" fmla="*/ 262 h 924"/>
                    <a:gd name="T24" fmla="*/ 1072 w 1204"/>
                    <a:gd name="T25" fmla="*/ 260 h 924"/>
                    <a:gd name="T26" fmla="*/ 1072 w 1204"/>
                    <a:gd name="T27" fmla="*/ 130 h 924"/>
                    <a:gd name="T28" fmla="*/ 1204 w 1204"/>
                    <a:gd name="T29" fmla="*/ 132 h 924"/>
                    <a:gd name="T30" fmla="*/ 1202 w 1204"/>
                    <a:gd name="T31" fmla="*/ 0 h 924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1204"/>
                    <a:gd name="T49" fmla="*/ 0 h 924"/>
                    <a:gd name="T50" fmla="*/ 1204 w 1204"/>
                    <a:gd name="T51" fmla="*/ 924 h 924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1204" h="924">
                      <a:moveTo>
                        <a:pt x="0" y="921"/>
                      </a:moveTo>
                      <a:lnTo>
                        <a:pt x="402" y="924"/>
                      </a:lnTo>
                      <a:lnTo>
                        <a:pt x="402" y="790"/>
                      </a:lnTo>
                      <a:lnTo>
                        <a:pt x="531" y="787"/>
                      </a:lnTo>
                      <a:lnTo>
                        <a:pt x="534" y="790"/>
                      </a:lnTo>
                      <a:lnTo>
                        <a:pt x="534" y="658"/>
                      </a:lnTo>
                      <a:lnTo>
                        <a:pt x="666" y="658"/>
                      </a:lnTo>
                      <a:lnTo>
                        <a:pt x="666" y="528"/>
                      </a:lnTo>
                      <a:lnTo>
                        <a:pt x="798" y="528"/>
                      </a:lnTo>
                      <a:lnTo>
                        <a:pt x="798" y="394"/>
                      </a:lnTo>
                      <a:lnTo>
                        <a:pt x="928" y="396"/>
                      </a:lnTo>
                      <a:lnTo>
                        <a:pt x="928" y="262"/>
                      </a:lnTo>
                      <a:lnTo>
                        <a:pt x="1072" y="260"/>
                      </a:lnTo>
                      <a:lnTo>
                        <a:pt x="1072" y="130"/>
                      </a:lnTo>
                      <a:lnTo>
                        <a:pt x="1204" y="132"/>
                      </a:lnTo>
                      <a:lnTo>
                        <a:pt x="1202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17" name="Freeform 530"/>
                <p:cNvSpPr>
                  <a:spLocks/>
                </p:cNvSpPr>
                <p:nvPr/>
              </p:nvSpPr>
              <p:spPr bwMode="auto">
                <a:xfrm>
                  <a:off x="3010" y="2759"/>
                  <a:ext cx="1466" cy="657"/>
                </a:xfrm>
                <a:custGeom>
                  <a:avLst/>
                  <a:gdLst>
                    <a:gd name="T0" fmla="*/ 0 w 1466"/>
                    <a:gd name="T1" fmla="*/ 657 h 657"/>
                    <a:gd name="T2" fmla="*/ 131 w 1466"/>
                    <a:gd name="T3" fmla="*/ 657 h 657"/>
                    <a:gd name="T4" fmla="*/ 401 w 1466"/>
                    <a:gd name="T5" fmla="*/ 657 h 657"/>
                    <a:gd name="T6" fmla="*/ 402 w 1466"/>
                    <a:gd name="T7" fmla="*/ 526 h 657"/>
                    <a:gd name="T8" fmla="*/ 796 w 1466"/>
                    <a:gd name="T9" fmla="*/ 528 h 657"/>
                    <a:gd name="T10" fmla="*/ 796 w 1466"/>
                    <a:gd name="T11" fmla="*/ 394 h 657"/>
                    <a:gd name="T12" fmla="*/ 1204 w 1466"/>
                    <a:gd name="T13" fmla="*/ 398 h 657"/>
                    <a:gd name="T14" fmla="*/ 1204 w 1466"/>
                    <a:gd name="T15" fmla="*/ 266 h 657"/>
                    <a:gd name="T16" fmla="*/ 1336 w 1466"/>
                    <a:gd name="T17" fmla="*/ 264 h 657"/>
                    <a:gd name="T18" fmla="*/ 1336 w 1466"/>
                    <a:gd name="T19" fmla="*/ 132 h 657"/>
                    <a:gd name="T20" fmla="*/ 1466 w 1466"/>
                    <a:gd name="T21" fmla="*/ 136 h 657"/>
                    <a:gd name="T22" fmla="*/ 1466 w 1466"/>
                    <a:gd name="T23" fmla="*/ 0 h 65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466"/>
                    <a:gd name="T37" fmla="*/ 0 h 657"/>
                    <a:gd name="T38" fmla="*/ 1466 w 1466"/>
                    <a:gd name="T39" fmla="*/ 657 h 65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466" h="657">
                      <a:moveTo>
                        <a:pt x="0" y="657"/>
                      </a:moveTo>
                      <a:lnTo>
                        <a:pt x="131" y="657"/>
                      </a:lnTo>
                      <a:lnTo>
                        <a:pt x="401" y="657"/>
                      </a:lnTo>
                      <a:lnTo>
                        <a:pt x="402" y="526"/>
                      </a:lnTo>
                      <a:lnTo>
                        <a:pt x="796" y="528"/>
                      </a:lnTo>
                      <a:lnTo>
                        <a:pt x="796" y="394"/>
                      </a:lnTo>
                      <a:lnTo>
                        <a:pt x="1204" y="398"/>
                      </a:lnTo>
                      <a:lnTo>
                        <a:pt x="1204" y="266"/>
                      </a:lnTo>
                      <a:lnTo>
                        <a:pt x="1336" y="264"/>
                      </a:lnTo>
                      <a:lnTo>
                        <a:pt x="1336" y="132"/>
                      </a:lnTo>
                      <a:lnTo>
                        <a:pt x="1466" y="136"/>
                      </a:lnTo>
                      <a:lnTo>
                        <a:pt x="1466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18" name="Freeform 531"/>
                <p:cNvSpPr>
                  <a:spLocks/>
                </p:cNvSpPr>
                <p:nvPr/>
              </p:nvSpPr>
              <p:spPr bwMode="auto">
                <a:xfrm>
                  <a:off x="3013" y="3023"/>
                  <a:ext cx="1729" cy="398"/>
                </a:xfrm>
                <a:custGeom>
                  <a:avLst/>
                  <a:gdLst>
                    <a:gd name="T0" fmla="*/ 0 w 1729"/>
                    <a:gd name="T1" fmla="*/ 392 h 398"/>
                    <a:gd name="T2" fmla="*/ 131 w 1729"/>
                    <a:gd name="T3" fmla="*/ 392 h 398"/>
                    <a:gd name="T4" fmla="*/ 927 w 1729"/>
                    <a:gd name="T5" fmla="*/ 398 h 398"/>
                    <a:gd name="T6" fmla="*/ 927 w 1729"/>
                    <a:gd name="T7" fmla="*/ 262 h 398"/>
                    <a:gd name="T8" fmla="*/ 1333 w 1729"/>
                    <a:gd name="T9" fmla="*/ 266 h 398"/>
                    <a:gd name="T10" fmla="*/ 1331 w 1729"/>
                    <a:gd name="T11" fmla="*/ 130 h 398"/>
                    <a:gd name="T12" fmla="*/ 1729 w 1729"/>
                    <a:gd name="T13" fmla="*/ 132 h 398"/>
                    <a:gd name="T14" fmla="*/ 1729 w 1729"/>
                    <a:gd name="T15" fmla="*/ 0 h 39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1729"/>
                    <a:gd name="T25" fmla="*/ 0 h 398"/>
                    <a:gd name="T26" fmla="*/ 1729 w 1729"/>
                    <a:gd name="T27" fmla="*/ 398 h 39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1729" h="398">
                      <a:moveTo>
                        <a:pt x="0" y="392"/>
                      </a:moveTo>
                      <a:lnTo>
                        <a:pt x="131" y="392"/>
                      </a:lnTo>
                      <a:lnTo>
                        <a:pt x="927" y="398"/>
                      </a:lnTo>
                      <a:lnTo>
                        <a:pt x="927" y="262"/>
                      </a:lnTo>
                      <a:lnTo>
                        <a:pt x="1333" y="266"/>
                      </a:lnTo>
                      <a:lnTo>
                        <a:pt x="1331" y="130"/>
                      </a:lnTo>
                      <a:lnTo>
                        <a:pt x="1729" y="132"/>
                      </a:lnTo>
                      <a:lnTo>
                        <a:pt x="1729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19" name="Freeform 532"/>
                <p:cNvSpPr>
                  <a:spLocks/>
                </p:cNvSpPr>
                <p:nvPr/>
              </p:nvSpPr>
              <p:spPr bwMode="auto">
                <a:xfrm>
                  <a:off x="3013" y="3283"/>
                  <a:ext cx="1993" cy="140"/>
                </a:xfrm>
                <a:custGeom>
                  <a:avLst/>
                  <a:gdLst>
                    <a:gd name="T0" fmla="*/ 0 w 1993"/>
                    <a:gd name="T1" fmla="*/ 132 h 140"/>
                    <a:gd name="T2" fmla="*/ 1993 w 1993"/>
                    <a:gd name="T3" fmla="*/ 140 h 140"/>
                    <a:gd name="T4" fmla="*/ 1991 w 1993"/>
                    <a:gd name="T5" fmla="*/ 0 h 140"/>
                    <a:gd name="T6" fmla="*/ 0 60000 65536"/>
                    <a:gd name="T7" fmla="*/ 0 60000 65536"/>
                    <a:gd name="T8" fmla="*/ 0 60000 65536"/>
                    <a:gd name="T9" fmla="*/ 0 w 1993"/>
                    <a:gd name="T10" fmla="*/ 0 h 140"/>
                    <a:gd name="T11" fmla="*/ 1993 w 1993"/>
                    <a:gd name="T12" fmla="*/ 140 h 14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93" h="140">
                      <a:moveTo>
                        <a:pt x="0" y="132"/>
                      </a:moveTo>
                      <a:lnTo>
                        <a:pt x="1993" y="140"/>
                      </a:lnTo>
                      <a:lnTo>
                        <a:pt x="1991" y="0"/>
                      </a:lnTo>
                    </a:path>
                  </a:pathLst>
                </a:custGeom>
                <a:noFill/>
                <a:ln w="38100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20" name="Freeform 533"/>
                <p:cNvSpPr>
                  <a:spLocks/>
                </p:cNvSpPr>
                <p:nvPr/>
              </p:nvSpPr>
              <p:spPr bwMode="auto">
                <a:xfrm>
                  <a:off x="3018" y="2103"/>
                  <a:ext cx="787" cy="1316"/>
                </a:xfrm>
                <a:custGeom>
                  <a:avLst/>
                  <a:gdLst>
                    <a:gd name="T0" fmla="*/ 0 w 787"/>
                    <a:gd name="T1" fmla="*/ 1314 h 1316"/>
                    <a:gd name="T2" fmla="*/ 132 w 787"/>
                    <a:gd name="T3" fmla="*/ 1316 h 1316"/>
                    <a:gd name="T4" fmla="*/ 132 w 787"/>
                    <a:gd name="T5" fmla="*/ 1182 h 1316"/>
                    <a:gd name="T6" fmla="*/ 264 w 787"/>
                    <a:gd name="T7" fmla="*/ 1182 h 1316"/>
                    <a:gd name="T8" fmla="*/ 262 w 787"/>
                    <a:gd name="T9" fmla="*/ 1050 h 1316"/>
                    <a:gd name="T10" fmla="*/ 400 w 787"/>
                    <a:gd name="T11" fmla="*/ 1050 h 1316"/>
                    <a:gd name="T12" fmla="*/ 394 w 787"/>
                    <a:gd name="T13" fmla="*/ 656 h 1316"/>
                    <a:gd name="T14" fmla="*/ 526 w 787"/>
                    <a:gd name="T15" fmla="*/ 656 h 1316"/>
                    <a:gd name="T16" fmla="*/ 526 w 787"/>
                    <a:gd name="T17" fmla="*/ 524 h 1316"/>
                    <a:gd name="T18" fmla="*/ 659 w 787"/>
                    <a:gd name="T19" fmla="*/ 527 h 1316"/>
                    <a:gd name="T20" fmla="*/ 659 w 787"/>
                    <a:gd name="T21" fmla="*/ 392 h 1316"/>
                    <a:gd name="T22" fmla="*/ 787 w 787"/>
                    <a:gd name="T23" fmla="*/ 392 h 1316"/>
                    <a:gd name="T24" fmla="*/ 787 w 787"/>
                    <a:gd name="T25" fmla="*/ 0 h 131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787"/>
                    <a:gd name="T40" fmla="*/ 0 h 1316"/>
                    <a:gd name="T41" fmla="*/ 787 w 787"/>
                    <a:gd name="T42" fmla="*/ 1316 h 131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787" h="1316">
                      <a:moveTo>
                        <a:pt x="0" y="1314"/>
                      </a:moveTo>
                      <a:lnTo>
                        <a:pt x="132" y="1316"/>
                      </a:lnTo>
                      <a:lnTo>
                        <a:pt x="132" y="1182"/>
                      </a:lnTo>
                      <a:lnTo>
                        <a:pt x="264" y="1182"/>
                      </a:lnTo>
                      <a:lnTo>
                        <a:pt x="262" y="1050"/>
                      </a:lnTo>
                      <a:lnTo>
                        <a:pt x="400" y="1050"/>
                      </a:lnTo>
                      <a:lnTo>
                        <a:pt x="394" y="656"/>
                      </a:lnTo>
                      <a:lnTo>
                        <a:pt x="526" y="656"/>
                      </a:lnTo>
                      <a:lnTo>
                        <a:pt x="526" y="524"/>
                      </a:lnTo>
                      <a:lnTo>
                        <a:pt x="659" y="527"/>
                      </a:lnTo>
                      <a:lnTo>
                        <a:pt x="659" y="392"/>
                      </a:lnTo>
                      <a:lnTo>
                        <a:pt x="787" y="392"/>
                      </a:lnTo>
                      <a:lnTo>
                        <a:pt x="787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21" name="Freeform 534"/>
                <p:cNvSpPr>
                  <a:spLocks/>
                </p:cNvSpPr>
                <p:nvPr/>
              </p:nvSpPr>
              <p:spPr bwMode="auto">
                <a:xfrm>
                  <a:off x="3016" y="1570"/>
                  <a:ext cx="268" cy="1846"/>
                </a:xfrm>
                <a:custGeom>
                  <a:avLst/>
                  <a:gdLst>
                    <a:gd name="T0" fmla="*/ 0 w 268"/>
                    <a:gd name="T1" fmla="*/ 1846 h 1846"/>
                    <a:gd name="T2" fmla="*/ 17 w 268"/>
                    <a:gd name="T3" fmla="*/ 1846 h 1846"/>
                    <a:gd name="T4" fmla="*/ 134 w 268"/>
                    <a:gd name="T5" fmla="*/ 1844 h 1846"/>
                    <a:gd name="T6" fmla="*/ 140 w 268"/>
                    <a:gd name="T7" fmla="*/ 937 h 1846"/>
                    <a:gd name="T8" fmla="*/ 268 w 268"/>
                    <a:gd name="T9" fmla="*/ 931 h 1846"/>
                    <a:gd name="T10" fmla="*/ 262 w 268"/>
                    <a:gd name="T11" fmla="*/ 0 h 184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268"/>
                    <a:gd name="T19" fmla="*/ 0 h 1846"/>
                    <a:gd name="T20" fmla="*/ 268 w 268"/>
                    <a:gd name="T21" fmla="*/ 1846 h 184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268" h="1846">
                      <a:moveTo>
                        <a:pt x="0" y="1846"/>
                      </a:moveTo>
                      <a:lnTo>
                        <a:pt x="17" y="1846"/>
                      </a:lnTo>
                      <a:lnTo>
                        <a:pt x="134" y="1844"/>
                      </a:lnTo>
                      <a:lnTo>
                        <a:pt x="140" y="937"/>
                      </a:lnTo>
                      <a:lnTo>
                        <a:pt x="268" y="931"/>
                      </a:lnTo>
                      <a:lnTo>
                        <a:pt x="262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22" name="Freeform 535"/>
                <p:cNvSpPr>
                  <a:spLocks/>
                </p:cNvSpPr>
                <p:nvPr/>
              </p:nvSpPr>
              <p:spPr bwMode="auto">
                <a:xfrm>
                  <a:off x="3015" y="2625"/>
                  <a:ext cx="1331" cy="793"/>
                </a:xfrm>
                <a:custGeom>
                  <a:avLst/>
                  <a:gdLst>
                    <a:gd name="T0" fmla="*/ 0 w 1331"/>
                    <a:gd name="T1" fmla="*/ 793 h 793"/>
                    <a:gd name="T2" fmla="*/ 393 w 1331"/>
                    <a:gd name="T3" fmla="*/ 791 h 793"/>
                    <a:gd name="T4" fmla="*/ 397 w 1331"/>
                    <a:gd name="T5" fmla="*/ 658 h 793"/>
                    <a:gd name="T6" fmla="*/ 793 w 1331"/>
                    <a:gd name="T7" fmla="*/ 662 h 793"/>
                    <a:gd name="T8" fmla="*/ 788 w 1331"/>
                    <a:gd name="T9" fmla="*/ 529 h 793"/>
                    <a:gd name="T10" fmla="*/ 922 w 1331"/>
                    <a:gd name="T11" fmla="*/ 529 h 793"/>
                    <a:gd name="T12" fmla="*/ 923 w 1331"/>
                    <a:gd name="T13" fmla="*/ 398 h 793"/>
                    <a:gd name="T14" fmla="*/ 1067 w 1331"/>
                    <a:gd name="T15" fmla="*/ 398 h 793"/>
                    <a:gd name="T16" fmla="*/ 1067 w 1331"/>
                    <a:gd name="T17" fmla="*/ 264 h 793"/>
                    <a:gd name="T18" fmla="*/ 1199 w 1331"/>
                    <a:gd name="T19" fmla="*/ 270 h 793"/>
                    <a:gd name="T20" fmla="*/ 1199 w 1331"/>
                    <a:gd name="T21" fmla="*/ 134 h 793"/>
                    <a:gd name="T22" fmla="*/ 1331 w 1331"/>
                    <a:gd name="T23" fmla="*/ 136 h 793"/>
                    <a:gd name="T24" fmla="*/ 1331 w 1331"/>
                    <a:gd name="T25" fmla="*/ 0 h 79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331"/>
                    <a:gd name="T40" fmla="*/ 0 h 793"/>
                    <a:gd name="T41" fmla="*/ 1331 w 1331"/>
                    <a:gd name="T42" fmla="*/ 793 h 79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331" h="793">
                      <a:moveTo>
                        <a:pt x="0" y="793"/>
                      </a:moveTo>
                      <a:lnTo>
                        <a:pt x="393" y="791"/>
                      </a:lnTo>
                      <a:lnTo>
                        <a:pt x="397" y="658"/>
                      </a:lnTo>
                      <a:lnTo>
                        <a:pt x="793" y="662"/>
                      </a:lnTo>
                      <a:lnTo>
                        <a:pt x="788" y="529"/>
                      </a:lnTo>
                      <a:lnTo>
                        <a:pt x="922" y="529"/>
                      </a:lnTo>
                      <a:lnTo>
                        <a:pt x="923" y="398"/>
                      </a:lnTo>
                      <a:lnTo>
                        <a:pt x="1067" y="398"/>
                      </a:lnTo>
                      <a:lnTo>
                        <a:pt x="1067" y="264"/>
                      </a:lnTo>
                      <a:lnTo>
                        <a:pt x="1199" y="270"/>
                      </a:lnTo>
                      <a:lnTo>
                        <a:pt x="1199" y="134"/>
                      </a:lnTo>
                      <a:lnTo>
                        <a:pt x="1331" y="136"/>
                      </a:lnTo>
                      <a:lnTo>
                        <a:pt x="1331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23" name="Freeform 536"/>
                <p:cNvSpPr>
                  <a:spLocks/>
                </p:cNvSpPr>
                <p:nvPr/>
              </p:nvSpPr>
              <p:spPr bwMode="auto">
                <a:xfrm>
                  <a:off x="3024" y="3153"/>
                  <a:ext cx="1850" cy="268"/>
                </a:xfrm>
                <a:custGeom>
                  <a:avLst/>
                  <a:gdLst>
                    <a:gd name="T0" fmla="*/ 0 w 1850"/>
                    <a:gd name="T1" fmla="*/ 260 h 268"/>
                    <a:gd name="T2" fmla="*/ 916 w 1850"/>
                    <a:gd name="T3" fmla="*/ 268 h 268"/>
                    <a:gd name="T4" fmla="*/ 914 w 1850"/>
                    <a:gd name="T5" fmla="*/ 134 h 268"/>
                    <a:gd name="T6" fmla="*/ 1850 w 1850"/>
                    <a:gd name="T7" fmla="*/ 132 h 268"/>
                    <a:gd name="T8" fmla="*/ 1848 w 1850"/>
                    <a:gd name="T9" fmla="*/ 0 h 2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50"/>
                    <a:gd name="T16" fmla="*/ 0 h 268"/>
                    <a:gd name="T17" fmla="*/ 1850 w 1850"/>
                    <a:gd name="T18" fmla="*/ 268 h 26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50" h="268">
                      <a:moveTo>
                        <a:pt x="0" y="260"/>
                      </a:moveTo>
                      <a:lnTo>
                        <a:pt x="916" y="268"/>
                      </a:lnTo>
                      <a:lnTo>
                        <a:pt x="914" y="134"/>
                      </a:lnTo>
                      <a:lnTo>
                        <a:pt x="1850" y="132"/>
                      </a:lnTo>
                      <a:lnTo>
                        <a:pt x="1848" y="0"/>
                      </a:lnTo>
                    </a:path>
                  </a:pathLst>
                </a:custGeom>
                <a:noFill/>
                <a:ln w="38100">
                  <a:solidFill>
                    <a:srgbClr val="FF99C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24" name="Freeform 537"/>
                <p:cNvSpPr>
                  <a:spLocks/>
                </p:cNvSpPr>
                <p:nvPr/>
              </p:nvSpPr>
              <p:spPr bwMode="auto">
                <a:xfrm>
                  <a:off x="3015" y="2893"/>
                  <a:ext cx="1595" cy="530"/>
                </a:xfrm>
                <a:custGeom>
                  <a:avLst/>
                  <a:gdLst>
                    <a:gd name="T0" fmla="*/ 0 w 1595"/>
                    <a:gd name="T1" fmla="*/ 525 h 530"/>
                    <a:gd name="T2" fmla="*/ 129 w 1595"/>
                    <a:gd name="T3" fmla="*/ 525 h 530"/>
                    <a:gd name="T4" fmla="*/ 397 w 1595"/>
                    <a:gd name="T5" fmla="*/ 530 h 530"/>
                    <a:gd name="T6" fmla="*/ 397 w 1595"/>
                    <a:gd name="T7" fmla="*/ 392 h 530"/>
                    <a:gd name="T8" fmla="*/ 793 w 1595"/>
                    <a:gd name="T9" fmla="*/ 398 h 530"/>
                    <a:gd name="T10" fmla="*/ 793 w 1595"/>
                    <a:gd name="T11" fmla="*/ 260 h 530"/>
                    <a:gd name="T12" fmla="*/ 1199 w 1595"/>
                    <a:gd name="T13" fmla="*/ 260 h 530"/>
                    <a:gd name="T14" fmla="*/ 1199 w 1595"/>
                    <a:gd name="T15" fmla="*/ 130 h 530"/>
                    <a:gd name="T16" fmla="*/ 1595 w 1595"/>
                    <a:gd name="T17" fmla="*/ 130 h 530"/>
                    <a:gd name="T18" fmla="*/ 1595 w 1595"/>
                    <a:gd name="T19" fmla="*/ 0 h 53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595"/>
                    <a:gd name="T31" fmla="*/ 0 h 530"/>
                    <a:gd name="T32" fmla="*/ 1595 w 1595"/>
                    <a:gd name="T33" fmla="*/ 530 h 53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595" h="530">
                      <a:moveTo>
                        <a:pt x="0" y="525"/>
                      </a:moveTo>
                      <a:lnTo>
                        <a:pt x="129" y="525"/>
                      </a:lnTo>
                      <a:lnTo>
                        <a:pt x="397" y="530"/>
                      </a:lnTo>
                      <a:lnTo>
                        <a:pt x="397" y="392"/>
                      </a:lnTo>
                      <a:lnTo>
                        <a:pt x="793" y="398"/>
                      </a:lnTo>
                      <a:lnTo>
                        <a:pt x="793" y="260"/>
                      </a:lnTo>
                      <a:lnTo>
                        <a:pt x="1199" y="260"/>
                      </a:lnTo>
                      <a:lnTo>
                        <a:pt x="1199" y="130"/>
                      </a:lnTo>
                      <a:lnTo>
                        <a:pt x="1595" y="130"/>
                      </a:lnTo>
                      <a:lnTo>
                        <a:pt x="1595" y="0"/>
                      </a:ln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25" name="Freeform 538"/>
                <p:cNvSpPr>
                  <a:spLocks/>
                </p:cNvSpPr>
                <p:nvPr/>
              </p:nvSpPr>
              <p:spPr bwMode="auto">
                <a:xfrm>
                  <a:off x="3016" y="1833"/>
                  <a:ext cx="526" cy="1586"/>
                </a:xfrm>
                <a:custGeom>
                  <a:avLst/>
                  <a:gdLst>
                    <a:gd name="T0" fmla="*/ 0 w 526"/>
                    <a:gd name="T1" fmla="*/ 1585 h 1586"/>
                    <a:gd name="T2" fmla="*/ 130 w 526"/>
                    <a:gd name="T3" fmla="*/ 1586 h 1586"/>
                    <a:gd name="T4" fmla="*/ 134 w 526"/>
                    <a:gd name="T5" fmla="*/ 1440 h 1586"/>
                    <a:gd name="T6" fmla="*/ 134 w 526"/>
                    <a:gd name="T7" fmla="*/ 1452 h 1586"/>
                    <a:gd name="T8" fmla="*/ 140 w 526"/>
                    <a:gd name="T9" fmla="*/ 1189 h 1586"/>
                    <a:gd name="T10" fmla="*/ 264 w 526"/>
                    <a:gd name="T11" fmla="*/ 1190 h 1586"/>
                    <a:gd name="T12" fmla="*/ 258 w 526"/>
                    <a:gd name="T13" fmla="*/ 792 h 1586"/>
                    <a:gd name="T14" fmla="*/ 400 w 526"/>
                    <a:gd name="T15" fmla="*/ 794 h 1586"/>
                    <a:gd name="T16" fmla="*/ 396 w 526"/>
                    <a:gd name="T17" fmla="*/ 396 h 1586"/>
                    <a:gd name="T18" fmla="*/ 526 w 526"/>
                    <a:gd name="T19" fmla="*/ 398 h 1586"/>
                    <a:gd name="T20" fmla="*/ 526 w 526"/>
                    <a:gd name="T21" fmla="*/ 0 h 158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526"/>
                    <a:gd name="T34" fmla="*/ 0 h 1586"/>
                    <a:gd name="T35" fmla="*/ 526 w 526"/>
                    <a:gd name="T36" fmla="*/ 1586 h 158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526" h="1586">
                      <a:moveTo>
                        <a:pt x="0" y="1585"/>
                      </a:moveTo>
                      <a:lnTo>
                        <a:pt x="130" y="1586"/>
                      </a:lnTo>
                      <a:lnTo>
                        <a:pt x="134" y="1440"/>
                      </a:lnTo>
                      <a:lnTo>
                        <a:pt x="134" y="1452"/>
                      </a:lnTo>
                      <a:lnTo>
                        <a:pt x="140" y="1189"/>
                      </a:lnTo>
                      <a:lnTo>
                        <a:pt x="264" y="1190"/>
                      </a:lnTo>
                      <a:lnTo>
                        <a:pt x="258" y="792"/>
                      </a:lnTo>
                      <a:lnTo>
                        <a:pt x="400" y="794"/>
                      </a:lnTo>
                      <a:lnTo>
                        <a:pt x="396" y="396"/>
                      </a:lnTo>
                      <a:lnTo>
                        <a:pt x="526" y="398"/>
                      </a:lnTo>
                      <a:lnTo>
                        <a:pt x="526" y="0"/>
                      </a:lnTo>
                    </a:path>
                  </a:pathLst>
                </a:custGeom>
                <a:noFill/>
                <a:ln w="38100">
                  <a:solidFill>
                    <a:srgbClr val="FF99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sp>
              <p:nvSpPr>
                <p:cNvPr id="29726" name="Freeform 539"/>
                <p:cNvSpPr>
                  <a:spLocks/>
                </p:cNvSpPr>
                <p:nvPr/>
              </p:nvSpPr>
              <p:spPr bwMode="auto">
                <a:xfrm>
                  <a:off x="3013" y="2354"/>
                  <a:ext cx="1074" cy="1066"/>
                </a:xfrm>
                <a:custGeom>
                  <a:avLst/>
                  <a:gdLst>
                    <a:gd name="T0" fmla="*/ 0 w 1074"/>
                    <a:gd name="T1" fmla="*/ 1064 h 1066"/>
                    <a:gd name="T2" fmla="*/ 133 w 1074"/>
                    <a:gd name="T3" fmla="*/ 1066 h 1066"/>
                    <a:gd name="T4" fmla="*/ 130 w 1074"/>
                    <a:gd name="T5" fmla="*/ 925 h 1066"/>
                    <a:gd name="T6" fmla="*/ 265 w 1074"/>
                    <a:gd name="T7" fmla="*/ 925 h 1066"/>
                    <a:gd name="T8" fmla="*/ 265 w 1074"/>
                    <a:gd name="T9" fmla="*/ 797 h 1066"/>
                    <a:gd name="T10" fmla="*/ 400 w 1074"/>
                    <a:gd name="T11" fmla="*/ 797 h 1066"/>
                    <a:gd name="T12" fmla="*/ 400 w 1074"/>
                    <a:gd name="T13" fmla="*/ 668 h 1066"/>
                    <a:gd name="T14" fmla="*/ 535 w 1074"/>
                    <a:gd name="T15" fmla="*/ 668 h 1066"/>
                    <a:gd name="T16" fmla="*/ 535 w 1074"/>
                    <a:gd name="T17" fmla="*/ 533 h 1066"/>
                    <a:gd name="T18" fmla="*/ 670 w 1074"/>
                    <a:gd name="T19" fmla="*/ 533 h 1066"/>
                    <a:gd name="T20" fmla="*/ 664 w 1074"/>
                    <a:gd name="T21" fmla="*/ 404 h 1066"/>
                    <a:gd name="T22" fmla="*/ 798 w 1074"/>
                    <a:gd name="T23" fmla="*/ 398 h 1066"/>
                    <a:gd name="T24" fmla="*/ 792 w 1074"/>
                    <a:gd name="T25" fmla="*/ 270 h 1066"/>
                    <a:gd name="T26" fmla="*/ 927 w 1074"/>
                    <a:gd name="T27" fmla="*/ 270 h 1066"/>
                    <a:gd name="T28" fmla="*/ 927 w 1074"/>
                    <a:gd name="T29" fmla="*/ 135 h 1066"/>
                    <a:gd name="T30" fmla="*/ 1074 w 1074"/>
                    <a:gd name="T31" fmla="*/ 135 h 1066"/>
                    <a:gd name="T32" fmla="*/ 1068 w 1074"/>
                    <a:gd name="T33" fmla="*/ 0 h 10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074"/>
                    <a:gd name="T52" fmla="*/ 0 h 1066"/>
                    <a:gd name="T53" fmla="*/ 1074 w 1074"/>
                    <a:gd name="T54" fmla="*/ 1066 h 106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074" h="1066">
                      <a:moveTo>
                        <a:pt x="0" y="1064"/>
                      </a:moveTo>
                      <a:lnTo>
                        <a:pt x="133" y="1066"/>
                      </a:lnTo>
                      <a:lnTo>
                        <a:pt x="130" y="925"/>
                      </a:lnTo>
                      <a:lnTo>
                        <a:pt x="265" y="925"/>
                      </a:lnTo>
                      <a:lnTo>
                        <a:pt x="265" y="797"/>
                      </a:lnTo>
                      <a:lnTo>
                        <a:pt x="400" y="797"/>
                      </a:lnTo>
                      <a:lnTo>
                        <a:pt x="400" y="668"/>
                      </a:lnTo>
                      <a:lnTo>
                        <a:pt x="535" y="668"/>
                      </a:lnTo>
                      <a:lnTo>
                        <a:pt x="535" y="533"/>
                      </a:lnTo>
                      <a:lnTo>
                        <a:pt x="670" y="533"/>
                      </a:lnTo>
                      <a:lnTo>
                        <a:pt x="664" y="404"/>
                      </a:lnTo>
                      <a:lnTo>
                        <a:pt x="798" y="398"/>
                      </a:lnTo>
                      <a:lnTo>
                        <a:pt x="792" y="270"/>
                      </a:lnTo>
                      <a:lnTo>
                        <a:pt x="927" y="270"/>
                      </a:lnTo>
                      <a:lnTo>
                        <a:pt x="927" y="135"/>
                      </a:lnTo>
                      <a:lnTo>
                        <a:pt x="1074" y="135"/>
                      </a:lnTo>
                      <a:lnTo>
                        <a:pt x="1068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ja-JP" altLang="en-US"/>
                </a:p>
              </p:txBody>
            </p:sp>
            <p:grpSp>
              <p:nvGrpSpPr>
                <p:cNvPr id="29727" name="Group 540"/>
                <p:cNvGrpSpPr>
                  <a:grpSpLocks/>
                </p:cNvGrpSpPr>
                <p:nvPr/>
              </p:nvGrpSpPr>
              <p:grpSpPr bwMode="auto">
                <a:xfrm>
                  <a:off x="3007" y="1298"/>
                  <a:ext cx="2140" cy="2131"/>
                  <a:chOff x="3007" y="1298"/>
                  <a:chExt cx="2140" cy="2131"/>
                </a:xfrm>
              </p:grpSpPr>
              <p:sp>
                <p:nvSpPr>
                  <p:cNvPr id="29728" name="Oval 541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29" name="Oval 542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30" name="Oval 543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31" name="Oval 544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32" name="Oval 545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33" name="Oval 546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34" name="Oval 547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35" name="Oval 548"/>
                  <p:cNvSpPr>
                    <a:spLocks noChangeArrowheads="1"/>
                  </p:cNvSpPr>
                  <p:nvPr/>
                </p:nvSpPr>
                <p:spPr bwMode="auto">
                  <a:xfrm>
                    <a:off x="4203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36" name="Oval 549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37" name="Oval 550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38" name="Oval 551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39" name="Oval 552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40" name="Oval 553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41" name="Oval 554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42" name="Oval 555"/>
                  <p:cNvSpPr>
                    <a:spLocks noChangeArrowheads="1"/>
                  </p:cNvSpPr>
                  <p:nvPr/>
                </p:nvSpPr>
                <p:spPr bwMode="auto">
                  <a:xfrm>
                    <a:off x="4334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43" name="Oval 556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44" name="Oval 557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45" name="Oval 558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46" name="Oval 559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47" name="Oval 560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48" name="Oval 561"/>
                  <p:cNvSpPr>
                    <a:spLocks noChangeArrowheads="1"/>
                  </p:cNvSpPr>
                  <p:nvPr/>
                </p:nvSpPr>
                <p:spPr bwMode="auto">
                  <a:xfrm>
                    <a:off x="4466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49" name="Oval 562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50" name="Oval 563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51" name="Oval 564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52" name="Oval 565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53" name="Oval 566"/>
                  <p:cNvSpPr>
                    <a:spLocks noChangeArrowheads="1"/>
                  </p:cNvSpPr>
                  <p:nvPr/>
                </p:nvSpPr>
                <p:spPr bwMode="auto">
                  <a:xfrm>
                    <a:off x="4598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54" name="Oval 567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55" name="Oval 568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56" name="Oval 569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57" name="Oval 570"/>
                  <p:cNvSpPr>
                    <a:spLocks noChangeArrowheads="1"/>
                  </p:cNvSpPr>
                  <p:nvPr/>
                </p:nvSpPr>
                <p:spPr bwMode="auto">
                  <a:xfrm>
                    <a:off x="4730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58" name="Oval 571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59" name="Oval 572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60" name="Oval 573"/>
                  <p:cNvSpPr>
                    <a:spLocks noChangeArrowheads="1"/>
                  </p:cNvSpPr>
                  <p:nvPr/>
                </p:nvSpPr>
                <p:spPr bwMode="auto">
                  <a:xfrm>
                    <a:off x="4861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61" name="Oval 574"/>
                  <p:cNvSpPr>
                    <a:spLocks noChangeArrowheads="1"/>
                  </p:cNvSpPr>
                  <p:nvPr/>
                </p:nvSpPr>
                <p:spPr bwMode="auto">
                  <a:xfrm>
                    <a:off x="4993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62" name="Oval 575"/>
                  <p:cNvSpPr>
                    <a:spLocks noChangeArrowheads="1"/>
                  </p:cNvSpPr>
                  <p:nvPr/>
                </p:nvSpPr>
                <p:spPr bwMode="auto">
                  <a:xfrm>
                    <a:off x="4993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63" name="Oval 576"/>
                  <p:cNvSpPr>
                    <a:spLocks noChangeArrowheads="1"/>
                  </p:cNvSpPr>
                  <p:nvPr/>
                </p:nvSpPr>
                <p:spPr bwMode="auto">
                  <a:xfrm>
                    <a:off x="5125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64" name="Oval 57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929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65" name="Oval 57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220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66" name="Oval 57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088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67" name="Oval 58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68" name="Oval 58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69" name="Oval 58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70" name="Oval 58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22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71" name="Oval 58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08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72" name="Oval 58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195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73" name="Oval 58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182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74" name="Oval 58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75" name="Oval 58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76" name="Oval 58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77" name="Oval 59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82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78" name="Oval 59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169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79" name="Oval 59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220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80" name="Oval 59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088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81" name="Oval 59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95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82" name="Oval 59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82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83" name="Oval 59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693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84" name="Oval 59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1561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85" name="Oval 59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22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86" name="Oval 59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08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87" name="Oval 60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95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88" name="Oval 60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82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89" name="Oval 60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69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90" name="Oval 60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56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91" name="Oval 60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143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92" name="Oval 60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22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93" name="Oval 60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08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94" name="Oval 60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95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95" name="Oval 60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82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96" name="Oval 60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69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97" name="Oval 61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561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98" name="Oval 61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43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799" name="Oval 6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1298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00" name="Oval 613"/>
                  <p:cNvSpPr>
                    <a:spLocks noChangeArrowheads="1"/>
                  </p:cNvSpPr>
                  <p:nvPr/>
                </p:nvSpPr>
                <p:spPr bwMode="auto">
                  <a:xfrm>
                    <a:off x="3007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01" name="Oval 614"/>
                  <p:cNvSpPr>
                    <a:spLocks noChangeArrowheads="1"/>
                  </p:cNvSpPr>
                  <p:nvPr/>
                </p:nvSpPr>
                <p:spPr bwMode="auto">
                  <a:xfrm>
                    <a:off x="3139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02" name="Oval 615"/>
                  <p:cNvSpPr>
                    <a:spLocks noChangeArrowheads="1"/>
                  </p:cNvSpPr>
                  <p:nvPr/>
                </p:nvSpPr>
                <p:spPr bwMode="auto">
                  <a:xfrm>
                    <a:off x="3139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03" name="Oval 616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04" name="Oval 617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05" name="Oval 618"/>
                  <p:cNvSpPr>
                    <a:spLocks noChangeArrowheads="1"/>
                  </p:cNvSpPr>
                  <p:nvPr/>
                </p:nvSpPr>
                <p:spPr bwMode="auto">
                  <a:xfrm>
                    <a:off x="3270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06" name="Oval 619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40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07" name="Oval 620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27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08" name="Oval 621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143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09" name="Oval 622"/>
                  <p:cNvSpPr>
                    <a:spLocks noChangeArrowheads="1"/>
                  </p:cNvSpPr>
                  <p:nvPr/>
                </p:nvSpPr>
                <p:spPr bwMode="auto">
                  <a:xfrm>
                    <a:off x="3402" y="3012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10" name="Oval 623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11" name="Oval 624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12" name="Oval 625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13" name="Oval 626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14" name="Oval 627"/>
                  <p:cNvSpPr>
                    <a:spLocks noChangeArrowheads="1"/>
                  </p:cNvSpPr>
                  <p:nvPr/>
                </p:nvSpPr>
                <p:spPr bwMode="auto">
                  <a:xfrm>
                    <a:off x="3534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15" name="Oval 628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16" name="Oval 629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17" name="Oval 630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18" name="Oval 631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19" name="Oval 632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20" name="Oval 633"/>
                  <p:cNvSpPr>
                    <a:spLocks noChangeArrowheads="1"/>
                  </p:cNvSpPr>
                  <p:nvPr/>
                </p:nvSpPr>
                <p:spPr bwMode="auto">
                  <a:xfrm>
                    <a:off x="3666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21" name="Oval 634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406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22" name="Oval 635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274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23" name="Oval 636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14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24" name="Oval 637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25" name="Oval 638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26" name="Oval 639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27" name="Oval 640"/>
                  <p:cNvSpPr>
                    <a:spLocks noChangeArrowheads="1"/>
                  </p:cNvSpPr>
                  <p:nvPr/>
                </p:nvSpPr>
                <p:spPr bwMode="auto">
                  <a:xfrm>
                    <a:off x="3797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28" name="Oval 641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40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29" name="Oval 642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27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30" name="Oval 643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31" name="Oval 644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32" name="Oval 645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33" name="Oval 646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34" name="Oval 647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35" name="Oval 648"/>
                  <p:cNvSpPr>
                    <a:spLocks noChangeArrowheads="1"/>
                  </p:cNvSpPr>
                  <p:nvPr/>
                </p:nvSpPr>
                <p:spPr bwMode="auto">
                  <a:xfrm>
                    <a:off x="3929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36" name="Oval 649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40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37" name="Oval 650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38" name="Oval 651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39" name="Oval 652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40" name="Oval 653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41" name="Oval 654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42" name="Oval 655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43" name="Oval 656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44" name="Oval 657"/>
                  <p:cNvSpPr>
                    <a:spLocks noChangeArrowheads="1"/>
                  </p:cNvSpPr>
                  <p:nvPr/>
                </p:nvSpPr>
                <p:spPr bwMode="auto">
                  <a:xfrm>
                    <a:off x="4071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45" name="Oval 65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929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46" name="Oval 65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48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47" name="Oval 66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797" y="235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48" name="Oval 66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49" name="Oval 66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50" name="Oval 66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666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51" name="Oval 66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52" name="Oval 66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53" name="Oval 66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54" name="Oval 66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534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55" name="Oval 66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56" name="Oval 66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57" name="Oval 67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58" name="Oval 67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59" name="Oval 67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402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60" name="Oval 67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3011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61" name="Oval 67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879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62" name="Oval 67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747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63" name="Oval 67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615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64" name="Oval 67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484"/>
                    <a:ext cx="23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65" name="Oval 67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270" y="2352"/>
                    <a:ext cx="23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66" name="Oval 67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314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67" name="Oval 68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3012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68" name="Oval 68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880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69" name="Oval 68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748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70" name="Oval 68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616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71" name="Oval 68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485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72" name="Oval 68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139" y="2353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73" name="Oval 68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274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74" name="Oval 68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14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75" name="Oval 68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3011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76" name="Oval 68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879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77" name="Oval 69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747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78" name="Oval 69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615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79" name="Oval 69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484"/>
                    <a:ext cx="22" cy="23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  <p:sp>
                <p:nvSpPr>
                  <p:cNvPr id="29880" name="Oval 69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3007" y="2352"/>
                    <a:ext cx="22" cy="22"/>
                  </a:xfrm>
                  <a:prstGeom prst="ellipse">
                    <a:avLst/>
                  </a:prstGeom>
                  <a:solidFill>
                    <a:schemeClr val="bg2"/>
                  </a:solidFill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</p:spPr>
                <p:txBody>
                  <a:bodyPr rot="10800000" wrap="none" anchor="ctr"/>
                  <a:lstStyle/>
                  <a:p>
                    <a:endParaRPr lang="ja-JP" altLang="ja-JP"/>
                  </a:p>
                </p:txBody>
              </p:sp>
            </p:grpSp>
          </p:grpSp>
        </p:grpSp>
        <p:sp>
          <p:nvSpPr>
            <p:cNvPr id="29705" name="Line 694"/>
            <p:cNvSpPr>
              <a:spLocks noChangeShapeType="1"/>
            </p:cNvSpPr>
            <p:nvPr/>
          </p:nvSpPr>
          <p:spPr bwMode="auto">
            <a:xfrm flipV="1">
              <a:off x="4518" y="805"/>
              <a:ext cx="499" cy="1496"/>
            </a:xfrm>
            <a:prstGeom prst="line">
              <a:avLst/>
            </a:prstGeom>
            <a:noFill/>
            <a:ln w="28575">
              <a:solidFill>
                <a:srgbClr val="FF9933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06" name="Line 695"/>
            <p:cNvSpPr>
              <a:spLocks noChangeShapeType="1"/>
            </p:cNvSpPr>
            <p:nvPr/>
          </p:nvSpPr>
          <p:spPr bwMode="auto">
            <a:xfrm flipV="1">
              <a:off x="4518" y="986"/>
              <a:ext cx="771" cy="1270"/>
            </a:xfrm>
            <a:prstGeom prst="line">
              <a:avLst/>
            </a:prstGeom>
            <a:noFill/>
            <a:ln w="28575">
              <a:solidFill>
                <a:srgbClr val="FF99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9707" name="Line 696"/>
            <p:cNvSpPr>
              <a:spLocks noChangeShapeType="1"/>
            </p:cNvSpPr>
            <p:nvPr/>
          </p:nvSpPr>
          <p:spPr bwMode="auto">
            <a:xfrm flipV="1">
              <a:off x="4564" y="1167"/>
              <a:ext cx="997" cy="11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2786</TotalTime>
  <Words>1093</Words>
  <Application>Microsoft Office PowerPoint</Application>
  <PresentationFormat>画面に合わせる (4:3)</PresentationFormat>
  <Paragraphs>149</Paragraphs>
  <Slides>13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標準デザイン</vt:lpstr>
      <vt:lpstr>Part 2: Digital convexity and digital segments</vt:lpstr>
      <vt:lpstr>Problem</vt:lpstr>
      <vt:lpstr>PowerPoint プレゼンテーション</vt:lpstr>
      <vt:lpstr>PowerPoint プレゼンテーション</vt:lpstr>
      <vt:lpstr>Image segmentation</vt:lpstr>
      <vt:lpstr>PowerPoint プレゼンテーション</vt:lpstr>
      <vt:lpstr>PowerPoint プレゼンテーション</vt:lpstr>
      <vt:lpstr>Consistent digital segments </vt:lpstr>
      <vt:lpstr>Digital rays and segments </vt:lpstr>
      <vt:lpstr>Digital line segments construction</vt:lpstr>
      <vt:lpstr>Power of consistent digital segments</vt:lpstr>
      <vt:lpstr>Final exercise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tokuyama</dc:creator>
  <cp:lastModifiedBy>TOKUYAMA</cp:lastModifiedBy>
  <cp:revision>149</cp:revision>
  <cp:lastPrinted>1601-01-01T00:00:00Z</cp:lastPrinted>
  <dcterms:created xsi:type="dcterms:W3CDTF">1601-01-01T00:00:00Z</dcterms:created>
  <dcterms:modified xsi:type="dcterms:W3CDTF">2012-03-07T04:33:52Z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