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29" r:id="rId3"/>
    <p:sldId id="330" r:id="rId4"/>
    <p:sldId id="308" r:id="rId5"/>
    <p:sldId id="309" r:id="rId6"/>
    <p:sldId id="320" r:id="rId7"/>
    <p:sldId id="321" r:id="rId8"/>
    <p:sldId id="326" r:id="rId9"/>
    <p:sldId id="322" r:id="rId10"/>
    <p:sldId id="323" r:id="rId11"/>
    <p:sldId id="324" r:id="rId12"/>
    <p:sldId id="325" r:id="rId13"/>
    <p:sldId id="327" r:id="rId14"/>
    <p:sldId id="328" r:id="rId15"/>
    <p:sldId id="331" r:id="rId16"/>
    <p:sldId id="319" r:id="rId17"/>
    <p:sldId id="267" r:id="rId18"/>
    <p:sldId id="332" r:id="rId19"/>
    <p:sldId id="338" r:id="rId20"/>
    <p:sldId id="334" r:id="rId21"/>
    <p:sldId id="333" r:id="rId22"/>
    <p:sldId id="337" r:id="rId23"/>
    <p:sldId id="307" r:id="rId24"/>
    <p:sldId id="311" r:id="rId25"/>
    <p:sldId id="258" r:id="rId26"/>
    <p:sldId id="260" r:id="rId27"/>
    <p:sldId id="262" r:id="rId28"/>
    <p:sldId id="263" r:id="rId29"/>
    <p:sldId id="285" r:id="rId30"/>
    <p:sldId id="264" r:id="rId31"/>
    <p:sldId id="335" r:id="rId32"/>
    <p:sldId id="289" r:id="rId33"/>
    <p:sldId id="318" r:id="rId34"/>
    <p:sldId id="317" r:id="rId35"/>
    <p:sldId id="273" r:id="rId36"/>
    <p:sldId id="347" r:id="rId37"/>
    <p:sldId id="312" r:id="rId38"/>
    <p:sldId id="346" r:id="rId39"/>
    <p:sldId id="313" r:id="rId40"/>
    <p:sldId id="340" r:id="rId41"/>
    <p:sldId id="339" r:id="rId42"/>
    <p:sldId id="344" r:id="rId43"/>
    <p:sldId id="341" r:id="rId44"/>
    <p:sldId id="342" r:id="rId45"/>
    <p:sldId id="343" r:id="rId46"/>
    <p:sldId id="345" r:id="rId47"/>
    <p:sldId id="348" r:id="rId48"/>
    <p:sldId id="277" r:id="rId49"/>
    <p:sldId id="275" r:id="rId50"/>
    <p:sldId id="280" r:id="rId51"/>
    <p:sldId id="279" r:id="rId52"/>
    <p:sldId id="295" r:id="rId53"/>
    <p:sldId id="282" r:id="rId54"/>
    <p:sldId id="286" r:id="rId55"/>
    <p:sldId id="288" r:id="rId56"/>
    <p:sldId id="290" r:id="rId57"/>
    <p:sldId id="296" r:id="rId58"/>
    <p:sldId id="300" r:id="rId59"/>
    <p:sldId id="301" r:id="rId60"/>
    <p:sldId id="306" r:id="rId61"/>
    <p:sldId id="314" r:id="rId62"/>
    <p:sldId id="336" r:id="rId6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43" autoAdjust="0"/>
  </p:normalViewPr>
  <p:slideViewPr>
    <p:cSldViewPr snapToGrid="0" snapToObjects="1">
      <p:cViewPr>
        <p:scale>
          <a:sx n="81" d="100"/>
          <a:sy n="81" d="100"/>
        </p:scale>
        <p:origin x="-3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032"/>
    </p:cViewPr>
  </p:sorterViewPr>
  <p:notesViewPr>
    <p:cSldViewPr snapToGrid="0" snapToObjects="1">
      <p:cViewPr varScale="1">
        <p:scale>
          <a:sx n="55" d="100"/>
          <a:sy n="55" d="100"/>
        </p:scale>
        <p:origin x="-28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emf"/><Relationship Id="rId9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0.emf"/><Relationship Id="rId1" Type="http://schemas.openxmlformats.org/officeDocument/2006/relationships/image" Target="../media/image61.emf"/><Relationship Id="rId4" Type="http://schemas.openxmlformats.org/officeDocument/2006/relationships/image" Target="../media/image6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image" Target="../media/image6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emf"/><Relationship Id="rId5" Type="http://schemas.openxmlformats.org/officeDocument/2006/relationships/image" Target="../media/image39.wmf"/><Relationship Id="rId4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12913-D244-FF45-A3CC-974F787E28A3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6E79-8006-6443-B94D-1A5C5C07582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34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882F4-4C46-CF4A-BB54-447631D1DF9C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D0289-F97F-2D4E-991B-038462E98BA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80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995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616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40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40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40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96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95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95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61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607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92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926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0289-F97F-2D4E-991B-038462E98BA5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49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73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5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2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24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02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67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49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29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69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23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61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33F4-2234-FA41-B1E7-ABE6AA8637CF}" type="datetimeFigureOut">
              <a:rPr kumimoji="1" lang="ja-JP" altLang="en-US" smtClean="0"/>
              <a:pPr/>
              <a:t>2012/3/7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2D00-5986-A44B-B1E1-5102AEB13E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0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40.emf"/><Relationship Id="rId10" Type="http://schemas.openxmlformats.org/officeDocument/2006/relationships/image" Target="../media/image38.e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png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45.png"/><Relationship Id="rId21" Type="http://schemas.openxmlformats.org/officeDocument/2006/relationships/image" Target="../media/image55.wmf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54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9.e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9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3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4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2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4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1724" y="1172674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Computational Geometry </a:t>
            </a:r>
            <a:r>
              <a:rPr lang="en-US" altLang="ja-JP" dirty="0" smtClean="0"/>
              <a:t>and some classical mathematics</a:t>
            </a:r>
            <a:br>
              <a:rPr lang="en-US" altLang="ja-JP" dirty="0" smtClean="0"/>
            </a:br>
            <a:endParaRPr kumimoji="1"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6560" y="2865437"/>
            <a:ext cx="8044139" cy="17526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rgbClr val="002060"/>
                </a:solidFill>
              </a:rPr>
              <a:t> Takeshi Tokuyama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64123" y="3235569"/>
            <a:ext cx="8792307" cy="1106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solidFill>
                  <a:srgbClr val="002060"/>
                </a:solidFill>
              </a:rPr>
              <a:t>Graduate School of Information Sciences 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TOHOKU Univ.</a:t>
            </a:r>
          </a:p>
          <a:p>
            <a:endParaRPr lang="en-US" altLang="ja-JP" sz="2400" dirty="0" smtClean="0">
              <a:solidFill>
                <a:srgbClr val="002060"/>
              </a:solidFill>
            </a:endParaRPr>
          </a:p>
          <a:p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560" y="4341935"/>
            <a:ext cx="8399870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Self Introduction:</a:t>
            </a:r>
          </a:p>
          <a:p>
            <a:r>
              <a:rPr lang="en-US" altLang="ja-JP" sz="2000" dirty="0" smtClean="0"/>
              <a:t>Ph D in mathematics  (group representation theory), 1985, U. Tokyo</a:t>
            </a:r>
          </a:p>
          <a:p>
            <a:r>
              <a:rPr kumimoji="1" lang="en-US" altLang="ja-JP" sz="2000" dirty="0" smtClean="0"/>
              <a:t>IBM Tokyo Research Lab., 1986-1999  (a </a:t>
            </a:r>
            <a:r>
              <a:rPr lang="en-US" altLang="ja-JP" sz="2000" dirty="0" smtClean="0"/>
              <a:t>m</a:t>
            </a:r>
            <a:r>
              <a:rPr kumimoji="1" lang="en-US" altLang="ja-JP" sz="2000" dirty="0" smtClean="0"/>
              <a:t>athematician in industry)</a:t>
            </a:r>
          </a:p>
          <a:p>
            <a:r>
              <a:rPr lang="en-US" altLang="ja-JP" sz="2000" dirty="0" smtClean="0"/>
              <a:t>Tohoku University (Information Science) 1999---</a:t>
            </a:r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I am a computer scientist.  It is questionable whether I am a mathematician….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436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Quick</a:t>
            </a:r>
            <a:r>
              <a:rPr kumimoji="1" lang="en-US" altLang="ja-JP" dirty="0" smtClean="0"/>
              <a:t> solutions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Counting cards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Wait until the last card counting previous cards, then you know the color of last card.</a:t>
            </a:r>
          </a:p>
          <a:p>
            <a:pPr lvl="1"/>
            <a:r>
              <a:rPr lang="en-US" altLang="ja-JP" dirty="0" smtClean="0"/>
              <a:t>Then, bet 1000 dollars.   You have 2000 dollars.</a:t>
            </a:r>
          </a:p>
          <a:p>
            <a:pPr lvl="1"/>
            <a:r>
              <a:rPr kumimoji="1" lang="en-US" altLang="ja-JP" dirty="0" smtClean="0"/>
              <a:t>Are you happy with 1000 win?  </a:t>
            </a:r>
          </a:p>
          <a:p>
            <a:r>
              <a:rPr lang="en-US" altLang="ja-JP" dirty="0" smtClean="0"/>
              <a:t>Wait until the last three cards.  Suppose 2 red and 1 black remain.</a:t>
            </a:r>
          </a:p>
          <a:p>
            <a:pPr lvl="1"/>
            <a:r>
              <a:rPr kumimoji="1" lang="en-US" altLang="ja-JP" dirty="0" smtClean="0"/>
              <a:t>Bet 1000/3 dollars on red (in practice, 333 )</a:t>
            </a:r>
          </a:p>
          <a:p>
            <a:pPr lvl="1"/>
            <a:r>
              <a:rPr lang="en-US" altLang="ja-JP" dirty="0" smtClean="0"/>
              <a:t>If you win, wait until last, and you will have 8000/3</a:t>
            </a:r>
          </a:p>
          <a:p>
            <a:pPr lvl="1"/>
            <a:r>
              <a:rPr kumimoji="1" lang="en-US" altLang="ja-JP" dirty="0" smtClean="0"/>
              <a:t>If you lose, bet all to red twice to have 8000/3</a:t>
            </a:r>
          </a:p>
          <a:p>
            <a:pPr lvl="1"/>
            <a:r>
              <a:rPr lang="en-US" altLang="ja-JP" dirty="0" smtClean="0"/>
              <a:t> You gain about 1666</a:t>
            </a:r>
            <a:endParaRPr kumimoji="1" lang="en-US" altLang="ja-JP" dirty="0" smtClean="0"/>
          </a:p>
          <a:p>
            <a:r>
              <a:rPr lang="en-US" altLang="ja-JP" dirty="0" smtClean="0"/>
              <a:t>Is this best?  What is your idea???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5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altLang="ja-JP" dirty="0" smtClean="0"/>
              <a:t>Mathematics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5" y="1214422"/>
            <a:ext cx="8527835" cy="542928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Gambler’s strategy</a:t>
            </a:r>
          </a:p>
          <a:p>
            <a:pPr lvl="1"/>
            <a:r>
              <a:rPr lang="en-US" altLang="ja-JP" dirty="0" smtClean="0"/>
              <a:t>You assume one of possible sequences of red-black, and bet all believing your luck.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 If you are lucky, you gain 2</a:t>
            </a:r>
            <a:r>
              <a:rPr lang="en-US" altLang="ja-JP" baseline="30000" dirty="0" smtClean="0"/>
              <a:t>52</a:t>
            </a:r>
            <a:r>
              <a:rPr lang="en-US" altLang="ja-JP" dirty="0" smtClean="0"/>
              <a:t> x 1000 dollars	</a:t>
            </a:r>
          </a:p>
          <a:p>
            <a:r>
              <a:rPr lang="en-US" altLang="ja-JP" dirty="0" smtClean="0"/>
              <a:t>There are only </a:t>
            </a:r>
            <a:r>
              <a:rPr lang="en-US" altLang="ja-JP" baseline="-25000" dirty="0" smtClean="0"/>
              <a:t>2n</a:t>
            </a:r>
            <a:r>
              <a:rPr lang="en-US" altLang="ja-JP" dirty="0" smtClean="0"/>
              <a:t> C </a:t>
            </a:r>
            <a:r>
              <a:rPr lang="en-US" altLang="ja-JP" baseline="-25000" dirty="0" smtClean="0"/>
              <a:t>n</a:t>
            </a:r>
            <a:r>
              <a:rPr lang="en-US" altLang="ja-JP" dirty="0" smtClean="0"/>
              <a:t> possible sequences (n=26).   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Expectation is about </a:t>
            </a:r>
          </a:p>
          <a:p>
            <a:r>
              <a:rPr lang="en-US" altLang="ja-JP" dirty="0" smtClean="0"/>
              <a:t>However, there are two defects</a:t>
            </a:r>
            <a:endParaRPr lang="en-US" altLang="ja-JP" b="1" dirty="0" smtClean="0"/>
          </a:p>
          <a:p>
            <a:pPr lvl="1"/>
            <a:r>
              <a:rPr lang="en-US" altLang="ja-JP" dirty="0" smtClean="0"/>
              <a:t>Very low probability to obtain gain</a:t>
            </a:r>
          </a:p>
          <a:p>
            <a:pPr lvl="1"/>
            <a:r>
              <a:rPr lang="en-US" altLang="ja-JP" dirty="0" smtClean="0"/>
              <a:t>Upper limit of bet prevent this strategy</a:t>
            </a:r>
          </a:p>
          <a:p>
            <a:pPr lvl="1"/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622060"/>
              </p:ext>
            </p:extLst>
          </p:nvPr>
        </p:nvGraphicFramePr>
        <p:xfrm>
          <a:off x="1590410" y="3773798"/>
          <a:ext cx="2928958" cy="69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数式" r:id="rId3" imgW="1066680" imgH="253800" progId="Equation.3">
                  <p:embed/>
                </p:oleObj>
              </mc:Choice>
              <mc:Fallback>
                <p:oleObj name="数式" r:id="rId3" imgW="1066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410" y="3773798"/>
                        <a:ext cx="2928958" cy="697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530923"/>
              </p:ext>
            </p:extLst>
          </p:nvPr>
        </p:nvGraphicFramePr>
        <p:xfrm>
          <a:off x="4308352" y="4325571"/>
          <a:ext cx="34337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数式" r:id="rId5" imgW="1434960" imgH="253800" progId="Equation.3">
                  <p:embed/>
                </p:oleObj>
              </mc:Choice>
              <mc:Fallback>
                <p:oleObj name="数式" r:id="rId5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352" y="4325571"/>
                        <a:ext cx="3433762" cy="70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4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From Mathematics to Information Science  (IT? CS?) Solution: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580036"/>
            <a:ext cx="8643998" cy="4129102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/>
              <a:t>Convert the expectation to “sure win”</a:t>
            </a:r>
          </a:p>
          <a:p>
            <a:r>
              <a:rPr lang="en-US" altLang="ja-JP" dirty="0" smtClean="0"/>
              <a:t>Consider an </a:t>
            </a:r>
            <a:r>
              <a:rPr lang="en-US" altLang="ja-JP" dirty="0" smtClean="0">
                <a:solidFill>
                  <a:srgbClr val="FF0000"/>
                </a:solidFill>
              </a:rPr>
              <a:t>affine linear combination </a:t>
            </a:r>
            <a:r>
              <a:rPr lang="en-US" altLang="ja-JP" dirty="0" smtClean="0"/>
              <a:t>of  gambler’s strategies, and convert to “sure win”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 Mixed strategy in game theory</a:t>
            </a:r>
          </a:p>
          <a:p>
            <a:pPr lvl="1"/>
            <a:r>
              <a:rPr lang="en-US" altLang="ja-JP" dirty="0" smtClean="0"/>
              <a:t>This is what economists want to do….</a:t>
            </a:r>
          </a:p>
          <a:p>
            <a:r>
              <a:rPr kumimoji="1" lang="en-US" altLang="ja-JP" dirty="0" smtClean="0"/>
              <a:t>Homework  (solution in the night session?)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1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058272" cy="136207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Convex HULL of Movable Objects:   GENERALIZED </a:t>
            </a:r>
            <a:r>
              <a:rPr kumimoji="1" lang="en-US" altLang="ja-JP" dirty="0" err="1" smtClean="0"/>
              <a:t>Kakeya</a:t>
            </a:r>
            <a:r>
              <a:rPr kumimoji="1" lang="en-US" altLang="ja-JP" dirty="0" smtClean="0"/>
              <a:t> Needle Problem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17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 problem in general form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1570464"/>
            <a:ext cx="9144000" cy="4525963"/>
          </a:xfrm>
        </p:spPr>
        <p:txBody>
          <a:bodyPr/>
          <a:lstStyle/>
          <a:p>
            <a:r>
              <a:rPr kumimoji="1" lang="en-US" altLang="ja-JP" dirty="0" smtClean="0"/>
              <a:t>Optimal alignment minimizing convex hull</a:t>
            </a:r>
          </a:p>
          <a:p>
            <a:pPr lvl="1"/>
            <a:r>
              <a:rPr kumimoji="1" lang="en-US" altLang="ja-JP" dirty="0" smtClean="0"/>
              <a:t>Given a set of geometric object S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,S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,..S</a:t>
            </a:r>
            <a:r>
              <a:rPr kumimoji="1" lang="en-US" altLang="ja-JP" baseline="-25000" dirty="0" smtClean="0"/>
              <a:t>n</a:t>
            </a:r>
            <a:r>
              <a:rPr kumimoji="1" lang="en-US" altLang="ja-JP" dirty="0" smtClean="0"/>
              <a:t>,  move  (fo</a:t>
            </a:r>
            <a:r>
              <a:rPr lang="en-US" altLang="ja-JP" dirty="0" smtClean="0"/>
              <a:t>r the time being, we only consider translation)  </a:t>
            </a:r>
            <a:r>
              <a:rPr kumimoji="1" lang="en-US" altLang="ja-JP" dirty="0" smtClean="0"/>
              <a:t>them to “minimize” their convex hull.  (What “minimize” means?)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6" name="二等辺三角形 5"/>
          <p:cNvSpPr/>
          <p:nvPr/>
        </p:nvSpPr>
        <p:spPr>
          <a:xfrm>
            <a:off x="973015" y="3634154"/>
            <a:ext cx="832339" cy="85578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05354" y="3634154"/>
            <a:ext cx="914400" cy="39858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078523" y="5005754"/>
            <a:ext cx="1019908" cy="6330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>
            <a:off x="2098430" y="4242712"/>
            <a:ext cx="996461" cy="638908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 rot="16200000">
            <a:off x="2596661" y="5134708"/>
            <a:ext cx="709247" cy="504093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>
            <a:off x="4278924" y="3736810"/>
            <a:ext cx="832339" cy="85578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237893" y="4049361"/>
            <a:ext cx="914400" cy="39858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185139" y="4002469"/>
            <a:ext cx="1019908" cy="6330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>
            <a:off x="4196862" y="3883349"/>
            <a:ext cx="996461" cy="638908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 rot="16200000">
            <a:off x="4340468" y="4028846"/>
            <a:ext cx="709247" cy="504093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6049108" y="3780853"/>
            <a:ext cx="1019908" cy="910429"/>
            <a:chOff x="6903936" y="4739134"/>
            <a:chExt cx="1019908" cy="910429"/>
          </a:xfrm>
        </p:grpSpPr>
        <p:sp>
          <p:nvSpPr>
            <p:cNvPr id="17" name="二等辺三角形 16"/>
            <p:cNvSpPr/>
            <p:nvPr/>
          </p:nvSpPr>
          <p:spPr>
            <a:xfrm>
              <a:off x="6997721" y="4739134"/>
              <a:ext cx="832339" cy="85578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956690" y="5063408"/>
              <a:ext cx="914400" cy="39858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903936" y="5016516"/>
              <a:ext cx="1019908" cy="63304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/>
          </p:nvSpPr>
          <p:spPr>
            <a:xfrm>
              <a:off x="6915659" y="4897396"/>
              <a:ext cx="996461" cy="638908"/>
            </a:xfrm>
            <a:prstGeom prst="triangl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 rot="16200000">
              <a:off x="7059266" y="5010654"/>
              <a:ext cx="709247" cy="504093"/>
            </a:xfrm>
            <a:prstGeom prst="roundRect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フリーフォーム 22"/>
          <p:cNvSpPr/>
          <p:nvPr/>
        </p:nvSpPr>
        <p:spPr>
          <a:xfrm>
            <a:off x="6059875" y="3779730"/>
            <a:ext cx="1019908" cy="961292"/>
          </a:xfrm>
          <a:custGeom>
            <a:avLst/>
            <a:gdLst>
              <a:gd name="connsiteX0" fmla="*/ 492370 w 1019908"/>
              <a:gd name="connsiteY0" fmla="*/ 0 h 961292"/>
              <a:gd name="connsiteX1" fmla="*/ 23447 w 1019908"/>
              <a:gd name="connsiteY1" fmla="*/ 363415 h 961292"/>
              <a:gd name="connsiteX2" fmla="*/ 0 w 1019908"/>
              <a:gd name="connsiteY2" fmla="*/ 621323 h 961292"/>
              <a:gd name="connsiteX3" fmla="*/ 11723 w 1019908"/>
              <a:gd name="connsiteY3" fmla="*/ 844062 h 961292"/>
              <a:gd name="connsiteX4" fmla="*/ 105508 w 1019908"/>
              <a:gd name="connsiteY4" fmla="*/ 879231 h 961292"/>
              <a:gd name="connsiteX5" fmla="*/ 527539 w 1019908"/>
              <a:gd name="connsiteY5" fmla="*/ 961292 h 961292"/>
              <a:gd name="connsiteX6" fmla="*/ 926123 w 1019908"/>
              <a:gd name="connsiteY6" fmla="*/ 890954 h 961292"/>
              <a:gd name="connsiteX7" fmla="*/ 996462 w 1019908"/>
              <a:gd name="connsiteY7" fmla="*/ 832338 h 961292"/>
              <a:gd name="connsiteX8" fmla="*/ 1019908 w 1019908"/>
              <a:gd name="connsiteY8" fmla="*/ 609600 h 961292"/>
              <a:gd name="connsiteX9" fmla="*/ 949570 w 1019908"/>
              <a:gd name="connsiteY9" fmla="*/ 363415 h 961292"/>
              <a:gd name="connsiteX10" fmla="*/ 550985 w 1019908"/>
              <a:gd name="connsiteY10" fmla="*/ 58615 h 96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8" h="961292">
                <a:moveTo>
                  <a:pt x="492370" y="0"/>
                </a:moveTo>
                <a:lnTo>
                  <a:pt x="23447" y="363415"/>
                </a:lnTo>
                <a:lnTo>
                  <a:pt x="0" y="621323"/>
                </a:lnTo>
                <a:lnTo>
                  <a:pt x="11723" y="844062"/>
                </a:lnTo>
                <a:lnTo>
                  <a:pt x="105508" y="879231"/>
                </a:lnTo>
                <a:lnTo>
                  <a:pt x="527539" y="961292"/>
                </a:lnTo>
                <a:lnTo>
                  <a:pt x="926123" y="890954"/>
                </a:lnTo>
                <a:lnTo>
                  <a:pt x="996462" y="832338"/>
                </a:lnTo>
                <a:lnTo>
                  <a:pt x="1019908" y="609600"/>
                </a:lnTo>
                <a:lnTo>
                  <a:pt x="949570" y="363415"/>
                </a:lnTo>
                <a:lnTo>
                  <a:pt x="550985" y="58615"/>
                </a:ln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74123" y="5228492"/>
            <a:ext cx="47126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Note : A related problem is the packing problem, for which overlap of objects is not allowed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5300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38660" y="100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Motivations: Information unification 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72019" y="1275253"/>
            <a:ext cx="8814796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Unify information obtained from different sources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,S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,..S</a:t>
            </a:r>
            <a:r>
              <a:rPr kumimoji="1" lang="en-US" altLang="ja-JP" baseline="-25000" dirty="0" smtClean="0"/>
              <a:t>n</a:t>
            </a:r>
            <a:r>
              <a:rPr lang="en-US" altLang="ja-JP" dirty="0"/>
              <a:t> </a:t>
            </a:r>
            <a:r>
              <a:rPr lang="en-US" altLang="ja-JP" dirty="0" smtClean="0"/>
              <a:t>represent convex hulls of of data obtained by observing a same object from different sources.  How to unite (aggregate) them into one convex shape? </a:t>
            </a:r>
          </a:p>
          <a:p>
            <a:pPr lvl="1"/>
            <a:r>
              <a:rPr lang="en-US" altLang="ja-JP" dirty="0" smtClean="0"/>
              <a:t>A kind of auto-focusing problem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6" name="二等辺三角形 5"/>
          <p:cNvSpPr/>
          <p:nvPr/>
        </p:nvSpPr>
        <p:spPr>
          <a:xfrm>
            <a:off x="464016" y="4230063"/>
            <a:ext cx="832339" cy="85578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296355" y="4230063"/>
            <a:ext cx="914400" cy="39858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69524" y="5601663"/>
            <a:ext cx="1019908" cy="6330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>
            <a:off x="1589431" y="4838621"/>
            <a:ext cx="996461" cy="638908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 rot="16200000">
            <a:off x="2087662" y="5730617"/>
            <a:ext cx="709247" cy="504093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>
            <a:off x="3507111" y="4147039"/>
            <a:ext cx="832339" cy="85578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466080" y="4459590"/>
            <a:ext cx="914400" cy="39858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413326" y="4412698"/>
            <a:ext cx="1019908" cy="6330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>
            <a:off x="3425049" y="4293578"/>
            <a:ext cx="996461" cy="638908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 rot="16200000">
            <a:off x="3568655" y="4439075"/>
            <a:ext cx="709247" cy="504093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3503160" y="5377118"/>
            <a:ext cx="1019908" cy="910429"/>
            <a:chOff x="6903936" y="4739134"/>
            <a:chExt cx="1019908" cy="910429"/>
          </a:xfrm>
        </p:grpSpPr>
        <p:sp>
          <p:nvSpPr>
            <p:cNvPr id="17" name="二等辺三角形 16"/>
            <p:cNvSpPr/>
            <p:nvPr/>
          </p:nvSpPr>
          <p:spPr>
            <a:xfrm>
              <a:off x="6997721" y="4739134"/>
              <a:ext cx="832339" cy="85578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956690" y="5063408"/>
              <a:ext cx="914400" cy="39858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903936" y="5016516"/>
              <a:ext cx="1019908" cy="63304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/>
          </p:nvSpPr>
          <p:spPr>
            <a:xfrm>
              <a:off x="6915659" y="4897396"/>
              <a:ext cx="996461" cy="638908"/>
            </a:xfrm>
            <a:prstGeom prst="triangl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 rot="16200000">
              <a:off x="7059266" y="5010654"/>
              <a:ext cx="709247" cy="504093"/>
            </a:xfrm>
            <a:prstGeom prst="roundRect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フリーフォーム 22"/>
          <p:cNvSpPr/>
          <p:nvPr/>
        </p:nvSpPr>
        <p:spPr>
          <a:xfrm>
            <a:off x="3513927" y="5375995"/>
            <a:ext cx="1019908" cy="961292"/>
          </a:xfrm>
          <a:custGeom>
            <a:avLst/>
            <a:gdLst>
              <a:gd name="connsiteX0" fmla="*/ 492370 w 1019908"/>
              <a:gd name="connsiteY0" fmla="*/ 0 h 961292"/>
              <a:gd name="connsiteX1" fmla="*/ 23447 w 1019908"/>
              <a:gd name="connsiteY1" fmla="*/ 363415 h 961292"/>
              <a:gd name="connsiteX2" fmla="*/ 0 w 1019908"/>
              <a:gd name="connsiteY2" fmla="*/ 621323 h 961292"/>
              <a:gd name="connsiteX3" fmla="*/ 11723 w 1019908"/>
              <a:gd name="connsiteY3" fmla="*/ 844062 h 961292"/>
              <a:gd name="connsiteX4" fmla="*/ 105508 w 1019908"/>
              <a:gd name="connsiteY4" fmla="*/ 879231 h 961292"/>
              <a:gd name="connsiteX5" fmla="*/ 527539 w 1019908"/>
              <a:gd name="connsiteY5" fmla="*/ 961292 h 961292"/>
              <a:gd name="connsiteX6" fmla="*/ 926123 w 1019908"/>
              <a:gd name="connsiteY6" fmla="*/ 890954 h 961292"/>
              <a:gd name="connsiteX7" fmla="*/ 996462 w 1019908"/>
              <a:gd name="connsiteY7" fmla="*/ 832338 h 961292"/>
              <a:gd name="connsiteX8" fmla="*/ 1019908 w 1019908"/>
              <a:gd name="connsiteY8" fmla="*/ 609600 h 961292"/>
              <a:gd name="connsiteX9" fmla="*/ 949570 w 1019908"/>
              <a:gd name="connsiteY9" fmla="*/ 363415 h 961292"/>
              <a:gd name="connsiteX10" fmla="*/ 550985 w 1019908"/>
              <a:gd name="connsiteY10" fmla="*/ 58615 h 96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8" h="961292">
                <a:moveTo>
                  <a:pt x="492370" y="0"/>
                </a:moveTo>
                <a:lnTo>
                  <a:pt x="23447" y="363415"/>
                </a:lnTo>
                <a:lnTo>
                  <a:pt x="0" y="621323"/>
                </a:lnTo>
                <a:lnTo>
                  <a:pt x="11723" y="844062"/>
                </a:lnTo>
                <a:lnTo>
                  <a:pt x="105508" y="879231"/>
                </a:lnTo>
                <a:lnTo>
                  <a:pt x="527539" y="961292"/>
                </a:lnTo>
                <a:lnTo>
                  <a:pt x="926123" y="890954"/>
                </a:lnTo>
                <a:lnTo>
                  <a:pt x="996462" y="832338"/>
                </a:lnTo>
                <a:lnTo>
                  <a:pt x="1019908" y="609600"/>
                </a:lnTo>
                <a:lnTo>
                  <a:pt x="949570" y="363415"/>
                </a:lnTo>
                <a:lnTo>
                  <a:pt x="550985" y="58615"/>
                </a:ln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05" y="3644789"/>
            <a:ext cx="3900838" cy="282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66204" y="6467762"/>
            <a:ext cx="4010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From Wikipedia, Elephant and  6 monks. 17 century, Japan 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7201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455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Designing smallest hole to go through</a:t>
            </a:r>
            <a:endParaRPr kumimoji="1" lang="ja-JP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" y="1281662"/>
            <a:ext cx="1758687" cy="176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69" y="1078523"/>
            <a:ext cx="2833403" cy="28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546430"/>
            <a:ext cx="4501662" cy="29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58863" y="1417638"/>
            <a:ext cx="3997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We want to </a:t>
            </a:r>
            <a:r>
              <a:rPr lang="en-US" altLang="ja-JP" dirty="0" smtClean="0"/>
              <a:t>drill </a:t>
            </a:r>
            <a:r>
              <a:rPr kumimoji="1" lang="en-US" altLang="ja-JP" dirty="0" smtClean="0"/>
              <a:t>the “smallest” (</a:t>
            </a:r>
            <a:r>
              <a:rPr lang="en-US" altLang="ja-JP" dirty="0" smtClean="0"/>
              <a:t>convex ) </a:t>
            </a:r>
            <a:r>
              <a:rPr kumimoji="1" lang="en-US" altLang="ja-JP" dirty="0" smtClean="0"/>
              <a:t>hole on a </a:t>
            </a:r>
            <a:r>
              <a:rPr lang="en-US" altLang="ja-JP" dirty="0" smtClean="0"/>
              <a:t>board</a:t>
            </a:r>
            <a:r>
              <a:rPr kumimoji="1" lang="en-US" altLang="ja-JP" dirty="0" smtClean="0"/>
              <a:t> so that we can go through a given geometric object (cat, bear, crocked bar).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If the hole is given,  the feasibility problem is a version of                “piano mover’s problem”.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The optimization problem looks difficult in general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If we fix the “orientation“ of the object and only allow translation, the problem is alignment problem of the set of sections of objects.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844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フリーフォーム 39"/>
          <p:cNvSpPr/>
          <p:nvPr/>
        </p:nvSpPr>
        <p:spPr>
          <a:xfrm>
            <a:off x="5908430" y="4381890"/>
            <a:ext cx="1594159" cy="2293284"/>
          </a:xfrm>
          <a:custGeom>
            <a:avLst/>
            <a:gdLst>
              <a:gd name="connsiteX0" fmla="*/ 141 w 1969706"/>
              <a:gd name="connsiteY0" fmla="*/ 1673234 h 2592326"/>
              <a:gd name="connsiteX1" fmla="*/ 1127533 w 1969706"/>
              <a:gd name="connsiteY1" fmla="*/ 3771 h 2592326"/>
              <a:gd name="connsiteX2" fmla="*/ 1969508 w 1969706"/>
              <a:gd name="connsiteY2" fmla="*/ 1259436 h 2592326"/>
              <a:gd name="connsiteX3" fmla="*/ 1056179 w 1969706"/>
              <a:gd name="connsiteY3" fmla="*/ 2586445 h 2592326"/>
              <a:gd name="connsiteX4" fmla="*/ 141 w 1969706"/>
              <a:gd name="connsiteY4" fmla="*/ 1673234 h 2592326"/>
              <a:gd name="connsiteX0" fmla="*/ 137 w 1787923"/>
              <a:gd name="connsiteY0" fmla="*/ 1705552 h 2644715"/>
              <a:gd name="connsiteX1" fmla="*/ 1127529 w 1787923"/>
              <a:gd name="connsiteY1" fmla="*/ 36089 h 2644715"/>
              <a:gd name="connsiteX2" fmla="*/ 1787648 w 1787923"/>
              <a:gd name="connsiteY2" fmla="*/ 724051 h 2644715"/>
              <a:gd name="connsiteX3" fmla="*/ 1056175 w 1787923"/>
              <a:gd name="connsiteY3" fmla="*/ 2618763 h 2644715"/>
              <a:gd name="connsiteX4" fmla="*/ 137 w 1787923"/>
              <a:gd name="connsiteY4" fmla="*/ 1705552 h 2644715"/>
              <a:gd name="connsiteX0" fmla="*/ 137 w 1822225"/>
              <a:gd name="connsiteY0" fmla="*/ 1745918 h 2685081"/>
              <a:gd name="connsiteX1" fmla="*/ 1127529 w 1822225"/>
              <a:gd name="connsiteY1" fmla="*/ 76455 h 2685081"/>
              <a:gd name="connsiteX2" fmla="*/ 1644960 w 1822225"/>
              <a:gd name="connsiteY2" fmla="*/ 330157 h 2685081"/>
              <a:gd name="connsiteX3" fmla="*/ 1787648 w 1822225"/>
              <a:gd name="connsiteY3" fmla="*/ 764417 h 2685081"/>
              <a:gd name="connsiteX4" fmla="*/ 1056175 w 1822225"/>
              <a:gd name="connsiteY4" fmla="*/ 2659129 h 2685081"/>
              <a:gd name="connsiteX5" fmla="*/ 137 w 1822225"/>
              <a:gd name="connsiteY5" fmla="*/ 1745918 h 2685081"/>
              <a:gd name="connsiteX0" fmla="*/ 137 w 1787924"/>
              <a:gd name="connsiteY0" fmla="*/ 1705553 h 2644716"/>
              <a:gd name="connsiteX1" fmla="*/ 1127529 w 1787924"/>
              <a:gd name="connsiteY1" fmla="*/ 36090 h 2644716"/>
              <a:gd name="connsiteX2" fmla="*/ 1787648 w 1787924"/>
              <a:gd name="connsiteY2" fmla="*/ 724052 h 2644716"/>
              <a:gd name="connsiteX3" fmla="*/ 1056175 w 1787924"/>
              <a:gd name="connsiteY3" fmla="*/ 2618764 h 2644716"/>
              <a:gd name="connsiteX4" fmla="*/ 137 w 1787924"/>
              <a:gd name="connsiteY4" fmla="*/ 1705553 h 2644716"/>
              <a:gd name="connsiteX0" fmla="*/ 137 w 1787648"/>
              <a:gd name="connsiteY0" fmla="*/ 1669463 h 2608626"/>
              <a:gd name="connsiteX1" fmla="*/ 1127529 w 1787648"/>
              <a:gd name="connsiteY1" fmla="*/ 0 h 2608626"/>
              <a:gd name="connsiteX2" fmla="*/ 1787648 w 1787648"/>
              <a:gd name="connsiteY2" fmla="*/ 687962 h 2608626"/>
              <a:gd name="connsiteX3" fmla="*/ 1056175 w 1787648"/>
              <a:gd name="connsiteY3" fmla="*/ 2582674 h 2608626"/>
              <a:gd name="connsiteX4" fmla="*/ 137 w 1787648"/>
              <a:gd name="connsiteY4" fmla="*/ 1669463 h 2608626"/>
              <a:gd name="connsiteX0" fmla="*/ 791 w 1788302"/>
              <a:gd name="connsiteY0" fmla="*/ 1682665 h 2621897"/>
              <a:gd name="connsiteX1" fmla="*/ 1232100 w 1788302"/>
              <a:gd name="connsiteY1" fmla="*/ 0 h 2621897"/>
              <a:gd name="connsiteX2" fmla="*/ 1788302 w 1788302"/>
              <a:gd name="connsiteY2" fmla="*/ 701164 h 2621897"/>
              <a:gd name="connsiteX3" fmla="*/ 1056829 w 1788302"/>
              <a:gd name="connsiteY3" fmla="*/ 2595876 h 2621897"/>
              <a:gd name="connsiteX4" fmla="*/ 791 w 1788302"/>
              <a:gd name="connsiteY4" fmla="*/ 1682665 h 2621897"/>
              <a:gd name="connsiteX0" fmla="*/ 791 w 1788302"/>
              <a:gd name="connsiteY0" fmla="*/ 1682665 h 2621897"/>
              <a:gd name="connsiteX1" fmla="*/ 1232100 w 1788302"/>
              <a:gd name="connsiteY1" fmla="*/ 0 h 2621897"/>
              <a:gd name="connsiteX2" fmla="*/ 1788302 w 1788302"/>
              <a:gd name="connsiteY2" fmla="*/ 701164 h 2621897"/>
              <a:gd name="connsiteX3" fmla="*/ 1056829 w 1788302"/>
              <a:gd name="connsiteY3" fmla="*/ 2595876 h 2621897"/>
              <a:gd name="connsiteX4" fmla="*/ 791 w 1788302"/>
              <a:gd name="connsiteY4" fmla="*/ 1682665 h 2621897"/>
              <a:gd name="connsiteX0" fmla="*/ 768 w 1788279"/>
              <a:gd name="connsiteY0" fmla="*/ 1682665 h 2601081"/>
              <a:gd name="connsiteX1" fmla="*/ 1232077 w 1788279"/>
              <a:gd name="connsiteY1" fmla="*/ 0 h 2601081"/>
              <a:gd name="connsiteX2" fmla="*/ 1788279 w 1788279"/>
              <a:gd name="connsiteY2" fmla="*/ 701164 h 2601081"/>
              <a:gd name="connsiteX3" fmla="*/ 1632601 w 1788279"/>
              <a:gd name="connsiteY3" fmla="*/ 1296694 h 2601081"/>
              <a:gd name="connsiteX4" fmla="*/ 1056806 w 1788279"/>
              <a:gd name="connsiteY4" fmla="*/ 2595876 h 2601081"/>
              <a:gd name="connsiteX5" fmla="*/ 768 w 1788279"/>
              <a:gd name="connsiteY5" fmla="*/ 1682665 h 2601081"/>
              <a:gd name="connsiteX0" fmla="*/ 768 w 1788279"/>
              <a:gd name="connsiteY0" fmla="*/ 1682665 h 2601081"/>
              <a:gd name="connsiteX1" fmla="*/ 1232077 w 1788279"/>
              <a:gd name="connsiteY1" fmla="*/ 0 h 2601081"/>
              <a:gd name="connsiteX2" fmla="*/ 1788279 w 1788279"/>
              <a:gd name="connsiteY2" fmla="*/ 701164 h 2601081"/>
              <a:gd name="connsiteX3" fmla="*/ 1632601 w 1788279"/>
              <a:gd name="connsiteY3" fmla="*/ 1296694 h 2601081"/>
              <a:gd name="connsiteX4" fmla="*/ 1056806 w 1788279"/>
              <a:gd name="connsiteY4" fmla="*/ 2595876 h 2601081"/>
              <a:gd name="connsiteX5" fmla="*/ 768 w 1788279"/>
              <a:gd name="connsiteY5" fmla="*/ 1682665 h 2601081"/>
              <a:gd name="connsiteX0" fmla="*/ 768 w 1819430"/>
              <a:gd name="connsiteY0" fmla="*/ 1682665 h 2601081"/>
              <a:gd name="connsiteX1" fmla="*/ 1232077 w 1819430"/>
              <a:gd name="connsiteY1" fmla="*/ 0 h 2601081"/>
              <a:gd name="connsiteX2" fmla="*/ 1788279 w 1819430"/>
              <a:gd name="connsiteY2" fmla="*/ 701164 h 2601081"/>
              <a:gd name="connsiteX3" fmla="*/ 1736519 w 1819430"/>
              <a:gd name="connsiteY3" fmla="*/ 953431 h 2601081"/>
              <a:gd name="connsiteX4" fmla="*/ 1632601 w 1819430"/>
              <a:gd name="connsiteY4" fmla="*/ 1296694 h 2601081"/>
              <a:gd name="connsiteX5" fmla="*/ 1056806 w 1819430"/>
              <a:gd name="connsiteY5" fmla="*/ 2595876 h 2601081"/>
              <a:gd name="connsiteX6" fmla="*/ 768 w 1819430"/>
              <a:gd name="connsiteY6" fmla="*/ 1682665 h 2601081"/>
              <a:gd name="connsiteX0" fmla="*/ 768 w 1819430"/>
              <a:gd name="connsiteY0" fmla="*/ 1682665 h 2601081"/>
              <a:gd name="connsiteX1" fmla="*/ 1232077 w 1819430"/>
              <a:gd name="connsiteY1" fmla="*/ 0 h 2601081"/>
              <a:gd name="connsiteX2" fmla="*/ 1788279 w 1819430"/>
              <a:gd name="connsiteY2" fmla="*/ 701164 h 2601081"/>
              <a:gd name="connsiteX3" fmla="*/ 1736519 w 1819430"/>
              <a:gd name="connsiteY3" fmla="*/ 953431 h 2601081"/>
              <a:gd name="connsiteX4" fmla="*/ 1632601 w 1819430"/>
              <a:gd name="connsiteY4" fmla="*/ 1296694 h 2601081"/>
              <a:gd name="connsiteX5" fmla="*/ 1056806 w 1819430"/>
              <a:gd name="connsiteY5" fmla="*/ 2595876 h 2601081"/>
              <a:gd name="connsiteX6" fmla="*/ 768 w 1819430"/>
              <a:gd name="connsiteY6" fmla="*/ 1682665 h 2601081"/>
              <a:gd name="connsiteX0" fmla="*/ 768 w 1809602"/>
              <a:gd name="connsiteY0" fmla="*/ 1682665 h 2601081"/>
              <a:gd name="connsiteX1" fmla="*/ 1232077 w 1809602"/>
              <a:gd name="connsiteY1" fmla="*/ 0 h 2601081"/>
              <a:gd name="connsiteX2" fmla="*/ 1788279 w 1809602"/>
              <a:gd name="connsiteY2" fmla="*/ 701164 h 2601081"/>
              <a:gd name="connsiteX3" fmla="*/ 1632601 w 1809602"/>
              <a:gd name="connsiteY3" fmla="*/ 1296694 h 2601081"/>
              <a:gd name="connsiteX4" fmla="*/ 1056806 w 1809602"/>
              <a:gd name="connsiteY4" fmla="*/ 2595876 h 2601081"/>
              <a:gd name="connsiteX5" fmla="*/ 768 w 1809602"/>
              <a:gd name="connsiteY5" fmla="*/ 1682665 h 2601081"/>
              <a:gd name="connsiteX0" fmla="*/ 768 w 1788279"/>
              <a:gd name="connsiteY0" fmla="*/ 1682665 h 2601081"/>
              <a:gd name="connsiteX1" fmla="*/ 1232077 w 1788279"/>
              <a:gd name="connsiteY1" fmla="*/ 0 h 2601081"/>
              <a:gd name="connsiteX2" fmla="*/ 1788279 w 1788279"/>
              <a:gd name="connsiteY2" fmla="*/ 701164 h 2601081"/>
              <a:gd name="connsiteX3" fmla="*/ 1632601 w 1788279"/>
              <a:gd name="connsiteY3" fmla="*/ 1296694 h 2601081"/>
              <a:gd name="connsiteX4" fmla="*/ 1056806 w 1788279"/>
              <a:gd name="connsiteY4" fmla="*/ 2595876 h 2601081"/>
              <a:gd name="connsiteX5" fmla="*/ 768 w 1788279"/>
              <a:gd name="connsiteY5" fmla="*/ 1682665 h 2601081"/>
              <a:gd name="connsiteX0" fmla="*/ 9903 w 1797414"/>
              <a:gd name="connsiteY0" fmla="*/ 1683008 h 2600671"/>
              <a:gd name="connsiteX1" fmla="*/ 576579 w 1797414"/>
              <a:gd name="connsiteY1" fmla="*/ 623714 h 2600671"/>
              <a:gd name="connsiteX2" fmla="*/ 1241212 w 1797414"/>
              <a:gd name="connsiteY2" fmla="*/ 343 h 2600671"/>
              <a:gd name="connsiteX3" fmla="*/ 1797414 w 1797414"/>
              <a:gd name="connsiteY3" fmla="*/ 701507 h 2600671"/>
              <a:gd name="connsiteX4" fmla="*/ 1641736 w 1797414"/>
              <a:gd name="connsiteY4" fmla="*/ 1297037 h 2600671"/>
              <a:gd name="connsiteX5" fmla="*/ 1065941 w 1797414"/>
              <a:gd name="connsiteY5" fmla="*/ 2596219 h 2600671"/>
              <a:gd name="connsiteX6" fmla="*/ 9903 w 1797414"/>
              <a:gd name="connsiteY6" fmla="*/ 1683008 h 2600671"/>
              <a:gd name="connsiteX0" fmla="*/ 9903 w 1797414"/>
              <a:gd name="connsiteY0" fmla="*/ 1683009 h 2600672"/>
              <a:gd name="connsiteX1" fmla="*/ 576579 w 1797414"/>
              <a:gd name="connsiteY1" fmla="*/ 623715 h 2600672"/>
              <a:gd name="connsiteX2" fmla="*/ 1241212 w 1797414"/>
              <a:gd name="connsiteY2" fmla="*/ 344 h 2600672"/>
              <a:gd name="connsiteX3" fmla="*/ 1797414 w 1797414"/>
              <a:gd name="connsiteY3" fmla="*/ 701508 h 2600672"/>
              <a:gd name="connsiteX4" fmla="*/ 1641736 w 1797414"/>
              <a:gd name="connsiteY4" fmla="*/ 1297038 h 2600672"/>
              <a:gd name="connsiteX5" fmla="*/ 1065941 w 1797414"/>
              <a:gd name="connsiteY5" fmla="*/ 2596220 h 2600672"/>
              <a:gd name="connsiteX6" fmla="*/ 9903 w 1797414"/>
              <a:gd name="connsiteY6" fmla="*/ 1683009 h 2600672"/>
              <a:gd name="connsiteX0" fmla="*/ 47698 w 1835209"/>
              <a:gd name="connsiteY0" fmla="*/ 1682943 h 2600116"/>
              <a:gd name="connsiteX1" fmla="*/ 224683 w 1835209"/>
              <a:gd name="connsiteY1" fmla="*/ 1151747 h 2600116"/>
              <a:gd name="connsiteX2" fmla="*/ 614374 w 1835209"/>
              <a:gd name="connsiteY2" fmla="*/ 623649 h 2600116"/>
              <a:gd name="connsiteX3" fmla="*/ 1279007 w 1835209"/>
              <a:gd name="connsiteY3" fmla="*/ 278 h 2600116"/>
              <a:gd name="connsiteX4" fmla="*/ 1835209 w 1835209"/>
              <a:gd name="connsiteY4" fmla="*/ 701442 h 2600116"/>
              <a:gd name="connsiteX5" fmla="*/ 1679531 w 1835209"/>
              <a:gd name="connsiteY5" fmla="*/ 1296972 h 2600116"/>
              <a:gd name="connsiteX6" fmla="*/ 1103736 w 1835209"/>
              <a:gd name="connsiteY6" fmla="*/ 2596154 h 2600116"/>
              <a:gd name="connsiteX7" fmla="*/ 47698 w 1835209"/>
              <a:gd name="connsiteY7" fmla="*/ 1682943 h 2600116"/>
              <a:gd name="connsiteX0" fmla="*/ 9904 w 1797415"/>
              <a:gd name="connsiteY0" fmla="*/ 1683009 h 2600182"/>
              <a:gd name="connsiteX1" fmla="*/ 576580 w 1797415"/>
              <a:gd name="connsiteY1" fmla="*/ 623715 h 2600182"/>
              <a:gd name="connsiteX2" fmla="*/ 1241213 w 1797415"/>
              <a:gd name="connsiteY2" fmla="*/ 344 h 2600182"/>
              <a:gd name="connsiteX3" fmla="*/ 1797415 w 1797415"/>
              <a:gd name="connsiteY3" fmla="*/ 701508 h 2600182"/>
              <a:gd name="connsiteX4" fmla="*/ 1641737 w 1797415"/>
              <a:gd name="connsiteY4" fmla="*/ 1297038 h 2600182"/>
              <a:gd name="connsiteX5" fmla="*/ 1065942 w 1797415"/>
              <a:gd name="connsiteY5" fmla="*/ 2596220 h 2600182"/>
              <a:gd name="connsiteX6" fmla="*/ 9904 w 1797415"/>
              <a:gd name="connsiteY6" fmla="*/ 1683009 h 2600182"/>
              <a:gd name="connsiteX0" fmla="*/ 0 w 1787511"/>
              <a:gd name="connsiteY0" fmla="*/ 1683009 h 2600182"/>
              <a:gd name="connsiteX1" fmla="*/ 566676 w 1787511"/>
              <a:gd name="connsiteY1" fmla="*/ 623715 h 2600182"/>
              <a:gd name="connsiteX2" fmla="*/ 1231309 w 1787511"/>
              <a:gd name="connsiteY2" fmla="*/ 344 h 2600182"/>
              <a:gd name="connsiteX3" fmla="*/ 1787511 w 1787511"/>
              <a:gd name="connsiteY3" fmla="*/ 701508 h 2600182"/>
              <a:gd name="connsiteX4" fmla="*/ 1631833 w 1787511"/>
              <a:gd name="connsiteY4" fmla="*/ 1297038 h 2600182"/>
              <a:gd name="connsiteX5" fmla="*/ 1056038 w 1787511"/>
              <a:gd name="connsiteY5" fmla="*/ 2596220 h 2600182"/>
              <a:gd name="connsiteX6" fmla="*/ 0 w 1787511"/>
              <a:gd name="connsiteY6" fmla="*/ 1683009 h 2600182"/>
              <a:gd name="connsiteX0" fmla="*/ 0 w 1787511"/>
              <a:gd name="connsiteY0" fmla="*/ 1697560 h 2614733"/>
              <a:gd name="connsiteX1" fmla="*/ 566676 w 1787511"/>
              <a:gd name="connsiteY1" fmla="*/ 638266 h 2614733"/>
              <a:gd name="connsiteX2" fmla="*/ 878430 w 1787511"/>
              <a:gd name="connsiteY2" fmla="*/ 268601 h 2614733"/>
              <a:gd name="connsiteX3" fmla="*/ 1231309 w 1787511"/>
              <a:gd name="connsiteY3" fmla="*/ 14895 h 2614733"/>
              <a:gd name="connsiteX4" fmla="*/ 1787511 w 1787511"/>
              <a:gd name="connsiteY4" fmla="*/ 716059 h 2614733"/>
              <a:gd name="connsiteX5" fmla="*/ 1631833 w 1787511"/>
              <a:gd name="connsiteY5" fmla="*/ 1311589 h 2614733"/>
              <a:gd name="connsiteX6" fmla="*/ 1056038 w 1787511"/>
              <a:gd name="connsiteY6" fmla="*/ 2610771 h 2614733"/>
              <a:gd name="connsiteX7" fmla="*/ 0 w 1787511"/>
              <a:gd name="connsiteY7" fmla="*/ 1697560 h 2614733"/>
              <a:gd name="connsiteX0" fmla="*/ 0 w 1787511"/>
              <a:gd name="connsiteY0" fmla="*/ 1683010 h 2600183"/>
              <a:gd name="connsiteX1" fmla="*/ 566676 w 1787511"/>
              <a:gd name="connsiteY1" fmla="*/ 623716 h 2600183"/>
              <a:gd name="connsiteX2" fmla="*/ 1231309 w 1787511"/>
              <a:gd name="connsiteY2" fmla="*/ 345 h 2600183"/>
              <a:gd name="connsiteX3" fmla="*/ 1787511 w 1787511"/>
              <a:gd name="connsiteY3" fmla="*/ 701509 h 2600183"/>
              <a:gd name="connsiteX4" fmla="*/ 1631833 w 1787511"/>
              <a:gd name="connsiteY4" fmla="*/ 1297039 h 2600183"/>
              <a:gd name="connsiteX5" fmla="*/ 1056038 w 1787511"/>
              <a:gd name="connsiteY5" fmla="*/ 2596221 h 2600183"/>
              <a:gd name="connsiteX6" fmla="*/ 0 w 1787511"/>
              <a:gd name="connsiteY6" fmla="*/ 1683010 h 2600183"/>
              <a:gd name="connsiteX0" fmla="*/ 0 w 1787511"/>
              <a:gd name="connsiteY0" fmla="*/ 1682665 h 2599838"/>
              <a:gd name="connsiteX1" fmla="*/ 566676 w 1787511"/>
              <a:gd name="connsiteY1" fmla="*/ 623371 h 2599838"/>
              <a:gd name="connsiteX2" fmla="*/ 1231309 w 1787511"/>
              <a:gd name="connsiteY2" fmla="*/ 0 h 2599838"/>
              <a:gd name="connsiteX3" fmla="*/ 1787511 w 1787511"/>
              <a:gd name="connsiteY3" fmla="*/ 701164 h 2599838"/>
              <a:gd name="connsiteX4" fmla="*/ 1631833 w 1787511"/>
              <a:gd name="connsiteY4" fmla="*/ 1296694 h 2599838"/>
              <a:gd name="connsiteX5" fmla="*/ 1056038 w 1787511"/>
              <a:gd name="connsiteY5" fmla="*/ 2595876 h 2599838"/>
              <a:gd name="connsiteX6" fmla="*/ 0 w 1787511"/>
              <a:gd name="connsiteY6" fmla="*/ 1682665 h 2599838"/>
              <a:gd name="connsiteX0" fmla="*/ 5367 w 1792878"/>
              <a:gd name="connsiteY0" fmla="*/ 1682952 h 2600615"/>
              <a:gd name="connsiteX1" fmla="*/ 675961 w 1792878"/>
              <a:gd name="connsiteY1" fmla="*/ 623658 h 2600615"/>
              <a:gd name="connsiteX2" fmla="*/ 1236676 w 1792878"/>
              <a:gd name="connsiteY2" fmla="*/ 287 h 2600615"/>
              <a:gd name="connsiteX3" fmla="*/ 1792878 w 1792878"/>
              <a:gd name="connsiteY3" fmla="*/ 701451 h 2600615"/>
              <a:gd name="connsiteX4" fmla="*/ 1637200 w 1792878"/>
              <a:gd name="connsiteY4" fmla="*/ 1296981 h 2600615"/>
              <a:gd name="connsiteX5" fmla="*/ 1061405 w 1792878"/>
              <a:gd name="connsiteY5" fmla="*/ 2596163 h 2600615"/>
              <a:gd name="connsiteX6" fmla="*/ 5367 w 1792878"/>
              <a:gd name="connsiteY6" fmla="*/ 1682952 h 2600615"/>
              <a:gd name="connsiteX0" fmla="*/ 0 w 1787511"/>
              <a:gd name="connsiteY0" fmla="*/ 1682665 h 2600328"/>
              <a:gd name="connsiteX1" fmla="*/ 1231309 w 1787511"/>
              <a:gd name="connsiteY1" fmla="*/ 0 h 2600328"/>
              <a:gd name="connsiteX2" fmla="*/ 1787511 w 1787511"/>
              <a:gd name="connsiteY2" fmla="*/ 701164 h 2600328"/>
              <a:gd name="connsiteX3" fmla="*/ 1631833 w 1787511"/>
              <a:gd name="connsiteY3" fmla="*/ 1296694 h 2600328"/>
              <a:gd name="connsiteX4" fmla="*/ 1056038 w 1787511"/>
              <a:gd name="connsiteY4" fmla="*/ 2595876 h 2600328"/>
              <a:gd name="connsiteX5" fmla="*/ 0 w 1787511"/>
              <a:gd name="connsiteY5" fmla="*/ 1682665 h 2600328"/>
              <a:gd name="connsiteX0" fmla="*/ 0 w 1787511"/>
              <a:gd name="connsiteY0" fmla="*/ 1682665 h 2600328"/>
              <a:gd name="connsiteX1" fmla="*/ 1231309 w 1787511"/>
              <a:gd name="connsiteY1" fmla="*/ 0 h 2600328"/>
              <a:gd name="connsiteX2" fmla="*/ 1787511 w 1787511"/>
              <a:gd name="connsiteY2" fmla="*/ 701164 h 2600328"/>
              <a:gd name="connsiteX3" fmla="*/ 1631833 w 1787511"/>
              <a:gd name="connsiteY3" fmla="*/ 1296694 h 2600328"/>
              <a:gd name="connsiteX4" fmla="*/ 1056038 w 1787511"/>
              <a:gd name="connsiteY4" fmla="*/ 2595876 h 2600328"/>
              <a:gd name="connsiteX5" fmla="*/ 0 w 1787511"/>
              <a:gd name="connsiteY5" fmla="*/ 1682665 h 2600328"/>
              <a:gd name="connsiteX0" fmla="*/ 0 w 1709573"/>
              <a:gd name="connsiteY0" fmla="*/ 1585479 h 2619417"/>
              <a:gd name="connsiteX1" fmla="*/ 1153371 w 1709573"/>
              <a:gd name="connsiteY1" fmla="*/ 21636 h 2619417"/>
              <a:gd name="connsiteX2" fmla="*/ 1709573 w 1709573"/>
              <a:gd name="connsiteY2" fmla="*/ 722800 h 2619417"/>
              <a:gd name="connsiteX3" fmla="*/ 1553895 w 1709573"/>
              <a:gd name="connsiteY3" fmla="*/ 1318330 h 2619417"/>
              <a:gd name="connsiteX4" fmla="*/ 978100 w 1709573"/>
              <a:gd name="connsiteY4" fmla="*/ 2617512 h 2619417"/>
              <a:gd name="connsiteX5" fmla="*/ 0 w 1709573"/>
              <a:gd name="connsiteY5" fmla="*/ 1585479 h 2619417"/>
              <a:gd name="connsiteX0" fmla="*/ 189 w 1709762"/>
              <a:gd name="connsiteY0" fmla="*/ 1585479 h 2619449"/>
              <a:gd name="connsiteX1" fmla="*/ 1153560 w 1709762"/>
              <a:gd name="connsiteY1" fmla="*/ 21636 h 2619449"/>
              <a:gd name="connsiteX2" fmla="*/ 1709762 w 1709762"/>
              <a:gd name="connsiteY2" fmla="*/ 722800 h 2619449"/>
              <a:gd name="connsiteX3" fmla="*/ 1554084 w 1709762"/>
              <a:gd name="connsiteY3" fmla="*/ 1318330 h 2619449"/>
              <a:gd name="connsiteX4" fmla="*/ 978289 w 1709762"/>
              <a:gd name="connsiteY4" fmla="*/ 2617512 h 2619449"/>
              <a:gd name="connsiteX5" fmla="*/ 189 w 1709762"/>
              <a:gd name="connsiteY5" fmla="*/ 1585479 h 2619449"/>
              <a:gd name="connsiteX0" fmla="*/ 166628 w 1876201"/>
              <a:gd name="connsiteY0" fmla="*/ 1585479 h 2627974"/>
              <a:gd name="connsiteX1" fmla="*/ 1319999 w 1876201"/>
              <a:gd name="connsiteY1" fmla="*/ 21636 h 2627974"/>
              <a:gd name="connsiteX2" fmla="*/ 1876201 w 1876201"/>
              <a:gd name="connsiteY2" fmla="*/ 722800 h 2627974"/>
              <a:gd name="connsiteX3" fmla="*/ 1720523 w 1876201"/>
              <a:gd name="connsiteY3" fmla="*/ 1318330 h 2627974"/>
              <a:gd name="connsiteX4" fmla="*/ 1144728 w 1876201"/>
              <a:gd name="connsiteY4" fmla="*/ 2617512 h 2627974"/>
              <a:gd name="connsiteX5" fmla="*/ 109799 w 1876201"/>
              <a:gd name="connsiteY5" fmla="*/ 1912443 h 2627974"/>
              <a:gd name="connsiteX6" fmla="*/ 166628 w 1876201"/>
              <a:gd name="connsiteY6" fmla="*/ 1585479 h 2627974"/>
              <a:gd name="connsiteX0" fmla="*/ 56829 w 1766402"/>
              <a:gd name="connsiteY0" fmla="*/ 1585479 h 2627974"/>
              <a:gd name="connsiteX1" fmla="*/ 1210200 w 1766402"/>
              <a:gd name="connsiteY1" fmla="*/ 21636 h 2627974"/>
              <a:gd name="connsiteX2" fmla="*/ 1766402 w 1766402"/>
              <a:gd name="connsiteY2" fmla="*/ 722800 h 2627974"/>
              <a:gd name="connsiteX3" fmla="*/ 1610724 w 1766402"/>
              <a:gd name="connsiteY3" fmla="*/ 1318330 h 2627974"/>
              <a:gd name="connsiteX4" fmla="*/ 1034929 w 1766402"/>
              <a:gd name="connsiteY4" fmla="*/ 2617512 h 2627974"/>
              <a:gd name="connsiteX5" fmla="*/ 0 w 1766402"/>
              <a:gd name="connsiteY5" fmla="*/ 1912443 h 2627974"/>
              <a:gd name="connsiteX6" fmla="*/ 56829 w 1766402"/>
              <a:gd name="connsiteY6" fmla="*/ 1585479 h 2627974"/>
              <a:gd name="connsiteX0" fmla="*/ 56829 w 1766402"/>
              <a:gd name="connsiteY0" fmla="*/ 1585479 h 2614970"/>
              <a:gd name="connsiteX1" fmla="*/ 1210200 w 1766402"/>
              <a:gd name="connsiteY1" fmla="*/ 21636 h 2614970"/>
              <a:gd name="connsiteX2" fmla="*/ 1766402 w 1766402"/>
              <a:gd name="connsiteY2" fmla="*/ 722800 h 2614970"/>
              <a:gd name="connsiteX3" fmla="*/ 1610724 w 1766402"/>
              <a:gd name="connsiteY3" fmla="*/ 1318330 h 2614970"/>
              <a:gd name="connsiteX4" fmla="*/ 956990 w 1766402"/>
              <a:gd name="connsiteY4" fmla="*/ 2604309 h 2614970"/>
              <a:gd name="connsiteX5" fmla="*/ 0 w 1766402"/>
              <a:gd name="connsiteY5" fmla="*/ 1912443 h 2614970"/>
              <a:gd name="connsiteX6" fmla="*/ 56829 w 1766402"/>
              <a:gd name="connsiteY6" fmla="*/ 1585479 h 2614970"/>
              <a:gd name="connsiteX0" fmla="*/ 56829 w 1766402"/>
              <a:gd name="connsiteY0" fmla="*/ 1585479 h 2604309"/>
              <a:gd name="connsiteX1" fmla="*/ 1210200 w 1766402"/>
              <a:gd name="connsiteY1" fmla="*/ 21636 h 2604309"/>
              <a:gd name="connsiteX2" fmla="*/ 1766402 w 1766402"/>
              <a:gd name="connsiteY2" fmla="*/ 722800 h 2604309"/>
              <a:gd name="connsiteX3" fmla="*/ 1610724 w 1766402"/>
              <a:gd name="connsiteY3" fmla="*/ 1318330 h 2604309"/>
              <a:gd name="connsiteX4" fmla="*/ 956990 w 1766402"/>
              <a:gd name="connsiteY4" fmla="*/ 2604309 h 2604309"/>
              <a:gd name="connsiteX5" fmla="*/ 0 w 1766402"/>
              <a:gd name="connsiteY5" fmla="*/ 1912443 h 2604309"/>
              <a:gd name="connsiteX6" fmla="*/ 56829 w 1766402"/>
              <a:gd name="connsiteY6" fmla="*/ 1585479 h 2604309"/>
              <a:gd name="connsiteX0" fmla="*/ 56829 w 1766402"/>
              <a:gd name="connsiteY0" fmla="*/ 1585479 h 2604309"/>
              <a:gd name="connsiteX1" fmla="*/ 1210200 w 1766402"/>
              <a:gd name="connsiteY1" fmla="*/ 21636 h 2604309"/>
              <a:gd name="connsiteX2" fmla="*/ 1766402 w 1766402"/>
              <a:gd name="connsiteY2" fmla="*/ 722800 h 2604309"/>
              <a:gd name="connsiteX3" fmla="*/ 1610724 w 1766402"/>
              <a:gd name="connsiteY3" fmla="*/ 1318330 h 2604309"/>
              <a:gd name="connsiteX4" fmla="*/ 956990 w 1766402"/>
              <a:gd name="connsiteY4" fmla="*/ 2604309 h 2604309"/>
              <a:gd name="connsiteX5" fmla="*/ 0 w 1766402"/>
              <a:gd name="connsiteY5" fmla="*/ 1912443 h 2604309"/>
              <a:gd name="connsiteX6" fmla="*/ 56829 w 1766402"/>
              <a:gd name="connsiteY6" fmla="*/ 1585479 h 2604309"/>
              <a:gd name="connsiteX0" fmla="*/ 56829 w 1766402"/>
              <a:gd name="connsiteY0" fmla="*/ 1563843 h 2582673"/>
              <a:gd name="connsiteX1" fmla="*/ 1210200 w 1766402"/>
              <a:gd name="connsiteY1" fmla="*/ 0 h 2582673"/>
              <a:gd name="connsiteX2" fmla="*/ 1766402 w 1766402"/>
              <a:gd name="connsiteY2" fmla="*/ 701164 h 2582673"/>
              <a:gd name="connsiteX3" fmla="*/ 1610724 w 1766402"/>
              <a:gd name="connsiteY3" fmla="*/ 1296694 h 2582673"/>
              <a:gd name="connsiteX4" fmla="*/ 956990 w 1766402"/>
              <a:gd name="connsiteY4" fmla="*/ 2582673 h 2582673"/>
              <a:gd name="connsiteX5" fmla="*/ 0 w 1766402"/>
              <a:gd name="connsiteY5" fmla="*/ 1890807 h 2582673"/>
              <a:gd name="connsiteX6" fmla="*/ 56829 w 1766402"/>
              <a:gd name="connsiteY6" fmla="*/ 1563843 h 258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402" h="2582673">
                <a:moveTo>
                  <a:pt x="56829" y="1563843"/>
                </a:moveTo>
                <a:cubicBezTo>
                  <a:pt x="258529" y="1248709"/>
                  <a:pt x="925271" y="143780"/>
                  <a:pt x="1210200" y="0"/>
                </a:cubicBezTo>
                <a:lnTo>
                  <a:pt x="1766402" y="701164"/>
                </a:lnTo>
                <a:lnTo>
                  <a:pt x="1610724" y="1296694"/>
                </a:lnTo>
                <a:lnTo>
                  <a:pt x="956990" y="2582673"/>
                </a:lnTo>
                <a:lnTo>
                  <a:pt x="0" y="1890807"/>
                </a:lnTo>
                <a:lnTo>
                  <a:pt x="56829" y="156384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simplified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Optimal segment alignment problem</a:t>
            </a:r>
          </a:p>
          <a:p>
            <a:pPr marL="457200" lvl="1" indent="0">
              <a:buNone/>
            </a:pPr>
            <a:r>
              <a:rPr lang="en-US" altLang="ja-JP" sz="3200" dirty="0" smtClean="0"/>
              <a:t>Given a family F of n line segments, not necessarily finite, in the plane, translate them  to minimize the </a:t>
            </a:r>
            <a:r>
              <a:rPr lang="en-US" altLang="ja-JP" sz="3600" dirty="0" smtClean="0">
                <a:solidFill>
                  <a:srgbClr val="FF0000"/>
                </a:solidFill>
              </a:rPr>
              <a:t>area of convex hull</a:t>
            </a:r>
            <a:r>
              <a:rPr lang="en-US" altLang="ja-JP" sz="3200" dirty="0" smtClean="0"/>
              <a:t>.</a:t>
            </a:r>
            <a:endParaRPr kumimoji="1" lang="ja-JP" altLang="en-US" sz="3200" dirty="0"/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1041767" y="6249787"/>
            <a:ext cx="1384265" cy="199765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554470" y="4409096"/>
            <a:ext cx="299685" cy="228302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927602" y="5094004"/>
            <a:ext cx="1584055" cy="107016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053946" y="4508979"/>
            <a:ext cx="256875" cy="1284203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 flipV="1">
            <a:off x="1255829" y="5522072"/>
            <a:ext cx="585102" cy="31391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1041767" y="4708743"/>
            <a:ext cx="456667" cy="656371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5974877" y="5517515"/>
            <a:ext cx="1384265" cy="199765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6716958" y="4390270"/>
            <a:ext cx="299685" cy="228302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5889253" y="4975295"/>
            <a:ext cx="1584055" cy="107016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531436" y="4961027"/>
            <a:ext cx="256875" cy="1284203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6617061" y="5175060"/>
            <a:ext cx="585102" cy="31391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6959560" y="4903951"/>
            <a:ext cx="456667" cy="656371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右矢印 40"/>
          <p:cNvSpPr/>
          <p:nvPr/>
        </p:nvSpPr>
        <p:spPr>
          <a:xfrm>
            <a:off x="3567694" y="4808627"/>
            <a:ext cx="2112075" cy="15553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translation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416227" y="4102900"/>
            <a:ext cx="1655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Minimize the area A(P) of 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convex hull</a:t>
            </a:r>
          </a:p>
        </p:txBody>
      </p:sp>
    </p:spTree>
    <p:extLst>
      <p:ext uri="{BB962C8B-B14F-4D97-AF65-F5344CB8AC3E}">
        <p14:creationId xmlns:p14="http://schemas.microsoft.com/office/powerpoint/2010/main" val="25959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フリーフォーム 39"/>
          <p:cNvSpPr/>
          <p:nvPr/>
        </p:nvSpPr>
        <p:spPr>
          <a:xfrm>
            <a:off x="5795470" y="4284763"/>
            <a:ext cx="1693122" cy="2301854"/>
          </a:xfrm>
          <a:custGeom>
            <a:avLst/>
            <a:gdLst>
              <a:gd name="connsiteX0" fmla="*/ 141 w 1969706"/>
              <a:gd name="connsiteY0" fmla="*/ 1673234 h 2592326"/>
              <a:gd name="connsiteX1" fmla="*/ 1127533 w 1969706"/>
              <a:gd name="connsiteY1" fmla="*/ 3771 h 2592326"/>
              <a:gd name="connsiteX2" fmla="*/ 1969508 w 1969706"/>
              <a:gd name="connsiteY2" fmla="*/ 1259436 h 2592326"/>
              <a:gd name="connsiteX3" fmla="*/ 1056179 w 1969706"/>
              <a:gd name="connsiteY3" fmla="*/ 2586445 h 2592326"/>
              <a:gd name="connsiteX4" fmla="*/ 141 w 1969706"/>
              <a:gd name="connsiteY4" fmla="*/ 1673234 h 259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706" h="2592326">
                <a:moveTo>
                  <a:pt x="141" y="1673234"/>
                </a:moveTo>
                <a:cubicBezTo>
                  <a:pt x="12033" y="1242788"/>
                  <a:pt x="799305" y="72737"/>
                  <a:pt x="1127533" y="3771"/>
                </a:cubicBezTo>
                <a:cubicBezTo>
                  <a:pt x="1455761" y="-65195"/>
                  <a:pt x="1981400" y="828990"/>
                  <a:pt x="1969508" y="1259436"/>
                </a:cubicBezTo>
                <a:cubicBezTo>
                  <a:pt x="1957616" y="1689882"/>
                  <a:pt x="1384407" y="2517479"/>
                  <a:pt x="1056179" y="2586445"/>
                </a:cubicBezTo>
                <a:cubicBezTo>
                  <a:pt x="727951" y="2655411"/>
                  <a:pt x="-11751" y="2103680"/>
                  <a:pt x="141" y="167323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similar (but easier)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10026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Perimeter minimizing alignment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sz="3200" dirty="0" smtClean="0"/>
              <a:t>Given a family F of line segments, not necessarily finite, in the plane, translate them to minimize the  </a:t>
            </a:r>
            <a:r>
              <a:rPr lang="en-US" altLang="ja-JP" sz="4000" dirty="0" smtClean="0">
                <a:solidFill>
                  <a:srgbClr val="FF0000"/>
                </a:solidFill>
              </a:rPr>
              <a:t>perimeter of the convex hull.</a:t>
            </a:r>
            <a:endParaRPr kumimoji="1" lang="ja-JP" altLang="en-US" sz="3200" dirty="0"/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1041767" y="6164173"/>
            <a:ext cx="1384266" cy="85614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554470" y="4409096"/>
            <a:ext cx="299685" cy="228302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927602" y="5094004"/>
            <a:ext cx="1584055" cy="107016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053946" y="4508979"/>
            <a:ext cx="256875" cy="1284203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 flipV="1">
            <a:off x="1255829" y="5522072"/>
            <a:ext cx="585102" cy="31391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1041767" y="4708743"/>
            <a:ext cx="456667" cy="656371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5967047" y="5383470"/>
            <a:ext cx="1498102" cy="4022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6623174" y="4284763"/>
            <a:ext cx="299685" cy="228302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5795469" y="4869788"/>
            <a:ext cx="1584055" cy="107016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437652" y="4855520"/>
            <a:ext cx="256875" cy="1284203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6523277" y="5069553"/>
            <a:ext cx="585102" cy="31391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6865776" y="4798444"/>
            <a:ext cx="456667" cy="656371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右矢印 40"/>
          <p:cNvSpPr/>
          <p:nvPr/>
        </p:nvSpPr>
        <p:spPr>
          <a:xfrm>
            <a:off x="3567694" y="4808627"/>
            <a:ext cx="2112075" cy="15553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translation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35487" y="4589680"/>
            <a:ext cx="1655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Minimize the perimeter</a:t>
            </a:r>
          </a:p>
          <a:p>
            <a:pPr algn="ctr"/>
            <a:r>
              <a:rPr lang="en-US" altLang="ja-JP" sz="2800" dirty="0" smtClean="0"/>
              <a:t>L(P)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27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PERIMETER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minimization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04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89" y="332799"/>
            <a:ext cx="2439954" cy="325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90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Life in Tohok</a:t>
            </a:r>
            <a:r>
              <a:rPr lang="en-US" altLang="ja-JP" dirty="0" smtClean="0"/>
              <a:t>u University</a:t>
            </a:r>
            <a:endParaRPr kumimoji="1" lang="ja-JP" altLang="en-US" dirty="0"/>
          </a:p>
        </p:txBody>
      </p:sp>
      <p:pic>
        <p:nvPicPr>
          <p:cNvPr id="31748" name="Picture 4" descr="C:\Users\TOKUYAMA\Desktop\Resized\RIMG0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09" y="3856893"/>
            <a:ext cx="2955163" cy="22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TOKUYAMA\Desktop\Resized\IMG_58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09" y="1007960"/>
            <a:ext cx="3015224" cy="22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C:\Users\TOKUYAMA\Desktop\Resized\IMG_57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8" y="1007960"/>
            <a:ext cx="2034559" cy="27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4" y="4102249"/>
            <a:ext cx="29083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63416" y="3695674"/>
            <a:ext cx="274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Never forget my birthday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66870" y="3399692"/>
            <a:ext cx="219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Discussion on ????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59415" y="3695674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GSIS building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8220" y="6172256"/>
            <a:ext cx="385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Workshop in </a:t>
            </a:r>
            <a:r>
              <a:rPr kumimoji="1" lang="en-US" altLang="ja-JP" dirty="0" err="1" smtClean="0"/>
              <a:t>Zao</a:t>
            </a:r>
            <a:r>
              <a:rPr kumimoji="1" lang="en-US" altLang="ja-JP" dirty="0" smtClean="0"/>
              <a:t> (hot spa+ ski resort) </a:t>
            </a:r>
            <a:endParaRPr kumimoji="1" lang="ja-JP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4" y="4140323"/>
            <a:ext cx="2585183" cy="193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689160" y="6172256"/>
            <a:ext cx="205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Free Discussion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0574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Key Tool: width 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</a:t>
            </a:r>
            <a:r>
              <a:rPr lang="en-US" altLang="ja-JP" dirty="0" smtClean="0"/>
              <a:t>idth function</a:t>
            </a:r>
          </a:p>
          <a:p>
            <a:pPr marL="457200" lvl="1" indent="0">
              <a:buNone/>
            </a:pPr>
            <a:r>
              <a:rPr kumimoji="1" lang="en-US" altLang="ja-JP" sz="3200" dirty="0" smtClean="0"/>
              <a:t>For an oval 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sz="3200" dirty="0" smtClean="0"/>
              <a:t>, let                          </a:t>
            </a:r>
            <a:r>
              <a:rPr kumimoji="1" lang="en-US" altLang="ja-JP" sz="3200" b="1" dirty="0" smtClean="0">
                <a:ln>
                  <a:solidFill>
                    <a:schemeClr val="tx1"/>
                  </a:solidFill>
                </a:ln>
                <a:noFill/>
                <a:latin typeface="Times New Roman"/>
                <a:cs typeface="Times New Roman"/>
              </a:rPr>
              <a:t>R</a:t>
            </a:r>
            <a:r>
              <a:rPr kumimoji="1" lang="en-US" altLang="ja-JP" sz="3200" dirty="0" smtClean="0"/>
              <a:t> denote the </a:t>
            </a:r>
            <a:r>
              <a:rPr kumimoji="1" lang="en-US" altLang="ja-JP" sz="3200" i="1" dirty="0" smtClean="0"/>
              <a:t>width function </a:t>
            </a:r>
            <a:r>
              <a:rPr kumimoji="1" lang="en-US" altLang="ja-JP" sz="3200" dirty="0" smtClean="0"/>
              <a:t>of 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sz="3200" dirty="0" smtClean="0"/>
              <a:t>. The value               is the length of the projection of 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sz="3200" dirty="0" smtClean="0"/>
              <a:t> on a line with slope     .</a:t>
            </a:r>
            <a:endParaRPr kumimoji="1" lang="ja-JP" altLang="en-US" sz="32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95882"/>
              </p:ext>
            </p:extLst>
          </p:nvPr>
        </p:nvGraphicFramePr>
        <p:xfrm>
          <a:off x="3783013" y="2162175"/>
          <a:ext cx="24034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name="数式" r:id="rId4" imgW="812520" imgH="215640" progId="Equation.3">
                  <p:embed/>
                </p:oleObj>
              </mc:Choice>
              <mc:Fallback>
                <p:oleObj name="数式" r:id="rId4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2162175"/>
                        <a:ext cx="24034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71744"/>
              </p:ext>
            </p:extLst>
          </p:nvPr>
        </p:nvGraphicFramePr>
        <p:xfrm>
          <a:off x="6070600" y="2692400"/>
          <a:ext cx="12192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数式" r:id="rId6" imgW="419040" imgH="215640" progId="Equation.3">
                  <p:embed/>
                </p:oleObj>
              </mc:Choice>
              <mc:Fallback>
                <p:oleObj name="数式" r:id="rId6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692400"/>
                        <a:ext cx="121920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53058"/>
              </p:ext>
            </p:extLst>
          </p:nvPr>
        </p:nvGraphicFramePr>
        <p:xfrm>
          <a:off x="2008188" y="3725863"/>
          <a:ext cx="3698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" name="数式" r:id="rId8" imgW="126720" imgH="177480" progId="Equation.3">
                  <p:embed/>
                </p:oleObj>
              </mc:Choice>
              <mc:Fallback>
                <p:oleObj name="数式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3725863"/>
                        <a:ext cx="369887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円/楕円 6"/>
          <p:cNvSpPr/>
          <p:nvPr/>
        </p:nvSpPr>
        <p:spPr>
          <a:xfrm rot="1250913">
            <a:off x="3751643" y="4127683"/>
            <a:ext cx="1118661" cy="15020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i="1" dirty="0" smtClean="0">
                <a:latin typeface="Times New Roman"/>
                <a:cs typeface="Times New Roman"/>
              </a:rPr>
              <a:t>P</a:t>
            </a:r>
            <a:endParaRPr kumimoji="1" lang="ja-JP" altLang="en-US" sz="3200" i="1" dirty="0">
              <a:latin typeface="Times New Roman"/>
              <a:cs typeface="Times New Roman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257266" y="4091947"/>
            <a:ext cx="0" cy="261121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870158" y="6384685"/>
            <a:ext cx="2770328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2543728" y="5675797"/>
            <a:ext cx="3501602" cy="89894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19577"/>
              </p:ext>
            </p:extLst>
          </p:nvPr>
        </p:nvGraphicFramePr>
        <p:xfrm>
          <a:off x="4395708" y="6057823"/>
          <a:ext cx="276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" name="数式" r:id="rId10" imgW="126720" imgH="177480" progId="Equation.3">
                  <p:embed/>
                </p:oleObj>
              </mc:Choice>
              <mc:Fallback>
                <p:oleObj name="数式" r:id="rId1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08" y="6057823"/>
                        <a:ext cx="2762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曲線コネクタ 26"/>
          <p:cNvCxnSpPr/>
          <p:nvPr/>
        </p:nvCxnSpPr>
        <p:spPr>
          <a:xfrm rot="5400000">
            <a:off x="4082530" y="6253806"/>
            <a:ext cx="247487" cy="14270"/>
          </a:xfrm>
          <a:prstGeom prst="curvedConnector3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371433" y="3992064"/>
            <a:ext cx="656455" cy="2211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636953" y="3673590"/>
            <a:ext cx="656455" cy="2211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4013618" y="5861292"/>
            <a:ext cx="1284369" cy="328188"/>
          </a:xfrm>
          <a:prstGeom prst="line">
            <a:avLst/>
          </a:prstGeom>
          <a:ln w="38100" cap="flat">
            <a:solidFill>
              <a:schemeClr val="accent6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フリーフォーム 46"/>
          <p:cNvSpPr/>
          <p:nvPr/>
        </p:nvSpPr>
        <p:spPr>
          <a:xfrm>
            <a:off x="2672165" y="4891006"/>
            <a:ext cx="1655410" cy="1155782"/>
          </a:xfrm>
          <a:custGeom>
            <a:avLst/>
            <a:gdLst>
              <a:gd name="connsiteX0" fmla="*/ 1655410 w 1655410"/>
              <a:gd name="connsiteY0" fmla="*/ 1155782 h 1155782"/>
              <a:gd name="connsiteX1" fmla="*/ 827705 w 1655410"/>
              <a:gd name="connsiteY1" fmla="*/ 328185 h 1155782"/>
              <a:gd name="connsiteX2" fmla="*/ 0 w 1655410"/>
              <a:gd name="connsiteY2" fmla="*/ 0 h 1155782"/>
              <a:gd name="connsiteX3" fmla="*/ 0 w 1655410"/>
              <a:gd name="connsiteY3" fmla="*/ 0 h 11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410" h="1155782">
                <a:moveTo>
                  <a:pt x="1655410" y="1155782"/>
                </a:moveTo>
                <a:cubicBezTo>
                  <a:pt x="1379508" y="838298"/>
                  <a:pt x="1103607" y="520815"/>
                  <a:pt x="827705" y="328185"/>
                </a:cubicBezTo>
                <a:cubicBezTo>
                  <a:pt x="551803" y="13555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chemeClr val="accent2"/>
            </a:solidFill>
            <a:head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869191"/>
              </p:ext>
            </p:extLst>
          </p:nvPr>
        </p:nvGraphicFramePr>
        <p:xfrm>
          <a:off x="1417558" y="4524298"/>
          <a:ext cx="12192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" name="数式" r:id="rId12" imgW="419040" imgH="215640" progId="Equation.3">
                  <p:embed/>
                </p:oleObj>
              </mc:Choice>
              <mc:Fallback>
                <p:oleObj name="数式" r:id="rId12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558" y="4524298"/>
                        <a:ext cx="12192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186488" y="4360985"/>
            <a:ext cx="2664435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Exercise:  What is the width function of a unit (horizontal) segment ??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6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Perimeter minimization is easy (if you know mathematics)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3122"/>
                <a:ext cx="5485816" cy="484363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ja-JP" dirty="0" smtClean="0"/>
                  <a:t>Cauchy- Crofton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formula for the perimeter L(P) of a convex  region P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ja-JP" altLang="en-US" i="1" smtClean="0">
                            <a:latin typeface="Cambria Math"/>
                          </a:rPr>
                          <m:t>𝜋</m:t>
                        </m:r>
                      </m:sup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/>
                          </a:rPr>
                          <m:t>𝑑</m:t>
                        </m:r>
                        <m:r>
                          <a:rPr lang="ja-JP" alt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𝐿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</m:nary>
                  </m:oMath>
                </a14:m>
                <a:r>
                  <a:rPr lang="en-US" altLang="ja-JP" dirty="0" smtClean="0"/>
                  <a:t>)</a:t>
                </a:r>
                <a:endParaRPr lang="en-US" altLang="ja-JP" dirty="0"/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Thus, it suffices to minimize the width function</a:t>
                </a:r>
              </a:p>
              <a:p>
                <a:r>
                  <a:rPr lang="en-US" altLang="ja-JP" dirty="0" smtClean="0"/>
                  <a:t>w(P) should be above “upper envelope” of  w(s) for segments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𝑠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If we locate midpoint of each segment at the origin as shown right, its width function is exactly the upper envelope</a:t>
                </a:r>
              </a:p>
              <a:p>
                <a:r>
                  <a:rPr lang="en-US" altLang="ja-JP" dirty="0" smtClean="0"/>
                  <a:t>Thus, this is an optimal location</a:t>
                </a:r>
              </a:p>
              <a:p>
                <a:pPr lvl="1"/>
                <a:r>
                  <a:rPr lang="en-US" altLang="ja-JP" dirty="0" smtClean="0"/>
                  <a:t>It is just one first imagines, thus not much exciting. 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3122"/>
                <a:ext cx="5485816" cy="4843631"/>
              </a:xfrm>
              <a:blipFill rotWithShape="1">
                <a:blip r:embed="rId4"/>
                <a:stretch>
                  <a:fillRect l="-1222" t="-2013" r="-1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/>
          <p:cNvCxnSpPr/>
          <p:nvPr/>
        </p:nvCxnSpPr>
        <p:spPr>
          <a:xfrm flipV="1">
            <a:off x="6397757" y="4038745"/>
            <a:ext cx="0" cy="111826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8152740" y="4875093"/>
            <a:ext cx="3" cy="1124067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6397756" y="3541738"/>
            <a:ext cx="593063" cy="510814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 flipV="1">
            <a:off x="6990821" y="3541739"/>
            <a:ext cx="635022" cy="29535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 flipV="1">
            <a:off x="7625844" y="3837095"/>
            <a:ext cx="526896" cy="1037998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7553307" y="5999161"/>
            <a:ext cx="599433" cy="489232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6933513" y="6170725"/>
            <a:ext cx="619794" cy="317668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 flipV="1">
            <a:off x="6397757" y="5157010"/>
            <a:ext cx="535756" cy="101371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6397756" y="4875093"/>
            <a:ext cx="1754988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397755" y="4052551"/>
            <a:ext cx="1754985" cy="194660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6808561" y="4427101"/>
            <a:ext cx="932304" cy="117536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 flipV="1">
            <a:off x="6524816" y="4875094"/>
            <a:ext cx="1499792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6990822" y="3541739"/>
            <a:ext cx="562485" cy="2946654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6933513" y="3871027"/>
            <a:ext cx="692332" cy="229969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636340"/>
              </p:ext>
            </p:extLst>
          </p:nvPr>
        </p:nvGraphicFramePr>
        <p:xfrm>
          <a:off x="7594032" y="3229735"/>
          <a:ext cx="3794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Equation" r:id="rId5" imgW="136800" imgH="136800" progId="Equation.3">
                  <p:embed/>
                </p:oleObj>
              </mc:Choice>
              <mc:Fallback>
                <p:oleObj name="Equation" r:id="rId5" imgW="136800" imgH="13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032" y="3229735"/>
                        <a:ext cx="3794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943016" y="1833375"/>
            <a:ext cx="3165231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Exercise 2:  See the formula is true </a:t>
            </a:r>
            <a:r>
              <a:rPr lang="en-US" altLang="ja-JP" dirty="0" smtClean="0"/>
              <a:t>for a disk and a segment</a:t>
            </a:r>
          </a:p>
          <a:p>
            <a:r>
              <a:rPr kumimoji="1" lang="en-US" altLang="ja-JP" dirty="0" smtClean="0"/>
              <a:t>Exercise 3: Prove the theorem (for a convex polygon P).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21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Area MINIMIZATION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422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1323" y="-2931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Difficulty for the area minimization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39261"/>
            <a:ext cx="9144000" cy="5146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                                 </a:t>
            </a:r>
            <a:endParaRPr kumimoji="1" lang="en-US" altLang="ja-JP" dirty="0" smtClean="0"/>
          </a:p>
          <a:p>
            <a:r>
              <a:rPr kumimoji="1" lang="en-US" altLang="ja-JP" dirty="0" smtClean="0"/>
              <a:t>Different from perimeter minimization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Why?</a:t>
            </a:r>
          </a:p>
          <a:p>
            <a:pPr lvl="1"/>
            <a:r>
              <a:rPr kumimoji="1" lang="en-US" altLang="ja-JP" dirty="0" smtClean="0"/>
              <a:t> The width function of the obtained oval must cover the upper envelope of width functions of segment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Then what is wrong??</a:t>
            </a:r>
            <a:endParaRPr kumimoji="1" lang="en-US" altLang="ja-JP" dirty="0" smtClean="0"/>
          </a:p>
          <a:p>
            <a:r>
              <a:rPr lang="en-US" altLang="ja-JP" dirty="0" smtClean="0"/>
              <a:t>For two segments, what is the solution?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125415" y="4913519"/>
            <a:ext cx="1781908" cy="1254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559169" y="5276934"/>
            <a:ext cx="937846" cy="679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3048000" y="5065918"/>
            <a:ext cx="1781908" cy="1254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387969" y="5013163"/>
            <a:ext cx="937846" cy="679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673969" y="5065918"/>
            <a:ext cx="186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Convex hulls have the same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7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How we started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2480" y="1523040"/>
            <a:ext cx="7268308" cy="416359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We run a joint program with Korean top universities</a:t>
            </a:r>
          </a:p>
          <a:p>
            <a:pPr lvl="1"/>
            <a:r>
              <a:rPr lang="en-US" altLang="ja-JP" dirty="0" smtClean="0"/>
              <a:t> POSTEH(</a:t>
            </a:r>
            <a:r>
              <a:rPr lang="ja-JP" altLang="en-US" dirty="0" smtClean="0"/>
              <a:t>浦項工科大学）</a:t>
            </a:r>
            <a:r>
              <a:rPr lang="en-US" altLang="ja-JP" dirty="0" smtClean="0"/>
              <a:t>, KAIST(</a:t>
            </a:r>
            <a:r>
              <a:rPr lang="ja-JP" altLang="en-US" dirty="0" smtClean="0"/>
              <a:t>韓国科学技術院）</a:t>
            </a:r>
            <a:endParaRPr lang="en-US" altLang="ja-JP" dirty="0" smtClean="0"/>
          </a:p>
          <a:p>
            <a:r>
              <a:rPr lang="en-US" altLang="ja-JP" dirty="0" smtClean="0"/>
              <a:t>I visited POSTECH for a week to know this problem</a:t>
            </a:r>
            <a:endParaRPr lang="en-US" altLang="ja-JP" dirty="0"/>
          </a:p>
          <a:p>
            <a:pPr lvl="1"/>
            <a:r>
              <a:rPr lang="en-US" altLang="ja-JP" dirty="0"/>
              <a:t>Complete solution for four </a:t>
            </a:r>
            <a:r>
              <a:rPr lang="en-US" altLang="ja-JP" dirty="0" smtClean="0"/>
              <a:t>segments</a:t>
            </a:r>
            <a:endParaRPr lang="en-US" altLang="ja-JP" dirty="0"/>
          </a:p>
          <a:p>
            <a:pPr lvl="1"/>
            <a:r>
              <a:rPr lang="en-US" altLang="ja-JP" dirty="0"/>
              <a:t>Many </a:t>
            </a:r>
            <a:r>
              <a:rPr lang="en-US" altLang="ja-JP" dirty="0" smtClean="0"/>
              <a:t>conjectures for n segments, </a:t>
            </a:r>
            <a:r>
              <a:rPr lang="en-US" altLang="ja-JP" dirty="0"/>
              <a:t>but failed</a:t>
            </a:r>
            <a:r>
              <a:rPr lang="en-US" altLang="ja-JP" dirty="0" smtClean="0"/>
              <a:t>….</a:t>
            </a:r>
            <a:endParaRPr lang="en-US" altLang="ja-JP" dirty="0"/>
          </a:p>
          <a:p>
            <a:pPr lvl="1"/>
            <a:r>
              <a:rPr lang="en-US" altLang="ja-JP" dirty="0" smtClean="0"/>
              <a:t>Use of “width function”</a:t>
            </a:r>
          </a:p>
          <a:p>
            <a:pPr lvl="1"/>
            <a:r>
              <a:rPr lang="en-US" altLang="ja-JP" dirty="0" smtClean="0"/>
              <a:t>On </a:t>
            </a:r>
            <a:r>
              <a:rPr lang="en-US" altLang="ja-JP" dirty="0"/>
              <a:t>the flight back to Japan,  Aha</a:t>
            </a:r>
            <a:r>
              <a:rPr lang="en-US" altLang="ja-JP" dirty="0" smtClean="0"/>
              <a:t>!! </a:t>
            </a:r>
            <a:endParaRPr lang="en-US" altLang="ja-JP" dirty="0"/>
          </a:p>
          <a:p>
            <a:pPr lvl="2"/>
            <a:r>
              <a:rPr lang="en-US" altLang="ja-JP" dirty="0" smtClean="0"/>
              <a:t>I learned about it when I was an undergraduate in Math.</a:t>
            </a:r>
            <a:endParaRPr lang="en-US" altLang="ja-JP" dirty="0"/>
          </a:p>
          <a:p>
            <a:r>
              <a:rPr lang="en-US" altLang="ja-JP" dirty="0"/>
              <a:t>We need to learn from literatures of mathematics</a:t>
            </a:r>
          </a:p>
          <a:p>
            <a:pPr lvl="1"/>
            <a:r>
              <a:rPr lang="en-US" altLang="ja-JP" dirty="0"/>
              <a:t> Go back </a:t>
            </a:r>
            <a:r>
              <a:rPr lang="en-US" altLang="ja-JP" dirty="0" smtClean="0"/>
              <a:t>100 years</a:t>
            </a:r>
            <a:endParaRPr lang="en-US" altLang="ja-JP" dirty="0"/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We </a:t>
            </a:r>
            <a:r>
              <a:rPr lang="en-US" altLang="ja-JP" dirty="0"/>
              <a:t>now can find old papers on Internet.</a:t>
            </a:r>
          </a:p>
          <a:p>
            <a:pPr lvl="2"/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25602" name="Picture 2" descr="http://www.postech.ac.kr/~heekap/PICT-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66" y="1011952"/>
            <a:ext cx="1116068" cy="14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tclab.kaist.ac.kr/~otfried/cart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8" y="3237131"/>
            <a:ext cx="1497623" cy="24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573108" y="2590800"/>
            <a:ext cx="140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Hee-Kap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Ahn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(POSTECH)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65300" y="5686634"/>
            <a:ext cx="161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Otfried</a:t>
            </a:r>
            <a:r>
              <a:rPr lang="en-US" altLang="ja-JP" dirty="0" smtClean="0"/>
              <a:t> Cheong</a:t>
            </a:r>
          </a:p>
          <a:p>
            <a:pPr algn="ctr"/>
            <a:r>
              <a:rPr kumimoji="1" lang="en-US" altLang="ja-JP" dirty="0" smtClean="0"/>
              <a:t>(KAIST)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9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Kakeya</a:t>
            </a:r>
            <a:r>
              <a:rPr lang="ja-JP" altLang="en-US" dirty="0" smtClean="0"/>
              <a:t> </a:t>
            </a:r>
            <a:r>
              <a:rPr lang="en-US" altLang="ja-JP" dirty="0" smtClean="0"/>
              <a:t>needle</a:t>
            </a:r>
            <a:r>
              <a:rPr kumimoji="1" lang="en-US" altLang="ja-JP" dirty="0" smtClean="0"/>
              <a:t>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6269"/>
            <a:ext cx="600221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How large area is necessary to rotate a unit-length needle? </a:t>
            </a:r>
          </a:p>
          <a:p>
            <a:pPr lvl="1"/>
            <a:r>
              <a:rPr lang="en-US" altLang="ja-JP" dirty="0" smtClean="0"/>
              <a:t>Some problems on maximum and minimum regarding ovals (Tohoku Science Report 1917)</a:t>
            </a:r>
          </a:p>
          <a:p>
            <a:r>
              <a:rPr lang="en-US" altLang="ja-JP" dirty="0" err="1"/>
              <a:t>Soichi</a:t>
            </a:r>
            <a:r>
              <a:rPr lang="en-US" altLang="ja-JP" dirty="0"/>
              <a:t> </a:t>
            </a:r>
            <a:r>
              <a:rPr lang="en-US" altLang="ja-JP" dirty="0" err="1"/>
              <a:t>Kakeya</a:t>
            </a:r>
            <a:r>
              <a:rPr lang="en-US" altLang="ja-JP" dirty="0"/>
              <a:t> (1886-1947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Assoc. Prof. of Tohoku U.  </a:t>
            </a:r>
          </a:p>
          <a:p>
            <a:pPr lvl="1"/>
            <a:r>
              <a:rPr lang="en-US" altLang="ja-JP" dirty="0"/>
              <a:t>First President of ISM</a:t>
            </a:r>
            <a:r>
              <a:rPr lang="ja-JP" altLang="en-US" dirty="0"/>
              <a:t>（統計数理研究所初代所長）</a:t>
            </a:r>
            <a:endParaRPr lang="en-US" altLang="ja-JP" dirty="0"/>
          </a:p>
          <a:p>
            <a:pPr marL="914400" lvl="2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25602" name="Picture 2" descr="http://wp1.fuchu.jp/~sei-dou/jinmeiroku/kakeya-souichi/13kakeya-souichi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45" y="1081211"/>
            <a:ext cx="22383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Kakeya’s</a:t>
            </a:r>
            <a:r>
              <a:rPr kumimoji="1" lang="en-US" altLang="ja-JP" dirty="0" smtClean="0"/>
              <a:t>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8441"/>
          </a:xfrm>
        </p:spPr>
        <p:txBody>
          <a:bodyPr/>
          <a:lstStyle/>
          <a:p>
            <a:r>
              <a:rPr lang="en-US" altLang="ja-JP" dirty="0" smtClean="0"/>
              <a:t>The initial observation</a:t>
            </a:r>
            <a:r>
              <a:rPr kumimoji="1" lang="en-US" altLang="ja-JP" dirty="0" smtClean="0"/>
              <a:t> by </a:t>
            </a:r>
            <a:r>
              <a:rPr kumimoji="1" lang="en-US" altLang="ja-JP" dirty="0" err="1" smtClean="0"/>
              <a:t>Kakeya</a:t>
            </a:r>
            <a:r>
              <a:rPr kumimoji="1" lang="en-US" altLang="ja-JP" dirty="0" smtClean="0"/>
              <a:t> (1917)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363414" y="2398685"/>
            <a:ext cx="1861200" cy="1861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4" idx="1"/>
            <a:endCxn id="4" idx="5"/>
          </p:cNvCxnSpPr>
          <p:nvPr/>
        </p:nvCxnSpPr>
        <p:spPr>
          <a:xfrm>
            <a:off x="1635980" y="2671251"/>
            <a:ext cx="1316068" cy="131606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図形グループ 44"/>
          <p:cNvGrpSpPr/>
          <p:nvPr/>
        </p:nvGrpSpPr>
        <p:grpSpPr>
          <a:xfrm>
            <a:off x="4065362" y="658800"/>
            <a:ext cx="5581590" cy="5336492"/>
            <a:chOff x="4078800" y="977908"/>
            <a:chExt cx="5581590" cy="5336492"/>
          </a:xfrm>
        </p:grpSpPr>
        <p:sp>
          <p:nvSpPr>
            <p:cNvPr id="46" name="二等辺三角形 45"/>
            <p:cNvSpPr>
              <a:spLocks noChangeAspect="1"/>
            </p:cNvSpPr>
            <p:nvPr/>
          </p:nvSpPr>
          <p:spPr>
            <a:xfrm>
              <a:off x="5939092" y="2842917"/>
              <a:ext cx="1860098" cy="1608985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弦 46"/>
            <p:cNvSpPr>
              <a:spLocks noChangeAspect="1"/>
            </p:cNvSpPr>
            <p:nvPr/>
          </p:nvSpPr>
          <p:spPr>
            <a:xfrm rot="7202641">
              <a:off x="4078800" y="2592000"/>
              <a:ext cx="3722400" cy="3722400"/>
            </a:xfrm>
            <a:prstGeom prst="chord">
              <a:avLst>
                <a:gd name="adj1" fmla="val 10766634"/>
                <a:gd name="adj2" fmla="val 144308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弦 47"/>
            <p:cNvSpPr>
              <a:spLocks noChangeAspect="1"/>
            </p:cNvSpPr>
            <p:nvPr/>
          </p:nvSpPr>
          <p:spPr>
            <a:xfrm>
              <a:off x="5937990" y="2590702"/>
              <a:ext cx="3722400" cy="3722400"/>
            </a:xfrm>
            <a:prstGeom prst="chord">
              <a:avLst>
                <a:gd name="adj1" fmla="val 10766634"/>
                <a:gd name="adj2" fmla="val 144308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弦 48"/>
            <p:cNvSpPr>
              <a:spLocks noChangeAspect="1"/>
            </p:cNvSpPr>
            <p:nvPr/>
          </p:nvSpPr>
          <p:spPr>
            <a:xfrm rot="14403102">
              <a:off x="5011200" y="977908"/>
              <a:ext cx="3722400" cy="3722400"/>
            </a:xfrm>
            <a:prstGeom prst="chord">
              <a:avLst>
                <a:gd name="adj1" fmla="val 10766634"/>
                <a:gd name="adj2" fmla="val 144308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0" name="直線コネクタ 49"/>
          <p:cNvCxnSpPr/>
          <p:nvPr/>
        </p:nvCxnSpPr>
        <p:spPr>
          <a:xfrm flipH="1">
            <a:off x="6593099" y="2495591"/>
            <a:ext cx="263058" cy="1861200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648170" y="5070323"/>
            <a:ext cx="403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A(R) = (π−√3)/2 ≒ 0.705</a:t>
            </a:r>
            <a:endParaRPr kumimoji="1" lang="ja-JP" altLang="en-US" sz="28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0" y="4639436"/>
            <a:ext cx="449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A(D</a:t>
            </a:r>
            <a:r>
              <a:rPr lang="en-US" altLang="ja-JP" sz="2800" dirty="0"/>
              <a:t>)</a:t>
            </a:r>
            <a:r>
              <a:rPr lang="en-US" altLang="ja-JP" sz="2800" dirty="0" smtClean="0"/>
              <a:t> = 1/2×1/2×π ≒ 0.785</a:t>
            </a:r>
            <a:endParaRPr kumimoji="1" lang="ja-JP" altLang="en-US" sz="28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648170" y="4547103"/>
            <a:ext cx="403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err="1" smtClean="0"/>
              <a:t>Reuleaux</a:t>
            </a:r>
            <a:r>
              <a:rPr lang="en-US" altLang="ja-JP" sz="2800" dirty="0" smtClean="0"/>
              <a:t> triangle 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15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Kakeya</a:t>
            </a:r>
            <a:r>
              <a:rPr kumimoji="1" lang="en-US" altLang="ja-JP" dirty="0" smtClean="0"/>
              <a:t>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8441"/>
          </a:xfrm>
        </p:spPr>
        <p:txBody>
          <a:bodyPr/>
          <a:lstStyle/>
          <a:p>
            <a:r>
              <a:rPr lang="en-US" altLang="ja-JP" dirty="0" smtClean="0"/>
              <a:t>The s</a:t>
            </a:r>
            <a:r>
              <a:rPr kumimoji="1" lang="en-US" altLang="ja-JP" dirty="0" smtClean="0"/>
              <a:t>olutions</a:t>
            </a:r>
            <a:endParaRPr kumimoji="1" lang="ja-JP" altLang="en-US" dirty="0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1703242" y="0"/>
            <a:ext cx="9842844" cy="9193806"/>
            <a:chOff x="-2062800" y="1598400"/>
            <a:chExt cx="9842844" cy="9193806"/>
          </a:xfrm>
        </p:grpSpPr>
        <p:sp>
          <p:nvSpPr>
            <p:cNvPr id="30" name="二等辺三角形 29"/>
            <p:cNvSpPr>
              <a:spLocks noChangeAspect="1"/>
            </p:cNvSpPr>
            <p:nvPr/>
          </p:nvSpPr>
          <p:spPr>
            <a:xfrm>
              <a:off x="1612599" y="4054055"/>
              <a:ext cx="2488786" cy="21528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弦 30"/>
            <p:cNvSpPr>
              <a:spLocks noChangeAspect="1"/>
            </p:cNvSpPr>
            <p:nvPr/>
          </p:nvSpPr>
          <p:spPr>
            <a:xfrm rot="3604857">
              <a:off x="400547" y="5874162"/>
              <a:ext cx="4918044" cy="4918044"/>
            </a:xfrm>
            <a:prstGeom prst="chord">
              <a:avLst>
                <a:gd name="adj1" fmla="val 10766634"/>
                <a:gd name="adj2" fmla="val 1443080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弦 34"/>
            <p:cNvSpPr>
              <a:spLocks noChangeAspect="1"/>
            </p:cNvSpPr>
            <p:nvPr/>
          </p:nvSpPr>
          <p:spPr>
            <a:xfrm rot="10800000">
              <a:off x="-2062800" y="1598400"/>
              <a:ext cx="4918044" cy="4918044"/>
            </a:xfrm>
            <a:prstGeom prst="chord">
              <a:avLst>
                <a:gd name="adj1" fmla="val 10766634"/>
                <a:gd name="adj2" fmla="val 1443080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弦 35"/>
            <p:cNvSpPr>
              <a:spLocks noChangeAspect="1"/>
            </p:cNvSpPr>
            <p:nvPr/>
          </p:nvSpPr>
          <p:spPr>
            <a:xfrm rot="18004365">
              <a:off x="2862000" y="1605600"/>
              <a:ext cx="4918044" cy="4918044"/>
            </a:xfrm>
            <a:prstGeom prst="chord">
              <a:avLst>
                <a:gd name="adj1" fmla="val 10766634"/>
                <a:gd name="adj2" fmla="val 1443080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二等辺三角形 19"/>
          <p:cNvSpPr>
            <a:spLocks noChangeAspect="1"/>
          </p:cNvSpPr>
          <p:nvPr/>
        </p:nvSpPr>
        <p:spPr>
          <a:xfrm>
            <a:off x="1116123" y="2428227"/>
            <a:ext cx="2151676" cy="1861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20" idx="0"/>
            <a:endCxn id="20" idx="3"/>
          </p:cNvCxnSpPr>
          <p:nvPr/>
        </p:nvCxnSpPr>
        <p:spPr>
          <a:xfrm>
            <a:off x="2191961" y="2428227"/>
            <a:ext cx="0" cy="1861200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5612670" y="3376972"/>
            <a:ext cx="1224000" cy="1116000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17653" y="5169367"/>
            <a:ext cx="403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area = 1/√3 ≒ 0.577</a:t>
            </a:r>
            <a:endParaRPr kumimoji="1" lang="ja-JP" altLang="en-US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48170" y="5169367"/>
            <a:ext cx="403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area = π/8 ≒ 0.393</a:t>
            </a:r>
            <a:endParaRPr kumimoji="1" lang="ja-JP" altLang="en-US" sz="2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01971" y="4656435"/>
            <a:ext cx="403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Deltoid (non-convex)</a:t>
            </a:r>
            <a:endParaRPr kumimoji="1" lang="ja-JP" altLang="en-US" sz="28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17653" y="4656435"/>
            <a:ext cx="403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regular triangle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7652" y="5714484"/>
            <a:ext cx="35689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Matusaburo</a:t>
            </a:r>
            <a:r>
              <a:rPr lang="en-US" altLang="ja-JP" sz="2800" dirty="0" smtClean="0"/>
              <a:t> Fujiwara </a:t>
            </a:r>
            <a:r>
              <a:rPr lang="en-US" altLang="ja-JP" dirty="0" smtClean="0"/>
              <a:t>(One of the first professors of mathematics in Tohoku University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</a:t>
            </a: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40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Kakeya’s</a:t>
            </a:r>
            <a:r>
              <a:rPr kumimoji="1" lang="en-US" altLang="ja-JP" dirty="0" smtClean="0"/>
              <a:t> Problem: State of Arts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he equilateral triangle of height 1 is the smallest-area oval.</a:t>
            </a:r>
          </a:p>
          <a:p>
            <a:pPr lvl="1"/>
            <a:r>
              <a:rPr lang="en-US" altLang="ja-JP" dirty="0" err="1" smtClean="0"/>
              <a:t>Matsusaburo</a:t>
            </a:r>
            <a:r>
              <a:rPr lang="en-US" altLang="ja-JP" dirty="0" smtClean="0"/>
              <a:t> Fujiwara (Tohoku U.) conjectured </a:t>
            </a:r>
          </a:p>
          <a:p>
            <a:pPr lvl="1"/>
            <a:r>
              <a:rPr lang="en-US" altLang="ja-JP" dirty="0" smtClean="0"/>
              <a:t>Proved by Pal (1921) by using smart argument of width function.</a:t>
            </a:r>
            <a:endParaRPr lang="en-US" altLang="ja-JP" dirty="0"/>
          </a:p>
          <a:p>
            <a:r>
              <a:rPr lang="en-US" altLang="ja-JP" dirty="0" err="1" smtClean="0"/>
              <a:t>Besicovitch</a:t>
            </a:r>
            <a:r>
              <a:rPr lang="en-US" altLang="ja-JP" dirty="0" smtClean="0"/>
              <a:t>  (1928) showed that area becomes zero if we do not require convexity.</a:t>
            </a:r>
          </a:p>
          <a:p>
            <a:r>
              <a:rPr lang="en-US" altLang="ja-JP" dirty="0" smtClean="0"/>
              <a:t>New applications recently in CS and Engineering</a:t>
            </a:r>
          </a:p>
          <a:p>
            <a:pPr lvl="1"/>
            <a:r>
              <a:rPr lang="en-US" altLang="ja-JP" dirty="0" smtClean="0"/>
              <a:t>T. Tao “From rotating needles to stability of waves: Emerging connections between </a:t>
            </a:r>
            <a:r>
              <a:rPr lang="en-US" altLang="ja-JP" dirty="0" err="1" smtClean="0"/>
              <a:t>combinatorics</a:t>
            </a:r>
            <a:r>
              <a:rPr lang="en-US" altLang="ja-JP" dirty="0" smtClean="0"/>
              <a:t>, analysis, and PDE” Notices of AMS, 48(3) 2001 </a:t>
            </a:r>
          </a:p>
        </p:txBody>
      </p:sp>
      <p:pic>
        <p:nvPicPr>
          <p:cNvPr id="26626" name="Picture 2" descr="Terence T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29" y="5219086"/>
            <a:ext cx="1351085" cy="13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Besicovitch set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60" b="-960"/>
          <a:stretch>
            <a:fillRect/>
          </a:stretch>
        </p:blipFill>
        <p:spPr/>
      </p:pic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4162" b="-14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15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954" y="0"/>
            <a:ext cx="4449245" cy="831207"/>
          </a:xfrm>
        </p:spPr>
        <p:txBody>
          <a:bodyPr/>
          <a:lstStyle/>
          <a:p>
            <a:r>
              <a:rPr kumimoji="1" lang="en-US" altLang="ja-JP" dirty="0" smtClean="0"/>
              <a:t>Activities</a:t>
            </a:r>
            <a:endParaRPr kumimoji="1" lang="ja-JP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924991"/>
            <a:ext cx="3824444" cy="25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3" y="221114"/>
            <a:ext cx="3366355" cy="224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99" y="2869061"/>
            <a:ext cx="3817355" cy="227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312266" y="5597829"/>
            <a:ext cx="494261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have  a  fellowship program for student </a:t>
            </a:r>
            <a:r>
              <a:rPr lang="en-US" altLang="ja-JP" dirty="0"/>
              <a:t> </a:t>
            </a:r>
            <a:r>
              <a:rPr lang="en-US" altLang="ja-JP" dirty="0" smtClean="0"/>
              <a:t>visit </a:t>
            </a:r>
            <a:r>
              <a:rPr kumimoji="1" lang="en-US" altLang="ja-JP" dirty="0" smtClean="0"/>
              <a:t> from/to  ETH this academic  year.</a:t>
            </a:r>
          </a:p>
          <a:p>
            <a:r>
              <a:rPr lang="en-US" altLang="ja-JP" dirty="0" smtClean="0"/>
              <a:t>Ask Prof. </a:t>
            </a:r>
            <a:r>
              <a:rPr lang="en-US" altLang="ja-JP" dirty="0" err="1" smtClean="0"/>
              <a:t>Sonoko</a:t>
            </a:r>
            <a:r>
              <a:rPr lang="en-US" altLang="ja-JP" dirty="0" smtClean="0"/>
              <a:t> Moriyama for details.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2325" y="3481264"/>
            <a:ext cx="320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Imoni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riveside</a:t>
            </a:r>
            <a:r>
              <a:rPr kumimoji="1" lang="en-US" altLang="ja-JP" dirty="0" smtClean="0"/>
              <a:t> cooking)  party</a:t>
            </a:r>
            <a:endParaRPr kumimoji="1" lang="ja-JP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5" y="3908412"/>
            <a:ext cx="253682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056661" y="5142694"/>
            <a:ext cx="303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Annual </a:t>
            </a:r>
            <a:r>
              <a:rPr kumimoji="1" lang="en-US" altLang="ja-JP" dirty="0" err="1" smtClean="0"/>
              <a:t>Onsen</a:t>
            </a:r>
            <a:r>
              <a:rPr kumimoji="1" lang="en-US" altLang="ja-JP" dirty="0" smtClean="0"/>
              <a:t> (hot spa) trip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98015" y="2429580"/>
            <a:ext cx="374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Matsushima,  Best view spot in Japan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07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Relation to our problem (my Aha!)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Small area convex figure including all unit segments </a:t>
            </a:r>
            <a:r>
              <a:rPr lang="en-US" altLang="ja-JP" dirty="0" smtClean="0">
                <a:sym typeface="Wingdings" pitchFamily="2" charset="2"/>
              </a:rPr>
              <a:t> Regular triangle</a:t>
            </a:r>
          </a:p>
          <a:p>
            <a:r>
              <a:rPr kumimoji="1" lang="en-US" altLang="ja-JP" dirty="0" smtClean="0">
                <a:sym typeface="Wingdings" pitchFamily="2" charset="2"/>
              </a:rPr>
              <a:t>Small area convex figure including translated copies of given n segment   </a:t>
            </a:r>
            <a:r>
              <a:rPr kumimoji="1" lang="en-US" altLang="ja-JP" sz="4000" dirty="0" smtClean="0">
                <a:solidFill>
                  <a:srgbClr val="FF0000"/>
                </a:solidFill>
                <a:sym typeface="Wingdings" pitchFamily="2" charset="2"/>
              </a:rPr>
              <a:t>Triangle??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pic>
        <p:nvPicPr>
          <p:cNvPr id="10" name="図 9" descr="Reulea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46" y="3819328"/>
            <a:ext cx="2388498" cy="2365458"/>
          </a:xfrm>
          <a:prstGeom prst="rect">
            <a:avLst/>
          </a:prstGeom>
        </p:spPr>
      </p:pic>
      <p:cxnSp>
        <p:nvCxnSpPr>
          <p:cNvPr id="14" name="直線コネクタ 13"/>
          <p:cNvCxnSpPr>
            <a:stCxn id="10" idx="0"/>
          </p:cNvCxnSpPr>
          <p:nvPr/>
        </p:nvCxnSpPr>
        <p:spPr>
          <a:xfrm flipH="1">
            <a:off x="1774156" y="3819328"/>
            <a:ext cx="770539" cy="2224340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1374575" y="4440753"/>
            <a:ext cx="1840929" cy="1441161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1374574" y="5596535"/>
            <a:ext cx="2326136" cy="28537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0" idx="0"/>
          </p:cNvCxnSpPr>
          <p:nvPr/>
        </p:nvCxnSpPr>
        <p:spPr>
          <a:xfrm>
            <a:off x="2544695" y="3819328"/>
            <a:ext cx="371122" cy="2319426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1460198" y="5311157"/>
            <a:ext cx="2278748" cy="55648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931134" y="4355139"/>
            <a:ext cx="1783847" cy="1512506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二等辺三角形 10"/>
          <p:cNvSpPr>
            <a:spLocks noChangeAspect="1"/>
          </p:cNvSpPr>
          <p:nvPr/>
        </p:nvSpPr>
        <p:spPr>
          <a:xfrm>
            <a:off x="5451231" y="3819328"/>
            <a:ext cx="2598976" cy="2248115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1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Width ordering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</a:t>
            </a:r>
            <a:r>
              <a:rPr lang="en-US" altLang="ja-JP" dirty="0" smtClean="0"/>
              <a:t>idth (partial) ordering </a:t>
            </a:r>
          </a:p>
          <a:p>
            <a:pPr marL="457200" lvl="1" indent="0">
              <a:buNone/>
            </a:pPr>
            <a:r>
              <a:rPr kumimoji="1" lang="en-US" altLang="ja-JP" sz="3200" dirty="0" smtClean="0"/>
              <a:t>For two ovals 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sz="3200" dirty="0" smtClean="0"/>
              <a:t> and 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Q</a:t>
            </a:r>
            <a:r>
              <a:rPr kumimoji="1" lang="en-US" altLang="ja-JP" sz="3200" dirty="0" smtClean="0"/>
              <a:t>,                   means that for every                </a:t>
            </a:r>
            <a:endParaRPr kumimoji="1" lang="ja-JP" altLang="en-US" sz="3200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664351"/>
              </p:ext>
            </p:extLst>
          </p:nvPr>
        </p:nvGraphicFramePr>
        <p:xfrm>
          <a:off x="2773363" y="2755900"/>
          <a:ext cx="4387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数式" r:id="rId4" imgW="1574640" imgH="241200" progId="Equation.3">
                  <p:embed/>
                </p:oleObj>
              </mc:Choice>
              <mc:Fallback>
                <p:oleObj name="数式" r:id="rId4" imgW="1574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2755900"/>
                        <a:ext cx="43878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円/楕円 6"/>
          <p:cNvSpPr/>
          <p:nvPr/>
        </p:nvSpPr>
        <p:spPr>
          <a:xfrm rot="1250913">
            <a:off x="4732798" y="4116648"/>
            <a:ext cx="1118661" cy="15020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i="1" dirty="0" smtClean="0">
                <a:latin typeface="Times New Roman"/>
                <a:cs typeface="Times New Roman"/>
              </a:rPr>
              <a:t>P</a:t>
            </a:r>
            <a:endParaRPr kumimoji="1" lang="ja-JP" altLang="en-US" sz="3200" i="1" dirty="0">
              <a:latin typeface="Times New Roman"/>
              <a:cs typeface="Times New Roman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4238421" y="4080912"/>
            <a:ext cx="0" cy="261121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3851313" y="6373650"/>
            <a:ext cx="2770328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3524883" y="5664762"/>
            <a:ext cx="3501602" cy="89894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508210"/>
              </p:ext>
            </p:extLst>
          </p:nvPr>
        </p:nvGraphicFramePr>
        <p:xfrm>
          <a:off x="5376863" y="6046788"/>
          <a:ext cx="276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数式" r:id="rId6" imgW="126720" imgH="177480" progId="Equation.3">
                  <p:embed/>
                </p:oleObj>
              </mc:Choice>
              <mc:Fallback>
                <p:oleObj name="数式" r:id="rId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6046788"/>
                        <a:ext cx="2762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曲線コネクタ 26"/>
          <p:cNvCxnSpPr/>
          <p:nvPr/>
        </p:nvCxnSpPr>
        <p:spPr>
          <a:xfrm rot="5400000">
            <a:off x="5063685" y="6242771"/>
            <a:ext cx="247487" cy="14270"/>
          </a:xfrm>
          <a:prstGeom prst="curvedConnector3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352588" y="3981029"/>
            <a:ext cx="656455" cy="2211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618108" y="3662555"/>
            <a:ext cx="656455" cy="2211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4994773" y="5850257"/>
            <a:ext cx="1284369" cy="328188"/>
          </a:xfrm>
          <a:prstGeom prst="line">
            <a:avLst/>
          </a:prstGeom>
          <a:ln w="38100" cap="flat">
            <a:solidFill>
              <a:schemeClr val="accent6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フリーフォーム 46"/>
          <p:cNvSpPr/>
          <p:nvPr/>
        </p:nvSpPr>
        <p:spPr>
          <a:xfrm>
            <a:off x="3653320" y="4879971"/>
            <a:ext cx="1655410" cy="1155782"/>
          </a:xfrm>
          <a:custGeom>
            <a:avLst/>
            <a:gdLst>
              <a:gd name="connsiteX0" fmla="*/ 1655410 w 1655410"/>
              <a:gd name="connsiteY0" fmla="*/ 1155782 h 1155782"/>
              <a:gd name="connsiteX1" fmla="*/ 827705 w 1655410"/>
              <a:gd name="connsiteY1" fmla="*/ 328185 h 1155782"/>
              <a:gd name="connsiteX2" fmla="*/ 0 w 1655410"/>
              <a:gd name="connsiteY2" fmla="*/ 0 h 1155782"/>
              <a:gd name="connsiteX3" fmla="*/ 0 w 1655410"/>
              <a:gd name="connsiteY3" fmla="*/ 0 h 11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410" h="1155782">
                <a:moveTo>
                  <a:pt x="1655410" y="1155782"/>
                </a:moveTo>
                <a:cubicBezTo>
                  <a:pt x="1379508" y="838298"/>
                  <a:pt x="1103607" y="520815"/>
                  <a:pt x="827705" y="328185"/>
                </a:cubicBezTo>
                <a:cubicBezTo>
                  <a:pt x="551803" y="13555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chemeClr val="accent2"/>
            </a:solidFill>
            <a:head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026069"/>
              </p:ext>
            </p:extLst>
          </p:nvPr>
        </p:nvGraphicFramePr>
        <p:xfrm>
          <a:off x="2398713" y="4513263"/>
          <a:ext cx="12192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数式" r:id="rId8" imgW="419040" imgH="215640" progId="Equation.3">
                  <p:embed/>
                </p:oleObj>
              </mc:Choice>
              <mc:Fallback>
                <p:oleObj name="数式" r:id="rId8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4513263"/>
                        <a:ext cx="12192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92772"/>
              </p:ext>
            </p:extLst>
          </p:nvPr>
        </p:nvGraphicFramePr>
        <p:xfrm>
          <a:off x="4838700" y="2179638"/>
          <a:ext cx="16271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数式" r:id="rId10" imgW="545760" imgH="241200" progId="Equation.3">
                  <p:embed/>
                </p:oleObj>
              </mc:Choice>
              <mc:Fallback>
                <p:oleObj name="数式" r:id="rId10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2179638"/>
                        <a:ext cx="1627188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94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Width ordering and area 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2938211"/>
            <a:ext cx="8229600" cy="19437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Difficulty:  </a:t>
            </a:r>
            <a:r>
              <a:rPr lang="en-US" altLang="ja-JP" dirty="0"/>
              <a:t>A</a:t>
            </a:r>
            <a:r>
              <a:rPr lang="en-US" altLang="ja-JP" dirty="0" smtClean="0"/>
              <a:t>rea is not monotone w.r.t. width ordering. </a:t>
            </a:r>
          </a:p>
          <a:p>
            <a:pPr marL="0" indent="0">
              <a:buNone/>
            </a:pPr>
            <a:r>
              <a:rPr lang="en-US" altLang="ja-JP" dirty="0" smtClean="0"/>
              <a:t>Let D be the unit-diameter disk and T be a unit height regular triangle.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Then,  </a:t>
            </a:r>
            <a:r>
              <a:rPr lang="en-US" altLang="ja-JP" dirty="0" err="1" smtClean="0"/>
              <a:t>w</a:t>
            </a:r>
            <a:r>
              <a:rPr lang="en-US" altLang="ja-JP" baseline="-25000" dirty="0" err="1" smtClean="0"/>
              <a:t>D</a:t>
            </a:r>
            <a:r>
              <a:rPr lang="en-US" altLang="ja-JP" dirty="0" smtClean="0"/>
              <a:t> &lt;</a:t>
            </a:r>
            <a:r>
              <a:rPr lang="en-US" altLang="ja-JP" dirty="0" err="1" smtClean="0"/>
              <a:t>w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, but A(D</a:t>
            </a:r>
            <a:r>
              <a:rPr lang="en-US" altLang="ja-JP" dirty="0"/>
              <a:t>)</a:t>
            </a:r>
            <a:r>
              <a:rPr kumimoji="1" lang="en-US" altLang="ja-JP" dirty="0" smtClean="0"/>
              <a:t> &gt; A(T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836429" y="4995268"/>
            <a:ext cx="1039817" cy="100090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>
            <a:off x="4114801" y="4881966"/>
            <a:ext cx="1164756" cy="1007514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191965"/>
            <a:ext cx="8010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We have two orderings </a:t>
            </a:r>
            <a:r>
              <a:rPr lang="en-US" altLang="ja-JP" sz="3200" dirty="0"/>
              <a:t>P</a:t>
            </a:r>
            <a:r>
              <a:rPr lang="ja-JP" altLang="en-US" sz="3200" dirty="0"/>
              <a:t>⊂</a:t>
            </a:r>
            <a:r>
              <a:rPr lang="en-US" altLang="ja-JP" sz="3200" dirty="0"/>
              <a:t> Q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and </a:t>
            </a:r>
            <a:r>
              <a:rPr lang="en-US" altLang="ja-JP" sz="3200" dirty="0" smtClean="0"/>
              <a:t> </a:t>
            </a:r>
            <a:r>
              <a:rPr lang="en-US" altLang="ja-JP" sz="3200" dirty="0" err="1"/>
              <a:t>w</a:t>
            </a:r>
            <a:r>
              <a:rPr lang="en-US" altLang="ja-JP" sz="3200" baseline="-25000" dirty="0" err="1"/>
              <a:t>P</a:t>
            </a:r>
            <a:r>
              <a:rPr lang="en-US" altLang="ja-JP" sz="3200" dirty="0"/>
              <a:t> &lt; w </a:t>
            </a:r>
            <a:r>
              <a:rPr lang="en-US" altLang="ja-JP" sz="3200" baseline="-25000" dirty="0" smtClean="0"/>
              <a:t>Q </a:t>
            </a:r>
            <a:r>
              <a:rPr lang="en-US" altLang="ja-JP" sz="3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Naturally, </a:t>
            </a:r>
            <a:r>
              <a:rPr lang="en-US" altLang="ja-JP" sz="3200" dirty="0"/>
              <a:t>P</a:t>
            </a:r>
            <a:r>
              <a:rPr lang="ja-JP" altLang="en-US" sz="3200" dirty="0"/>
              <a:t>⊂</a:t>
            </a:r>
            <a:r>
              <a:rPr lang="en-US" altLang="ja-JP" sz="3200" dirty="0"/>
              <a:t> Q</a:t>
            </a:r>
            <a:r>
              <a:rPr lang="ja-JP" altLang="en-US" sz="3200" dirty="0"/>
              <a:t> 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implies  </a:t>
            </a:r>
            <a:r>
              <a:rPr lang="en-US" altLang="ja-JP" sz="3200" dirty="0" err="1"/>
              <a:t>w</a:t>
            </a:r>
            <a:r>
              <a:rPr lang="en-US" altLang="ja-JP" sz="3200" baseline="-25000" dirty="0" err="1"/>
              <a:t>P</a:t>
            </a:r>
            <a:r>
              <a:rPr lang="en-US" altLang="ja-JP" sz="3200" dirty="0"/>
              <a:t> &lt; w </a:t>
            </a:r>
            <a:r>
              <a:rPr lang="en-US" altLang="ja-JP" sz="3200" baseline="-25000" dirty="0"/>
              <a:t>Q </a:t>
            </a:r>
            <a:endParaRPr lang="en-US" altLang="ja-JP" sz="3200" baseline="-25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smtClean="0"/>
              <a:t> </a:t>
            </a:r>
            <a:r>
              <a:rPr lang="en-US" altLang="ja-JP" sz="3200" dirty="0"/>
              <a:t>T</a:t>
            </a:r>
            <a:r>
              <a:rPr lang="en-US" altLang="ja-JP" sz="3200" dirty="0" smtClean="0"/>
              <a:t>he other direction does not hold.</a:t>
            </a:r>
            <a:endParaRPr lang="en-US" altLang="ja-JP" sz="32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478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513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 Mathematicians believe in “goddess of math”.</a:t>
            </a:r>
          </a:p>
          <a:p>
            <a:pPr lvl="1"/>
            <a:r>
              <a:rPr lang="en-US" altLang="ja-JP" dirty="0"/>
              <a:t>She guides us to an elegant solution if we find a “good” problem</a:t>
            </a:r>
          </a:p>
          <a:p>
            <a:pPr lvl="1"/>
            <a:r>
              <a:rPr lang="en-US" altLang="ja-JP" dirty="0"/>
              <a:t>Without monotonicity,  elegant solution seems difficult</a:t>
            </a:r>
          </a:p>
          <a:p>
            <a:pPr lvl="1"/>
            <a:r>
              <a:rPr lang="en-US" altLang="ja-JP" dirty="0"/>
              <a:t>Thus, there should be monotonicity </a:t>
            </a:r>
            <a:r>
              <a:rPr lang="en-US" altLang="ja-JP" dirty="0" smtClean="0"/>
              <a:t>somewhere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For special pairs</a:t>
            </a:r>
          </a:p>
          <a:p>
            <a:pPr lvl="3"/>
            <a:r>
              <a:rPr lang="en-US" altLang="ja-JP" dirty="0"/>
              <a:t> </a:t>
            </a:r>
            <a:r>
              <a:rPr lang="en-US" altLang="ja-JP" dirty="0" smtClean="0"/>
              <a:t> If one of them is a segment</a:t>
            </a:r>
          </a:p>
          <a:p>
            <a:pPr lvl="3"/>
            <a:r>
              <a:rPr lang="en-US" altLang="ja-JP" dirty="0"/>
              <a:t> </a:t>
            </a:r>
            <a:r>
              <a:rPr lang="en-US" altLang="ja-JP" dirty="0" smtClean="0"/>
              <a:t>If both of them are “symmetric”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24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Width function and segment containment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457200" y="2283559"/>
            <a:ext cx="8056988" cy="19524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457200" y="1741029"/>
            <a:ext cx="8229600" cy="24949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altLang="ja-JP" dirty="0" smtClean="0"/>
          </a:p>
          <a:p>
            <a:pPr marL="0" indent="0">
              <a:buFont typeface="Arial"/>
              <a:buNone/>
            </a:pPr>
            <a:r>
              <a:rPr lang="en-US" altLang="ja-JP" dirty="0" smtClean="0"/>
              <a:t>Lemma 1</a:t>
            </a:r>
          </a:p>
          <a:p>
            <a:pPr marL="400050" lvl="1" indent="0">
              <a:buFont typeface="Arial"/>
              <a:buNone/>
            </a:pPr>
            <a:r>
              <a:rPr lang="en-US" altLang="ja-JP" sz="3200" dirty="0" smtClean="0"/>
              <a:t>Let </a:t>
            </a:r>
            <a:r>
              <a:rPr lang="en-US" altLang="ja-JP" sz="32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3200" dirty="0" smtClean="0"/>
              <a:t> be a segment in the plane, and let </a:t>
            </a:r>
            <a:r>
              <a:rPr lang="en-US" altLang="ja-JP" sz="32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3200" dirty="0" smtClean="0"/>
              <a:t> be an oval such that                . Then </a:t>
            </a:r>
            <a:r>
              <a:rPr lang="en-US" altLang="ja-JP" sz="32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3200" dirty="0" smtClean="0"/>
              <a:t> contains a translated copy of </a:t>
            </a:r>
            <a:r>
              <a:rPr lang="en-US" altLang="ja-JP" sz="32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3200" dirty="0" smtClean="0"/>
              <a:t>.</a:t>
            </a:r>
            <a:endParaRPr lang="ja-JP" altLang="en-US" sz="32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02621"/>
              </p:ext>
            </p:extLst>
          </p:nvPr>
        </p:nvGraphicFramePr>
        <p:xfrm>
          <a:off x="3857625" y="3198813"/>
          <a:ext cx="14303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数式" r:id="rId3" imgW="520560" imgH="228600" progId="Equation.3">
                  <p:embed/>
                </p:oleObj>
              </mc:Choice>
              <mc:Fallback>
                <p:oleObj name="数式" r:id="rId3" imgW="52056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198813"/>
                        <a:ext cx="143033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円/楕円 7"/>
          <p:cNvSpPr/>
          <p:nvPr/>
        </p:nvSpPr>
        <p:spPr>
          <a:xfrm>
            <a:off x="2106060" y="4771292"/>
            <a:ext cx="1707237" cy="113109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8" idx="3"/>
            <a:endCxn id="8" idx="7"/>
          </p:cNvCxnSpPr>
          <p:nvPr/>
        </p:nvCxnSpPr>
        <p:spPr>
          <a:xfrm flipV="1">
            <a:off x="2356079" y="4936937"/>
            <a:ext cx="1207199" cy="7998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076092" y="4853354"/>
            <a:ext cx="31769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Exercise 4:  Prove this lemma.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5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to overcome the lack of monotonicity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077" y="1600200"/>
            <a:ext cx="8850923" cy="3757246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An oval P is </a:t>
            </a:r>
            <a:r>
              <a:rPr lang="en-US" altLang="ja-JP" dirty="0" err="1" smtClean="0"/>
              <a:t>centally</a:t>
            </a:r>
            <a:r>
              <a:rPr lang="en-US" altLang="ja-JP" dirty="0" smtClean="0"/>
              <a:t> symmetric if P = -P </a:t>
            </a:r>
            <a:endParaRPr lang="en-US" altLang="ja-JP" dirty="0"/>
          </a:p>
          <a:p>
            <a:r>
              <a:rPr lang="en-US" altLang="ja-JP" dirty="0"/>
              <a:t> </a:t>
            </a:r>
            <a:r>
              <a:rPr lang="en-US" altLang="ja-JP" dirty="0" smtClean="0"/>
              <a:t>Lemma 2:  If P and Q are centrally symmetric . Then, P</a:t>
            </a:r>
            <a:r>
              <a:rPr lang="ja-JP" altLang="en-US" dirty="0" smtClean="0"/>
              <a:t>⊂</a:t>
            </a:r>
            <a:r>
              <a:rPr lang="en-US" altLang="ja-JP" dirty="0" smtClean="0"/>
              <a:t> Q</a:t>
            </a:r>
            <a:r>
              <a:rPr lang="ja-JP" altLang="en-US" dirty="0" smtClean="0"/>
              <a:t> </a:t>
            </a:r>
            <a:r>
              <a:rPr lang="en-US" altLang="ja-JP" dirty="0" smtClean="0"/>
              <a:t>if and only if </a:t>
            </a:r>
            <a:r>
              <a:rPr lang="en-US" altLang="ja-JP" dirty="0" err="1" smtClean="0"/>
              <a:t>w</a:t>
            </a:r>
            <a:r>
              <a:rPr lang="en-US" altLang="ja-JP" baseline="-25000" dirty="0" err="1" smtClean="0"/>
              <a:t>P</a:t>
            </a:r>
            <a:r>
              <a:rPr lang="en-US" altLang="ja-JP" dirty="0" smtClean="0"/>
              <a:t> &lt; w </a:t>
            </a:r>
            <a:r>
              <a:rPr lang="en-US" altLang="ja-JP" baseline="-25000" dirty="0" smtClean="0"/>
              <a:t>Q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55477" y="4607169"/>
            <a:ext cx="32941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Exercise 5: Prove this lemma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99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SOME CONCEPTS and A theorem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プレースホルダー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2313" y="2824651"/>
                <a:ext cx="7772400" cy="1500187"/>
              </a:xfrm>
            </p:spPr>
            <p:txBody>
              <a:bodyPr>
                <a:normAutofit fontScale="92500" lnSpcReduction="20000"/>
              </a:bodyPr>
              <a:lstStyle/>
              <a:p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Algebra on geometric objects: 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kumimoji="1" lang="en-US" altLang="ja-JP" dirty="0" err="1" smtClean="0">
                    <a:solidFill>
                      <a:srgbClr val="FF0000"/>
                    </a:solidFill>
                  </a:rPr>
                  <a:t>Minkowski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 Sum A+B of two (planar)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set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 in a vector space</a:t>
                </a: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{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2313" y="2824651"/>
                <a:ext cx="7772400" cy="1500187"/>
              </a:xfrm>
              <a:blipFill rotWithShape="1">
                <a:blip r:embed="rId2"/>
                <a:stretch>
                  <a:fillRect l="-706" b="-4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441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Minkowski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symmetrization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52868"/>
              </p:ext>
            </p:extLst>
          </p:nvPr>
        </p:nvGraphicFramePr>
        <p:xfrm>
          <a:off x="1536700" y="1385888"/>
          <a:ext cx="64468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6" name="数式" r:id="rId3" imgW="2400120" imgH="253800" progId="Equation.3">
                  <p:embed/>
                </p:oleObj>
              </mc:Choice>
              <mc:Fallback>
                <p:oleObj name="数式" r:id="rId3" imgW="2400120" imgH="25380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1385888"/>
                        <a:ext cx="644683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92207"/>
              </p:ext>
            </p:extLst>
          </p:nvPr>
        </p:nvGraphicFramePr>
        <p:xfrm>
          <a:off x="371475" y="4454525"/>
          <a:ext cx="7064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7" name="数式" r:id="rId5" imgW="253800" imgH="164880" progId="Equation.3">
                  <p:embed/>
                </p:oleObj>
              </mc:Choice>
              <mc:Fallback>
                <p:oleObj name="数式" r:id="rId5" imgW="253800" imgH="16488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4454525"/>
                        <a:ext cx="7064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20393"/>
              </p:ext>
            </p:extLst>
          </p:nvPr>
        </p:nvGraphicFramePr>
        <p:xfrm>
          <a:off x="300977" y="3120967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8" name="数式" r:id="rId7" imgW="136800" imgH="136800" progId="Equation.3">
                  <p:embed/>
                </p:oleObj>
              </mc:Choice>
              <mc:Fallback>
                <p:oleObj name="数式" r:id="rId7" imgW="136800" imgH="13680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77" y="3120967"/>
                        <a:ext cx="406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図形グループ 9"/>
          <p:cNvGrpSpPr/>
          <p:nvPr/>
        </p:nvGrpSpPr>
        <p:grpSpPr>
          <a:xfrm>
            <a:off x="802379" y="2159821"/>
            <a:ext cx="1428028" cy="1185035"/>
            <a:chOff x="698319" y="3623591"/>
            <a:chExt cx="1428028" cy="1185035"/>
          </a:xfrm>
        </p:grpSpPr>
        <p:sp>
          <p:nvSpPr>
            <p:cNvPr id="5" name="フリーフォーム 4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 rot="10800000">
            <a:off x="854884" y="3468004"/>
            <a:ext cx="1428028" cy="1185035"/>
            <a:chOff x="698319" y="3623591"/>
            <a:chExt cx="1428028" cy="1185035"/>
          </a:xfrm>
        </p:grpSpPr>
        <p:sp>
          <p:nvSpPr>
            <p:cNvPr id="12" name="フリーフォーム 11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599688"/>
              </p:ext>
            </p:extLst>
          </p:nvPr>
        </p:nvGraphicFramePr>
        <p:xfrm>
          <a:off x="1628159" y="2558769"/>
          <a:ext cx="264328" cy="34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9" name="数式" r:id="rId9" imgW="118800" imgH="155160" progId="Equation.3">
                  <p:embed/>
                </p:oleObj>
              </mc:Choice>
              <mc:Fallback>
                <p:oleObj name="数式" r:id="rId9" imgW="118800" imgH="155160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159" y="2558769"/>
                        <a:ext cx="264328" cy="343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図形グループ 17"/>
          <p:cNvGrpSpPr/>
          <p:nvPr/>
        </p:nvGrpSpPr>
        <p:grpSpPr>
          <a:xfrm rot="10800000">
            <a:off x="3861437" y="2350469"/>
            <a:ext cx="1428028" cy="1185035"/>
            <a:chOff x="698319" y="3623591"/>
            <a:chExt cx="1428028" cy="1185035"/>
          </a:xfrm>
        </p:grpSpPr>
        <p:sp>
          <p:nvSpPr>
            <p:cNvPr id="19" name="フリーフォーム 18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 rot="10800000">
            <a:off x="3385922" y="2859593"/>
            <a:ext cx="1428028" cy="1185035"/>
            <a:chOff x="698319" y="3623591"/>
            <a:chExt cx="1428028" cy="1185035"/>
          </a:xfrm>
        </p:grpSpPr>
        <p:sp>
          <p:nvSpPr>
            <p:cNvPr id="22" name="フリーフォーム 21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図形グループ 23"/>
          <p:cNvGrpSpPr/>
          <p:nvPr/>
        </p:nvGrpSpPr>
        <p:grpSpPr>
          <a:xfrm rot="10800000">
            <a:off x="3385923" y="3373273"/>
            <a:ext cx="1428028" cy="1185035"/>
            <a:chOff x="698319" y="3623591"/>
            <a:chExt cx="1428028" cy="1185035"/>
          </a:xfrm>
        </p:grpSpPr>
        <p:sp>
          <p:nvSpPr>
            <p:cNvPr id="25" name="フリーフォーム 24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図形グループ 26"/>
          <p:cNvGrpSpPr/>
          <p:nvPr/>
        </p:nvGrpSpPr>
        <p:grpSpPr>
          <a:xfrm rot="10800000">
            <a:off x="3880822" y="3382984"/>
            <a:ext cx="1428028" cy="1185035"/>
            <a:chOff x="698319" y="3623591"/>
            <a:chExt cx="1428028" cy="1185035"/>
          </a:xfrm>
        </p:grpSpPr>
        <p:sp>
          <p:nvSpPr>
            <p:cNvPr id="28" name="フリーフォーム 27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図形グループ 29"/>
          <p:cNvGrpSpPr/>
          <p:nvPr/>
        </p:nvGrpSpPr>
        <p:grpSpPr>
          <a:xfrm rot="10800000">
            <a:off x="4518426" y="3093046"/>
            <a:ext cx="1428028" cy="1185035"/>
            <a:chOff x="698319" y="3623591"/>
            <a:chExt cx="1428028" cy="1185035"/>
          </a:xfrm>
        </p:grpSpPr>
        <p:sp>
          <p:nvSpPr>
            <p:cNvPr id="31" name="フリーフォーム 30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図形グループ 32"/>
          <p:cNvGrpSpPr/>
          <p:nvPr/>
        </p:nvGrpSpPr>
        <p:grpSpPr>
          <a:xfrm rot="10800000">
            <a:off x="4756454" y="2660423"/>
            <a:ext cx="1428028" cy="1185035"/>
            <a:chOff x="698319" y="3623591"/>
            <a:chExt cx="1428028" cy="1185035"/>
          </a:xfrm>
        </p:grpSpPr>
        <p:sp>
          <p:nvSpPr>
            <p:cNvPr id="34" name="フリーフォーム 33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 rot="10800000">
            <a:off x="4552085" y="2356218"/>
            <a:ext cx="1428028" cy="1185035"/>
            <a:chOff x="698319" y="3623591"/>
            <a:chExt cx="1428028" cy="1185035"/>
          </a:xfrm>
        </p:grpSpPr>
        <p:sp>
          <p:nvSpPr>
            <p:cNvPr id="37" name="フリーフォーム 36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4037266" y="2854440"/>
            <a:ext cx="1428028" cy="1185035"/>
            <a:chOff x="698319" y="3623591"/>
            <a:chExt cx="1428028" cy="1185035"/>
          </a:xfrm>
        </p:grpSpPr>
        <p:sp>
          <p:nvSpPr>
            <p:cNvPr id="16" name="フリーフォーム 15"/>
            <p:cNvSpPr/>
            <p:nvPr/>
          </p:nvSpPr>
          <p:spPr>
            <a:xfrm>
              <a:off x="698319" y="3623591"/>
              <a:ext cx="1428028" cy="1185035"/>
            </a:xfrm>
            <a:custGeom>
              <a:avLst/>
              <a:gdLst>
                <a:gd name="connsiteX0" fmla="*/ 200741 w 2056584"/>
                <a:gd name="connsiteY0" fmla="*/ 600007 h 1865263"/>
                <a:gd name="connsiteX1" fmla="*/ 857197 w 2056584"/>
                <a:gd name="connsiteY1" fmla="*/ 57788 h 1865263"/>
                <a:gd name="connsiteX2" fmla="*/ 1713444 w 2056584"/>
                <a:gd name="connsiteY2" fmla="*/ 86326 h 1865263"/>
                <a:gd name="connsiteX3" fmla="*/ 2055942 w 2056584"/>
                <a:gd name="connsiteY3" fmla="*/ 685621 h 1865263"/>
                <a:gd name="connsiteX4" fmla="*/ 1642090 w 2056584"/>
                <a:gd name="connsiteY4" fmla="*/ 1327722 h 1865263"/>
                <a:gd name="connsiteX5" fmla="*/ 543240 w 2056584"/>
                <a:gd name="connsiteY5" fmla="*/ 1855672 h 1865263"/>
                <a:gd name="connsiteX6" fmla="*/ 15221 w 2056584"/>
                <a:gd name="connsiteY6" fmla="*/ 1584563 h 1865263"/>
                <a:gd name="connsiteX7" fmla="*/ 200741 w 2056584"/>
                <a:gd name="connsiteY7" fmla="*/ 600007 h 18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584" h="1865263">
                  <a:moveTo>
                    <a:pt x="200741" y="600007"/>
                  </a:moveTo>
                  <a:cubicBezTo>
                    <a:pt x="341070" y="345545"/>
                    <a:pt x="605080" y="143401"/>
                    <a:pt x="857197" y="57788"/>
                  </a:cubicBezTo>
                  <a:cubicBezTo>
                    <a:pt x="1109314" y="-27825"/>
                    <a:pt x="1513653" y="-18313"/>
                    <a:pt x="1713444" y="86326"/>
                  </a:cubicBezTo>
                  <a:cubicBezTo>
                    <a:pt x="1913235" y="190965"/>
                    <a:pt x="2067834" y="478722"/>
                    <a:pt x="2055942" y="685621"/>
                  </a:cubicBezTo>
                  <a:cubicBezTo>
                    <a:pt x="2044050" y="892520"/>
                    <a:pt x="1894207" y="1132713"/>
                    <a:pt x="1642090" y="1327722"/>
                  </a:cubicBezTo>
                  <a:cubicBezTo>
                    <a:pt x="1389973" y="1522731"/>
                    <a:pt x="814385" y="1812865"/>
                    <a:pt x="543240" y="1855672"/>
                  </a:cubicBezTo>
                  <a:cubicBezTo>
                    <a:pt x="272095" y="1898479"/>
                    <a:pt x="69926" y="1796218"/>
                    <a:pt x="15221" y="1584563"/>
                  </a:cubicBezTo>
                  <a:cubicBezTo>
                    <a:pt x="-39484" y="1372908"/>
                    <a:pt x="60412" y="854469"/>
                    <a:pt x="200741" y="60000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369994" y="4166524"/>
              <a:ext cx="99896" cy="998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830597"/>
              </p:ext>
            </p:extLst>
          </p:nvPr>
        </p:nvGraphicFramePr>
        <p:xfrm>
          <a:off x="4163777" y="3416056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0" name="数式" r:id="rId11" imgW="136800" imgH="136800" progId="Equation.3">
                  <p:embed/>
                </p:oleObj>
              </mc:Choice>
              <mc:Fallback>
                <p:oleObj name="数式" r:id="rId11" imgW="136800" imgH="136800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777" y="3416056"/>
                        <a:ext cx="406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50497"/>
              </p:ext>
            </p:extLst>
          </p:nvPr>
        </p:nvGraphicFramePr>
        <p:xfrm>
          <a:off x="3705225" y="2209800"/>
          <a:ext cx="7064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1" name="数式" r:id="rId12" imgW="253800" imgH="164880" progId="Equation.3">
                  <p:embed/>
                </p:oleObj>
              </mc:Choice>
              <mc:Fallback>
                <p:oleObj name="数式" r:id="rId12" imgW="253800" imgH="16488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2209800"/>
                        <a:ext cx="7064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フリーフォーム 43"/>
          <p:cNvSpPr/>
          <p:nvPr/>
        </p:nvSpPr>
        <p:spPr>
          <a:xfrm>
            <a:off x="3334585" y="2331763"/>
            <a:ext cx="2863095" cy="2240221"/>
          </a:xfrm>
          <a:custGeom>
            <a:avLst/>
            <a:gdLst>
              <a:gd name="connsiteX0" fmla="*/ 337168 w 2834313"/>
              <a:gd name="connsiteY0" fmla="*/ 739555 h 2261000"/>
              <a:gd name="connsiteX1" fmla="*/ 936540 w 2834313"/>
              <a:gd name="connsiteY1" fmla="*/ 254412 h 2261000"/>
              <a:gd name="connsiteX2" fmla="*/ 1735704 w 2834313"/>
              <a:gd name="connsiteY2" fmla="*/ 26109 h 2261000"/>
              <a:gd name="connsiteX3" fmla="*/ 2492055 w 2834313"/>
              <a:gd name="connsiteY3" fmla="*/ 54647 h 2261000"/>
              <a:gd name="connsiteX4" fmla="*/ 2820283 w 2834313"/>
              <a:gd name="connsiteY4" fmla="*/ 468446 h 2261000"/>
              <a:gd name="connsiteX5" fmla="*/ 2748929 w 2834313"/>
              <a:gd name="connsiteY5" fmla="*/ 996396 h 2261000"/>
              <a:gd name="connsiteX6" fmla="*/ 2520596 w 2834313"/>
              <a:gd name="connsiteY6" fmla="*/ 1510077 h 2261000"/>
              <a:gd name="connsiteX7" fmla="*/ 2220910 w 2834313"/>
              <a:gd name="connsiteY7" fmla="*/ 1823993 h 2261000"/>
              <a:gd name="connsiteX8" fmla="*/ 1764245 w 2834313"/>
              <a:gd name="connsiteY8" fmla="*/ 2066565 h 2261000"/>
              <a:gd name="connsiteX9" fmla="*/ 1264768 w 2834313"/>
              <a:gd name="connsiteY9" fmla="*/ 2237792 h 2261000"/>
              <a:gd name="connsiteX10" fmla="*/ 322897 w 2834313"/>
              <a:gd name="connsiteY10" fmla="*/ 2209254 h 2261000"/>
              <a:gd name="connsiteX11" fmla="*/ 37481 w 2834313"/>
              <a:gd name="connsiteY11" fmla="*/ 1781186 h 2261000"/>
              <a:gd name="connsiteX12" fmla="*/ 37481 w 2834313"/>
              <a:gd name="connsiteY12" fmla="*/ 1296043 h 2261000"/>
              <a:gd name="connsiteX13" fmla="*/ 337168 w 2834313"/>
              <a:gd name="connsiteY13" fmla="*/ 739555 h 22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4313" h="2261000">
                <a:moveTo>
                  <a:pt x="337168" y="739555"/>
                </a:moveTo>
                <a:cubicBezTo>
                  <a:pt x="487011" y="565950"/>
                  <a:pt x="703451" y="373320"/>
                  <a:pt x="936540" y="254412"/>
                </a:cubicBezTo>
                <a:cubicBezTo>
                  <a:pt x="1169629" y="135504"/>
                  <a:pt x="1476452" y="59403"/>
                  <a:pt x="1735704" y="26109"/>
                </a:cubicBezTo>
                <a:cubicBezTo>
                  <a:pt x="1994956" y="-7185"/>
                  <a:pt x="2311292" y="-19076"/>
                  <a:pt x="2492055" y="54647"/>
                </a:cubicBezTo>
                <a:cubicBezTo>
                  <a:pt x="2672818" y="128370"/>
                  <a:pt x="2777471" y="311488"/>
                  <a:pt x="2820283" y="468446"/>
                </a:cubicBezTo>
                <a:cubicBezTo>
                  <a:pt x="2863095" y="625404"/>
                  <a:pt x="2798877" y="822791"/>
                  <a:pt x="2748929" y="996396"/>
                </a:cubicBezTo>
                <a:cubicBezTo>
                  <a:pt x="2698981" y="1170001"/>
                  <a:pt x="2608599" y="1372144"/>
                  <a:pt x="2520596" y="1510077"/>
                </a:cubicBezTo>
                <a:cubicBezTo>
                  <a:pt x="2432593" y="1648010"/>
                  <a:pt x="2346968" y="1731245"/>
                  <a:pt x="2220910" y="1823993"/>
                </a:cubicBezTo>
                <a:cubicBezTo>
                  <a:pt x="2094852" y="1916741"/>
                  <a:pt x="1923602" y="1997599"/>
                  <a:pt x="1764245" y="2066565"/>
                </a:cubicBezTo>
                <a:cubicBezTo>
                  <a:pt x="1604888" y="2135531"/>
                  <a:pt x="1504992" y="2214011"/>
                  <a:pt x="1264768" y="2237792"/>
                </a:cubicBezTo>
                <a:cubicBezTo>
                  <a:pt x="1024544" y="2261573"/>
                  <a:pt x="527445" y="2285355"/>
                  <a:pt x="322897" y="2209254"/>
                </a:cubicBezTo>
                <a:cubicBezTo>
                  <a:pt x="118349" y="2133153"/>
                  <a:pt x="85050" y="1933388"/>
                  <a:pt x="37481" y="1781186"/>
                </a:cubicBezTo>
                <a:cubicBezTo>
                  <a:pt x="-10088" y="1628984"/>
                  <a:pt x="-14845" y="1472026"/>
                  <a:pt x="37481" y="1296043"/>
                </a:cubicBezTo>
                <a:cubicBezTo>
                  <a:pt x="89807" y="1120060"/>
                  <a:pt x="187325" y="913160"/>
                  <a:pt x="337168" y="739555"/>
                </a:cubicBezTo>
                <a:close/>
              </a:path>
            </a:pathLst>
          </a:custGeom>
          <a:solidFill>
            <a:schemeClr val="accent2">
              <a:alpha val="36000"/>
            </a:schemeClr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7225177" y="2883693"/>
            <a:ext cx="1408228" cy="1103265"/>
          </a:xfrm>
          <a:custGeom>
            <a:avLst/>
            <a:gdLst>
              <a:gd name="connsiteX0" fmla="*/ 337168 w 2834313"/>
              <a:gd name="connsiteY0" fmla="*/ 739555 h 2261000"/>
              <a:gd name="connsiteX1" fmla="*/ 936540 w 2834313"/>
              <a:gd name="connsiteY1" fmla="*/ 254412 h 2261000"/>
              <a:gd name="connsiteX2" fmla="*/ 1735704 w 2834313"/>
              <a:gd name="connsiteY2" fmla="*/ 26109 h 2261000"/>
              <a:gd name="connsiteX3" fmla="*/ 2492055 w 2834313"/>
              <a:gd name="connsiteY3" fmla="*/ 54647 h 2261000"/>
              <a:gd name="connsiteX4" fmla="*/ 2820283 w 2834313"/>
              <a:gd name="connsiteY4" fmla="*/ 468446 h 2261000"/>
              <a:gd name="connsiteX5" fmla="*/ 2748929 w 2834313"/>
              <a:gd name="connsiteY5" fmla="*/ 996396 h 2261000"/>
              <a:gd name="connsiteX6" fmla="*/ 2520596 w 2834313"/>
              <a:gd name="connsiteY6" fmla="*/ 1510077 h 2261000"/>
              <a:gd name="connsiteX7" fmla="*/ 2220910 w 2834313"/>
              <a:gd name="connsiteY7" fmla="*/ 1823993 h 2261000"/>
              <a:gd name="connsiteX8" fmla="*/ 1764245 w 2834313"/>
              <a:gd name="connsiteY8" fmla="*/ 2066565 h 2261000"/>
              <a:gd name="connsiteX9" fmla="*/ 1264768 w 2834313"/>
              <a:gd name="connsiteY9" fmla="*/ 2237792 h 2261000"/>
              <a:gd name="connsiteX10" fmla="*/ 322897 w 2834313"/>
              <a:gd name="connsiteY10" fmla="*/ 2209254 h 2261000"/>
              <a:gd name="connsiteX11" fmla="*/ 37481 w 2834313"/>
              <a:gd name="connsiteY11" fmla="*/ 1781186 h 2261000"/>
              <a:gd name="connsiteX12" fmla="*/ 37481 w 2834313"/>
              <a:gd name="connsiteY12" fmla="*/ 1296043 h 2261000"/>
              <a:gd name="connsiteX13" fmla="*/ 337168 w 2834313"/>
              <a:gd name="connsiteY13" fmla="*/ 739555 h 22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4313" h="2261000">
                <a:moveTo>
                  <a:pt x="337168" y="739555"/>
                </a:moveTo>
                <a:cubicBezTo>
                  <a:pt x="487011" y="565950"/>
                  <a:pt x="703451" y="373320"/>
                  <a:pt x="936540" y="254412"/>
                </a:cubicBezTo>
                <a:cubicBezTo>
                  <a:pt x="1169629" y="135504"/>
                  <a:pt x="1476452" y="59403"/>
                  <a:pt x="1735704" y="26109"/>
                </a:cubicBezTo>
                <a:cubicBezTo>
                  <a:pt x="1994956" y="-7185"/>
                  <a:pt x="2311292" y="-19076"/>
                  <a:pt x="2492055" y="54647"/>
                </a:cubicBezTo>
                <a:cubicBezTo>
                  <a:pt x="2672818" y="128370"/>
                  <a:pt x="2777471" y="311488"/>
                  <a:pt x="2820283" y="468446"/>
                </a:cubicBezTo>
                <a:cubicBezTo>
                  <a:pt x="2863095" y="625404"/>
                  <a:pt x="2798877" y="822791"/>
                  <a:pt x="2748929" y="996396"/>
                </a:cubicBezTo>
                <a:cubicBezTo>
                  <a:pt x="2698981" y="1170001"/>
                  <a:pt x="2608599" y="1372144"/>
                  <a:pt x="2520596" y="1510077"/>
                </a:cubicBezTo>
                <a:cubicBezTo>
                  <a:pt x="2432593" y="1648010"/>
                  <a:pt x="2346968" y="1731245"/>
                  <a:pt x="2220910" y="1823993"/>
                </a:cubicBezTo>
                <a:cubicBezTo>
                  <a:pt x="2094852" y="1916741"/>
                  <a:pt x="1923602" y="1997599"/>
                  <a:pt x="1764245" y="2066565"/>
                </a:cubicBezTo>
                <a:cubicBezTo>
                  <a:pt x="1604888" y="2135531"/>
                  <a:pt x="1504992" y="2214011"/>
                  <a:pt x="1264768" y="2237792"/>
                </a:cubicBezTo>
                <a:cubicBezTo>
                  <a:pt x="1024544" y="2261573"/>
                  <a:pt x="527445" y="2285355"/>
                  <a:pt x="322897" y="2209254"/>
                </a:cubicBezTo>
                <a:cubicBezTo>
                  <a:pt x="118349" y="2133153"/>
                  <a:pt x="85050" y="1933388"/>
                  <a:pt x="37481" y="1781186"/>
                </a:cubicBezTo>
                <a:cubicBezTo>
                  <a:pt x="-10088" y="1628984"/>
                  <a:pt x="-14845" y="1472026"/>
                  <a:pt x="37481" y="1296043"/>
                </a:cubicBezTo>
                <a:cubicBezTo>
                  <a:pt x="89807" y="1120060"/>
                  <a:pt x="187325" y="913160"/>
                  <a:pt x="337168" y="73955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705773"/>
              </p:ext>
            </p:extLst>
          </p:nvPr>
        </p:nvGraphicFramePr>
        <p:xfrm>
          <a:off x="7717426" y="3149468"/>
          <a:ext cx="406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2" name="数式" r:id="rId14" imgW="136800" imgH="191880" progId="Equation.3">
                  <p:embed/>
                </p:oleObj>
              </mc:Choice>
              <mc:Fallback>
                <p:oleObj name="数式" r:id="rId14" imgW="136800" imgH="19188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7426" y="3149468"/>
                        <a:ext cx="4064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右矢印 47"/>
          <p:cNvSpPr/>
          <p:nvPr/>
        </p:nvSpPr>
        <p:spPr>
          <a:xfrm>
            <a:off x="2444468" y="2531529"/>
            <a:ext cx="727809" cy="1569581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>
            <a:off x="6297577" y="2584046"/>
            <a:ext cx="856247" cy="1569581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1/2</a:t>
            </a:r>
            <a:endParaRPr kumimoji="1" lang="ja-JP" altLang="en-US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29674" y="4600520"/>
            <a:ext cx="342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centrally symmetric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5414" y="5485021"/>
            <a:ext cx="4934675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Lemma.   w</a:t>
            </a:r>
            <a:r>
              <a:rPr lang="en-US" altLang="ja-JP" sz="3200" baseline="-25000" dirty="0" smtClean="0"/>
              <a:t> 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 = </a:t>
            </a:r>
            <a:r>
              <a:rPr kumimoji="1" lang="en-US" altLang="ja-JP" sz="3200" dirty="0" err="1" smtClean="0"/>
              <a:t>w</a:t>
            </a:r>
            <a:r>
              <a:rPr kumimoji="1" lang="en-US" altLang="ja-JP" sz="3200" baseline="-25000" dirty="0" err="1" smtClean="0"/>
              <a:t>P</a:t>
            </a:r>
            <a:endParaRPr kumimoji="1" lang="ja-JP" altLang="en-US" sz="3200" baseline="-25000" dirty="0"/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88917"/>
              </p:ext>
            </p:extLst>
          </p:nvPr>
        </p:nvGraphicFramePr>
        <p:xfrm>
          <a:off x="2444468" y="5711759"/>
          <a:ext cx="261024" cy="35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3" name="数式" r:id="rId16" imgW="136800" imgH="191880" progId="Equation.3">
                  <p:embed/>
                </p:oleObj>
              </mc:Choice>
              <mc:Fallback>
                <p:oleObj name="数式" r:id="rId16" imgW="136800" imgH="191880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468" y="5711759"/>
                        <a:ext cx="261024" cy="358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5794961" y="5592742"/>
            <a:ext cx="32941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Exercise 6: Prove this lemma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25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 animBg="1"/>
      <p:bldP spid="49" grpId="0" animBg="1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Mixed area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077" y="1600200"/>
            <a:ext cx="8604737" cy="4525963"/>
          </a:xfrm>
        </p:spPr>
        <p:txBody>
          <a:bodyPr>
            <a:normAutofit/>
          </a:bodyPr>
          <a:lstStyle/>
          <a:p>
            <a:r>
              <a:rPr lang="en-US" altLang="ja-JP" dirty="0"/>
              <a:t>We define </a:t>
            </a:r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mixed area</a:t>
            </a:r>
            <a:r>
              <a:rPr lang="en-US" altLang="ja-JP" dirty="0" smtClean="0"/>
              <a:t> A(K,K’) by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A(K+K</a:t>
            </a:r>
            <a:r>
              <a:rPr lang="en-US" altLang="ja-JP" dirty="0"/>
              <a:t>’) = A(K) + 2A(K,K’) + A(K</a:t>
            </a:r>
            <a:r>
              <a:rPr lang="en-US" altLang="ja-JP" dirty="0" smtClean="0"/>
              <a:t>’)</a:t>
            </a:r>
          </a:p>
          <a:p>
            <a:pPr lvl="1"/>
            <a:r>
              <a:rPr lang="en-US" altLang="ja-JP" dirty="0" smtClean="0"/>
              <a:t>By definition, A(K,K)= A(K)</a:t>
            </a:r>
          </a:p>
          <a:p>
            <a:pPr lvl="1"/>
            <a:r>
              <a:rPr lang="en-US" altLang="ja-JP" dirty="0" smtClean="0"/>
              <a:t>A(K,K’) is monotone (bi-monotone)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If K”</a:t>
            </a:r>
            <a:r>
              <a:rPr lang="ja-JP" altLang="en-US" dirty="0" smtClean="0"/>
              <a:t>⊂</a:t>
            </a:r>
            <a:r>
              <a:rPr lang="en-US" altLang="ja-JP" dirty="0" smtClean="0"/>
              <a:t>K’  then A(K, K”) &lt; A(K, K’) </a:t>
            </a:r>
          </a:p>
          <a:p>
            <a:r>
              <a:rPr lang="en-US" altLang="ja-JP" dirty="0" smtClean="0"/>
              <a:t>Like “inner product” if area is the “norm”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We use this concept later.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405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274638"/>
            <a:ext cx="9003322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 property of symmetric oval</a:t>
            </a:r>
            <a:endParaRPr kumimoji="1" lang="ja-JP" altLang="en-US" sz="2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2881" y="1297484"/>
            <a:ext cx="8534400" cy="5090299"/>
          </a:xfrm>
        </p:spPr>
        <p:txBody>
          <a:bodyPr/>
          <a:lstStyle/>
          <a:p>
            <a:r>
              <a:rPr lang="en-US" altLang="ja-JP" dirty="0" smtClean="0"/>
              <a:t>Lemma 3:  Any centrally symmetric oval C has an inscribed affine regular hexagon having a side parallel to any specific direction </a:t>
            </a:r>
          </a:p>
          <a:p>
            <a:pPr lvl="1"/>
            <a:r>
              <a:rPr kumimoji="1" lang="en-US" altLang="ja-JP" dirty="0" smtClean="0"/>
              <a:t> </a:t>
            </a:r>
            <a:r>
              <a:rPr lang="en-US" altLang="ja-JP" dirty="0" smtClean="0"/>
              <a:t>Affine regular:   Image of a regular hexagon by an affine transformation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Edges(as vectors) are </a:t>
            </a:r>
            <a:r>
              <a:rPr lang="en-US" altLang="ja-JP" b="1" dirty="0" smtClean="0"/>
              <a:t>a</a:t>
            </a:r>
            <a:r>
              <a:rPr lang="en-US" altLang="ja-JP" dirty="0" smtClean="0"/>
              <a:t>, </a:t>
            </a:r>
            <a:r>
              <a:rPr lang="en-US" altLang="ja-JP" b="1" dirty="0" smtClean="0"/>
              <a:t>b</a:t>
            </a:r>
            <a:r>
              <a:rPr lang="en-US" altLang="ja-JP" dirty="0" smtClean="0"/>
              <a:t>, and </a:t>
            </a:r>
            <a:r>
              <a:rPr lang="en-US" altLang="ja-JP" b="1" dirty="0" smtClean="0"/>
              <a:t>b-a</a:t>
            </a:r>
            <a:endParaRPr kumimoji="1" lang="ja-JP" altLang="en-US" b="1" dirty="0"/>
          </a:p>
        </p:txBody>
      </p:sp>
      <p:cxnSp>
        <p:nvCxnSpPr>
          <p:cNvPr id="5" name="直線コネクタ 4"/>
          <p:cNvCxnSpPr>
            <a:stCxn id="4" idx="1"/>
            <a:endCxn id="4" idx="5"/>
          </p:cNvCxnSpPr>
          <p:nvPr/>
        </p:nvCxnSpPr>
        <p:spPr>
          <a:xfrm>
            <a:off x="1570089" y="4825268"/>
            <a:ext cx="1360305" cy="1562515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1288360" y="4501661"/>
            <a:ext cx="1923763" cy="2209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1391880" y="4501661"/>
            <a:ext cx="1692235" cy="2197238"/>
          </a:xfrm>
          <a:custGeom>
            <a:avLst/>
            <a:gdLst>
              <a:gd name="connsiteX0" fmla="*/ 0 w 1887416"/>
              <a:gd name="connsiteY0" fmla="*/ 633047 h 2051539"/>
              <a:gd name="connsiteX1" fmla="*/ 902677 w 1887416"/>
              <a:gd name="connsiteY1" fmla="*/ 0 h 2051539"/>
              <a:gd name="connsiteX2" fmla="*/ 1887416 w 1887416"/>
              <a:gd name="connsiteY2" fmla="*/ 527539 h 2051539"/>
              <a:gd name="connsiteX3" fmla="*/ 1852246 w 1887416"/>
              <a:gd name="connsiteY3" fmla="*/ 1582616 h 2051539"/>
              <a:gd name="connsiteX4" fmla="*/ 1019908 w 1887416"/>
              <a:gd name="connsiteY4" fmla="*/ 2051539 h 2051539"/>
              <a:gd name="connsiteX5" fmla="*/ 11723 w 1887416"/>
              <a:gd name="connsiteY5" fmla="*/ 1570893 h 2051539"/>
              <a:gd name="connsiteX6" fmla="*/ 0 w 1887416"/>
              <a:gd name="connsiteY6" fmla="*/ 633047 h 2051539"/>
              <a:gd name="connsiteX0" fmla="*/ 0 w 1887416"/>
              <a:gd name="connsiteY0" fmla="*/ 679939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79939 h 2098431"/>
              <a:gd name="connsiteX0" fmla="*/ 0 w 1887416"/>
              <a:gd name="connsiteY0" fmla="*/ 609600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09600 h 2098431"/>
              <a:gd name="connsiteX0" fmla="*/ 35169 w 1922585"/>
              <a:gd name="connsiteY0" fmla="*/ 609600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35169 w 1922585"/>
              <a:gd name="connsiteY6" fmla="*/ 609600 h 2098431"/>
              <a:gd name="connsiteX0" fmla="*/ 23446 w 1922585"/>
              <a:gd name="connsiteY0" fmla="*/ 586154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23446 w 1922585"/>
              <a:gd name="connsiteY6" fmla="*/ 586154 h 2098431"/>
              <a:gd name="connsiteX0" fmla="*/ 23446 w 1922585"/>
              <a:gd name="connsiteY0" fmla="*/ 586154 h 2165966"/>
              <a:gd name="connsiteX1" fmla="*/ 984738 w 1922585"/>
              <a:gd name="connsiteY1" fmla="*/ 0 h 2165966"/>
              <a:gd name="connsiteX2" fmla="*/ 1922585 w 1922585"/>
              <a:gd name="connsiteY2" fmla="*/ 574431 h 2165966"/>
              <a:gd name="connsiteX3" fmla="*/ 1887415 w 1922585"/>
              <a:gd name="connsiteY3" fmla="*/ 1629508 h 2165966"/>
              <a:gd name="connsiteX4" fmla="*/ 935002 w 1922585"/>
              <a:gd name="connsiteY4" fmla="*/ 2165966 h 2165966"/>
              <a:gd name="connsiteX5" fmla="*/ 0 w 1922585"/>
              <a:gd name="connsiteY5" fmla="*/ 1617785 h 2165966"/>
              <a:gd name="connsiteX6" fmla="*/ 23446 w 1922585"/>
              <a:gd name="connsiteY6" fmla="*/ 586154 h 2165966"/>
              <a:gd name="connsiteX0" fmla="*/ 23446 w 1887415"/>
              <a:gd name="connsiteY0" fmla="*/ 586154 h 2165966"/>
              <a:gd name="connsiteX1" fmla="*/ 984738 w 1887415"/>
              <a:gd name="connsiteY1" fmla="*/ 0 h 2165966"/>
              <a:gd name="connsiteX2" fmla="*/ 1815851 w 1887415"/>
              <a:gd name="connsiteY2" fmla="*/ 428104 h 2165966"/>
              <a:gd name="connsiteX3" fmla="*/ 1887415 w 1887415"/>
              <a:gd name="connsiteY3" fmla="*/ 1629508 h 2165966"/>
              <a:gd name="connsiteX4" fmla="*/ 935002 w 1887415"/>
              <a:gd name="connsiteY4" fmla="*/ 2165966 h 2165966"/>
              <a:gd name="connsiteX5" fmla="*/ 0 w 1887415"/>
              <a:gd name="connsiteY5" fmla="*/ 1617785 h 2165966"/>
              <a:gd name="connsiteX6" fmla="*/ 23446 w 1887415"/>
              <a:gd name="connsiteY6" fmla="*/ 586154 h 2165966"/>
              <a:gd name="connsiteX0" fmla="*/ 23446 w 1815851"/>
              <a:gd name="connsiteY0" fmla="*/ 586154 h 2165966"/>
              <a:gd name="connsiteX1" fmla="*/ 984738 w 1815851"/>
              <a:gd name="connsiteY1" fmla="*/ 0 h 2165966"/>
              <a:gd name="connsiteX2" fmla="*/ 1815851 w 1815851"/>
              <a:gd name="connsiteY2" fmla="*/ 428104 h 2165966"/>
              <a:gd name="connsiteX3" fmla="*/ 1794023 w 1815851"/>
              <a:gd name="connsiteY3" fmla="*/ 1809604 h 2165966"/>
              <a:gd name="connsiteX4" fmla="*/ 935002 w 1815851"/>
              <a:gd name="connsiteY4" fmla="*/ 2165966 h 2165966"/>
              <a:gd name="connsiteX5" fmla="*/ 0 w 1815851"/>
              <a:gd name="connsiteY5" fmla="*/ 1617785 h 2165966"/>
              <a:gd name="connsiteX6" fmla="*/ 23446 w 1815851"/>
              <a:gd name="connsiteY6" fmla="*/ 586154 h 2165966"/>
              <a:gd name="connsiteX0" fmla="*/ 0 w 1792405"/>
              <a:gd name="connsiteY0" fmla="*/ 586154 h 2165966"/>
              <a:gd name="connsiteX1" fmla="*/ 961292 w 1792405"/>
              <a:gd name="connsiteY1" fmla="*/ 0 h 2165966"/>
              <a:gd name="connsiteX2" fmla="*/ 1792405 w 1792405"/>
              <a:gd name="connsiteY2" fmla="*/ 428104 h 2165966"/>
              <a:gd name="connsiteX3" fmla="*/ 1770577 w 1792405"/>
              <a:gd name="connsiteY3" fmla="*/ 1809604 h 2165966"/>
              <a:gd name="connsiteX4" fmla="*/ 911556 w 1792405"/>
              <a:gd name="connsiteY4" fmla="*/ 2165966 h 2165966"/>
              <a:gd name="connsiteX5" fmla="*/ 83289 w 1792405"/>
              <a:gd name="connsiteY5" fmla="*/ 1820393 h 2165966"/>
              <a:gd name="connsiteX6" fmla="*/ 0 w 1792405"/>
              <a:gd name="connsiteY6" fmla="*/ 586154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28104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895901"/>
              <a:gd name="connsiteY0" fmla="*/ 394803 h 2165966"/>
              <a:gd name="connsiteX1" fmla="*/ 878003 w 1895901"/>
              <a:gd name="connsiteY1" fmla="*/ 0 h 2165966"/>
              <a:gd name="connsiteX2" fmla="*/ 1895901 w 1895901"/>
              <a:gd name="connsiteY2" fmla="*/ 777038 h 2165966"/>
              <a:gd name="connsiteX3" fmla="*/ 1687288 w 1895901"/>
              <a:gd name="connsiteY3" fmla="*/ 1809604 h 2165966"/>
              <a:gd name="connsiteX4" fmla="*/ 828267 w 1895901"/>
              <a:gd name="connsiteY4" fmla="*/ 2165966 h 2165966"/>
              <a:gd name="connsiteX5" fmla="*/ 0 w 1895901"/>
              <a:gd name="connsiteY5" fmla="*/ 1820393 h 2165966"/>
              <a:gd name="connsiteX6" fmla="*/ 23446 w 1895901"/>
              <a:gd name="connsiteY6" fmla="*/ 394803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95639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713971"/>
              <a:gd name="connsiteY0" fmla="*/ 394803 h 2165966"/>
              <a:gd name="connsiteX1" fmla="*/ 878003 w 1713971"/>
              <a:gd name="connsiteY1" fmla="*/ 0 h 2165966"/>
              <a:gd name="connsiteX2" fmla="*/ 1709116 w 1713971"/>
              <a:gd name="connsiteY2" fmla="*/ 495639 h 2165966"/>
              <a:gd name="connsiteX3" fmla="*/ 1713971 w 1713971"/>
              <a:gd name="connsiteY3" fmla="*/ 1764580 h 2165966"/>
              <a:gd name="connsiteX4" fmla="*/ 828267 w 1713971"/>
              <a:gd name="connsiteY4" fmla="*/ 2165966 h 2165966"/>
              <a:gd name="connsiteX5" fmla="*/ 0 w 1713971"/>
              <a:gd name="connsiteY5" fmla="*/ 1820393 h 2165966"/>
              <a:gd name="connsiteX6" fmla="*/ 23446 w 1713971"/>
              <a:gd name="connsiteY6" fmla="*/ 394803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23314 w 1837285"/>
              <a:gd name="connsiteY5" fmla="*/ 1820393 h 2165966"/>
              <a:gd name="connsiteX6" fmla="*/ 0 w 1837285"/>
              <a:gd name="connsiteY6" fmla="*/ 608666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6580 w 1837285"/>
              <a:gd name="connsiteY5" fmla="*/ 1674066 h 2165966"/>
              <a:gd name="connsiteX6" fmla="*/ 0 w 1837285"/>
              <a:gd name="connsiteY6" fmla="*/ 608666 h 2165966"/>
              <a:gd name="connsiteX0" fmla="*/ 0 w 1925843"/>
              <a:gd name="connsiteY0" fmla="*/ 608666 h 2165966"/>
              <a:gd name="connsiteX1" fmla="*/ 1001317 w 1925843"/>
              <a:gd name="connsiteY1" fmla="*/ 0 h 2165966"/>
              <a:gd name="connsiteX2" fmla="*/ 1925822 w 1925843"/>
              <a:gd name="connsiteY2" fmla="*/ 653222 h 2165966"/>
              <a:gd name="connsiteX3" fmla="*/ 1837285 w 1925843"/>
              <a:gd name="connsiteY3" fmla="*/ 1764580 h 2165966"/>
              <a:gd name="connsiteX4" fmla="*/ 951581 w 1925843"/>
              <a:gd name="connsiteY4" fmla="*/ 2165966 h 2165966"/>
              <a:gd name="connsiteX5" fmla="*/ 16580 w 1925843"/>
              <a:gd name="connsiteY5" fmla="*/ 1674066 h 2165966"/>
              <a:gd name="connsiteX6" fmla="*/ 0 w 1925843"/>
              <a:gd name="connsiteY6" fmla="*/ 608666 h 2165966"/>
              <a:gd name="connsiteX0" fmla="*/ 0 w 1925896"/>
              <a:gd name="connsiteY0" fmla="*/ 608666 h 2165966"/>
              <a:gd name="connsiteX1" fmla="*/ 1001317 w 1925896"/>
              <a:gd name="connsiteY1" fmla="*/ 0 h 2165966"/>
              <a:gd name="connsiteX2" fmla="*/ 1925822 w 1925896"/>
              <a:gd name="connsiteY2" fmla="*/ 653222 h 2165966"/>
              <a:gd name="connsiteX3" fmla="*/ 1903993 w 1925896"/>
              <a:gd name="connsiteY3" fmla="*/ 1753325 h 2165966"/>
              <a:gd name="connsiteX4" fmla="*/ 951581 w 1925896"/>
              <a:gd name="connsiteY4" fmla="*/ 2165966 h 2165966"/>
              <a:gd name="connsiteX5" fmla="*/ 16580 w 1925896"/>
              <a:gd name="connsiteY5" fmla="*/ 1674066 h 2165966"/>
              <a:gd name="connsiteX6" fmla="*/ 0 w 1925896"/>
              <a:gd name="connsiteY6" fmla="*/ 608666 h 216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896" h="2165966">
                <a:moveTo>
                  <a:pt x="0" y="608666"/>
                </a:moveTo>
                <a:lnTo>
                  <a:pt x="1001317" y="0"/>
                </a:lnTo>
                <a:lnTo>
                  <a:pt x="1925822" y="653222"/>
                </a:lnTo>
                <a:cubicBezTo>
                  <a:pt x="1927440" y="1076202"/>
                  <a:pt x="1902375" y="1330345"/>
                  <a:pt x="1903993" y="1753325"/>
                </a:cubicBezTo>
                <a:lnTo>
                  <a:pt x="951581" y="2165966"/>
                </a:lnTo>
                <a:lnTo>
                  <a:pt x="16580" y="1674066"/>
                </a:lnTo>
                <a:lnTo>
                  <a:pt x="0" y="608666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70089" y="4320571"/>
            <a:ext cx="246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a</a:t>
            </a:r>
            <a:endParaRPr kumimoji="1" lang="ja-JP" altLang="en-US" sz="32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56362" y="4396152"/>
            <a:ext cx="52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b</a:t>
            </a:r>
            <a:endParaRPr kumimoji="1" lang="ja-JP" altLang="en-US" sz="32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25539" y="5272626"/>
            <a:ext cx="77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b-a</a:t>
            </a:r>
            <a:endParaRPr kumimoji="1" lang="ja-JP" altLang="en-US" sz="3200" b="1" dirty="0"/>
          </a:p>
        </p:txBody>
      </p:sp>
      <p:cxnSp>
        <p:nvCxnSpPr>
          <p:cNvPr id="23" name="直線矢印コネクタ 22"/>
          <p:cNvCxnSpPr>
            <a:stCxn id="15" idx="0"/>
            <a:endCxn id="15" idx="3"/>
          </p:cNvCxnSpPr>
          <p:nvPr/>
        </p:nvCxnSpPr>
        <p:spPr>
          <a:xfrm>
            <a:off x="1391880" y="5119115"/>
            <a:ext cx="1672989" cy="1161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5" idx="0"/>
            <a:endCxn id="15" idx="1"/>
          </p:cNvCxnSpPr>
          <p:nvPr/>
        </p:nvCxnSpPr>
        <p:spPr>
          <a:xfrm flipV="1">
            <a:off x="1391880" y="4501661"/>
            <a:ext cx="879831" cy="617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5" idx="1"/>
            <a:endCxn id="15" idx="2"/>
          </p:cNvCxnSpPr>
          <p:nvPr/>
        </p:nvCxnSpPr>
        <p:spPr>
          <a:xfrm>
            <a:off x="2271711" y="4501661"/>
            <a:ext cx="812339" cy="6626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5" idx="2"/>
            <a:endCxn id="15" idx="3"/>
          </p:cNvCxnSpPr>
          <p:nvPr/>
        </p:nvCxnSpPr>
        <p:spPr>
          <a:xfrm flipH="1">
            <a:off x="3064869" y="5164314"/>
            <a:ext cx="19181" cy="11159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964497" y="5314137"/>
            <a:ext cx="85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2b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78215" y="4810388"/>
            <a:ext cx="388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Proof:  </a:t>
            </a:r>
            <a:r>
              <a:rPr lang="en-US" altLang="ja-JP" dirty="0" smtClean="0"/>
              <a:t>Exercise. Please  raise your hand.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97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Computational geometry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Efficiently compute optimal </a:t>
            </a:r>
            <a:r>
              <a:rPr kumimoji="1" lang="en-US" altLang="ja-JP" dirty="0" smtClean="0"/>
              <a:t>location, movement, or deformation of objects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Geographic Information Systems</a:t>
            </a:r>
            <a:endParaRPr lang="en-US" altLang="ja-JP" dirty="0"/>
          </a:p>
          <a:p>
            <a:pPr lvl="1"/>
            <a:r>
              <a:rPr lang="en-US" altLang="ja-JP" dirty="0" smtClean="0"/>
              <a:t> Geometric pattern matching</a:t>
            </a:r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 smtClean="0"/>
              <a:t>Protein</a:t>
            </a:r>
            <a:r>
              <a:rPr kumimoji="1" lang="en-US" altLang="ja-JP" dirty="0" smtClean="0"/>
              <a:t> Structure </a:t>
            </a:r>
            <a:r>
              <a:rPr lang="en-US" altLang="ja-JP" dirty="0" smtClean="0"/>
              <a:t>Analysis 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Motion planning of robots/cars</a:t>
            </a:r>
          </a:p>
          <a:p>
            <a:pPr lvl="1"/>
            <a:r>
              <a:rPr kumimoji="1" lang="en-US" altLang="ja-JP" dirty="0"/>
              <a:t> </a:t>
            </a:r>
            <a:r>
              <a:rPr kumimoji="1" lang="en-US" altLang="ja-JP" dirty="0" smtClean="0"/>
              <a:t>Computer Vision,  Image Retrieval Systems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Mechanical Process Optimization</a:t>
            </a:r>
            <a:endParaRPr kumimoji="1" lang="en-US" altLang="ja-JP" dirty="0" smtClean="0"/>
          </a:p>
          <a:p>
            <a:r>
              <a:rPr lang="en-US" altLang="ja-JP" dirty="0" smtClean="0"/>
              <a:t>We handle geometry, thus need mathematics</a:t>
            </a:r>
          </a:p>
          <a:p>
            <a:r>
              <a:rPr lang="en-US" altLang="ja-JP" dirty="0" smtClean="0"/>
              <a:t>Difficult </a:t>
            </a:r>
            <a:r>
              <a:rPr kumimoji="1" lang="en-US" altLang="ja-JP" dirty="0" smtClean="0"/>
              <a:t>tasks for a “usual” programmer without guidance of mathematicians.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45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274638"/>
            <a:ext cx="9003322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Trigonal</a:t>
            </a:r>
            <a:r>
              <a:rPr lang="en-US" altLang="ja-JP" dirty="0" smtClean="0"/>
              <a:t> disk (Relative </a:t>
            </a:r>
            <a:r>
              <a:rPr lang="en-US" altLang="ja-JP" dirty="0" err="1" smtClean="0"/>
              <a:t>Reauleaux</a:t>
            </a:r>
            <a:r>
              <a:rPr lang="en-US" altLang="ja-JP" dirty="0" smtClean="0"/>
              <a:t> triangle) </a:t>
            </a:r>
            <a:endParaRPr kumimoji="1" lang="ja-JP" altLang="en-US" sz="2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3537" y="1205361"/>
            <a:ext cx="8534400" cy="509029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Given a centrally symmetric oval C and an inscribed affine regular hexagon H</a:t>
            </a:r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 smtClean="0"/>
              <a:t>H=P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5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6</a:t>
            </a:r>
            <a:r>
              <a:rPr lang="en-US" altLang="ja-JP" dirty="0" smtClean="0"/>
              <a:t> </a:t>
            </a:r>
          </a:p>
          <a:p>
            <a:pPr lvl="1"/>
            <a:r>
              <a:rPr kumimoji="1" lang="en-US" altLang="ja-JP" dirty="0" smtClean="0"/>
              <a:t>Attach arcs P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, P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, and P</a:t>
            </a:r>
            <a:r>
              <a:rPr kumimoji="1" lang="en-US" altLang="ja-JP" baseline="-25000" dirty="0" smtClean="0"/>
              <a:t>5</a:t>
            </a:r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6 </a:t>
            </a:r>
            <a:r>
              <a:rPr kumimoji="1" lang="en-US" altLang="ja-JP" dirty="0" smtClean="0"/>
              <a:t>to a triangle OP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2</a:t>
            </a:r>
          </a:p>
          <a:p>
            <a:pPr lvl="1"/>
            <a:r>
              <a:rPr lang="en-US" altLang="ja-JP" dirty="0" smtClean="0"/>
              <a:t>By doubling the size, we have a </a:t>
            </a:r>
            <a:r>
              <a:rPr lang="en-US" altLang="ja-JP" dirty="0" err="1" smtClean="0"/>
              <a:t>trigonal</a:t>
            </a:r>
            <a:r>
              <a:rPr lang="en-US" altLang="ja-JP" dirty="0" smtClean="0"/>
              <a:t> disk T such that w(T)=w(C) 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</p:txBody>
      </p:sp>
      <p:cxnSp>
        <p:nvCxnSpPr>
          <p:cNvPr id="5" name="直線コネクタ 4"/>
          <p:cNvCxnSpPr>
            <a:stCxn id="4" idx="1"/>
            <a:endCxn id="4" idx="5"/>
          </p:cNvCxnSpPr>
          <p:nvPr/>
        </p:nvCxnSpPr>
        <p:spPr>
          <a:xfrm>
            <a:off x="1169711" y="4655962"/>
            <a:ext cx="1360305" cy="1562515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887982" y="4332355"/>
            <a:ext cx="1923763" cy="2209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991502" y="4332355"/>
            <a:ext cx="1692235" cy="2197238"/>
          </a:xfrm>
          <a:custGeom>
            <a:avLst/>
            <a:gdLst>
              <a:gd name="connsiteX0" fmla="*/ 0 w 1887416"/>
              <a:gd name="connsiteY0" fmla="*/ 633047 h 2051539"/>
              <a:gd name="connsiteX1" fmla="*/ 902677 w 1887416"/>
              <a:gd name="connsiteY1" fmla="*/ 0 h 2051539"/>
              <a:gd name="connsiteX2" fmla="*/ 1887416 w 1887416"/>
              <a:gd name="connsiteY2" fmla="*/ 527539 h 2051539"/>
              <a:gd name="connsiteX3" fmla="*/ 1852246 w 1887416"/>
              <a:gd name="connsiteY3" fmla="*/ 1582616 h 2051539"/>
              <a:gd name="connsiteX4" fmla="*/ 1019908 w 1887416"/>
              <a:gd name="connsiteY4" fmla="*/ 2051539 h 2051539"/>
              <a:gd name="connsiteX5" fmla="*/ 11723 w 1887416"/>
              <a:gd name="connsiteY5" fmla="*/ 1570893 h 2051539"/>
              <a:gd name="connsiteX6" fmla="*/ 0 w 1887416"/>
              <a:gd name="connsiteY6" fmla="*/ 633047 h 2051539"/>
              <a:gd name="connsiteX0" fmla="*/ 0 w 1887416"/>
              <a:gd name="connsiteY0" fmla="*/ 679939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79939 h 2098431"/>
              <a:gd name="connsiteX0" fmla="*/ 0 w 1887416"/>
              <a:gd name="connsiteY0" fmla="*/ 609600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09600 h 2098431"/>
              <a:gd name="connsiteX0" fmla="*/ 35169 w 1922585"/>
              <a:gd name="connsiteY0" fmla="*/ 609600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35169 w 1922585"/>
              <a:gd name="connsiteY6" fmla="*/ 609600 h 2098431"/>
              <a:gd name="connsiteX0" fmla="*/ 23446 w 1922585"/>
              <a:gd name="connsiteY0" fmla="*/ 586154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23446 w 1922585"/>
              <a:gd name="connsiteY6" fmla="*/ 586154 h 2098431"/>
              <a:gd name="connsiteX0" fmla="*/ 23446 w 1922585"/>
              <a:gd name="connsiteY0" fmla="*/ 586154 h 2165966"/>
              <a:gd name="connsiteX1" fmla="*/ 984738 w 1922585"/>
              <a:gd name="connsiteY1" fmla="*/ 0 h 2165966"/>
              <a:gd name="connsiteX2" fmla="*/ 1922585 w 1922585"/>
              <a:gd name="connsiteY2" fmla="*/ 574431 h 2165966"/>
              <a:gd name="connsiteX3" fmla="*/ 1887415 w 1922585"/>
              <a:gd name="connsiteY3" fmla="*/ 1629508 h 2165966"/>
              <a:gd name="connsiteX4" fmla="*/ 935002 w 1922585"/>
              <a:gd name="connsiteY4" fmla="*/ 2165966 h 2165966"/>
              <a:gd name="connsiteX5" fmla="*/ 0 w 1922585"/>
              <a:gd name="connsiteY5" fmla="*/ 1617785 h 2165966"/>
              <a:gd name="connsiteX6" fmla="*/ 23446 w 1922585"/>
              <a:gd name="connsiteY6" fmla="*/ 586154 h 2165966"/>
              <a:gd name="connsiteX0" fmla="*/ 23446 w 1887415"/>
              <a:gd name="connsiteY0" fmla="*/ 586154 h 2165966"/>
              <a:gd name="connsiteX1" fmla="*/ 984738 w 1887415"/>
              <a:gd name="connsiteY1" fmla="*/ 0 h 2165966"/>
              <a:gd name="connsiteX2" fmla="*/ 1815851 w 1887415"/>
              <a:gd name="connsiteY2" fmla="*/ 428104 h 2165966"/>
              <a:gd name="connsiteX3" fmla="*/ 1887415 w 1887415"/>
              <a:gd name="connsiteY3" fmla="*/ 1629508 h 2165966"/>
              <a:gd name="connsiteX4" fmla="*/ 935002 w 1887415"/>
              <a:gd name="connsiteY4" fmla="*/ 2165966 h 2165966"/>
              <a:gd name="connsiteX5" fmla="*/ 0 w 1887415"/>
              <a:gd name="connsiteY5" fmla="*/ 1617785 h 2165966"/>
              <a:gd name="connsiteX6" fmla="*/ 23446 w 1887415"/>
              <a:gd name="connsiteY6" fmla="*/ 586154 h 2165966"/>
              <a:gd name="connsiteX0" fmla="*/ 23446 w 1815851"/>
              <a:gd name="connsiteY0" fmla="*/ 586154 h 2165966"/>
              <a:gd name="connsiteX1" fmla="*/ 984738 w 1815851"/>
              <a:gd name="connsiteY1" fmla="*/ 0 h 2165966"/>
              <a:gd name="connsiteX2" fmla="*/ 1815851 w 1815851"/>
              <a:gd name="connsiteY2" fmla="*/ 428104 h 2165966"/>
              <a:gd name="connsiteX3" fmla="*/ 1794023 w 1815851"/>
              <a:gd name="connsiteY3" fmla="*/ 1809604 h 2165966"/>
              <a:gd name="connsiteX4" fmla="*/ 935002 w 1815851"/>
              <a:gd name="connsiteY4" fmla="*/ 2165966 h 2165966"/>
              <a:gd name="connsiteX5" fmla="*/ 0 w 1815851"/>
              <a:gd name="connsiteY5" fmla="*/ 1617785 h 2165966"/>
              <a:gd name="connsiteX6" fmla="*/ 23446 w 1815851"/>
              <a:gd name="connsiteY6" fmla="*/ 586154 h 2165966"/>
              <a:gd name="connsiteX0" fmla="*/ 0 w 1792405"/>
              <a:gd name="connsiteY0" fmla="*/ 586154 h 2165966"/>
              <a:gd name="connsiteX1" fmla="*/ 961292 w 1792405"/>
              <a:gd name="connsiteY1" fmla="*/ 0 h 2165966"/>
              <a:gd name="connsiteX2" fmla="*/ 1792405 w 1792405"/>
              <a:gd name="connsiteY2" fmla="*/ 428104 h 2165966"/>
              <a:gd name="connsiteX3" fmla="*/ 1770577 w 1792405"/>
              <a:gd name="connsiteY3" fmla="*/ 1809604 h 2165966"/>
              <a:gd name="connsiteX4" fmla="*/ 911556 w 1792405"/>
              <a:gd name="connsiteY4" fmla="*/ 2165966 h 2165966"/>
              <a:gd name="connsiteX5" fmla="*/ 83289 w 1792405"/>
              <a:gd name="connsiteY5" fmla="*/ 1820393 h 2165966"/>
              <a:gd name="connsiteX6" fmla="*/ 0 w 1792405"/>
              <a:gd name="connsiteY6" fmla="*/ 586154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28104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895901"/>
              <a:gd name="connsiteY0" fmla="*/ 394803 h 2165966"/>
              <a:gd name="connsiteX1" fmla="*/ 878003 w 1895901"/>
              <a:gd name="connsiteY1" fmla="*/ 0 h 2165966"/>
              <a:gd name="connsiteX2" fmla="*/ 1895901 w 1895901"/>
              <a:gd name="connsiteY2" fmla="*/ 777038 h 2165966"/>
              <a:gd name="connsiteX3" fmla="*/ 1687288 w 1895901"/>
              <a:gd name="connsiteY3" fmla="*/ 1809604 h 2165966"/>
              <a:gd name="connsiteX4" fmla="*/ 828267 w 1895901"/>
              <a:gd name="connsiteY4" fmla="*/ 2165966 h 2165966"/>
              <a:gd name="connsiteX5" fmla="*/ 0 w 1895901"/>
              <a:gd name="connsiteY5" fmla="*/ 1820393 h 2165966"/>
              <a:gd name="connsiteX6" fmla="*/ 23446 w 1895901"/>
              <a:gd name="connsiteY6" fmla="*/ 394803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95639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713971"/>
              <a:gd name="connsiteY0" fmla="*/ 394803 h 2165966"/>
              <a:gd name="connsiteX1" fmla="*/ 878003 w 1713971"/>
              <a:gd name="connsiteY1" fmla="*/ 0 h 2165966"/>
              <a:gd name="connsiteX2" fmla="*/ 1709116 w 1713971"/>
              <a:gd name="connsiteY2" fmla="*/ 495639 h 2165966"/>
              <a:gd name="connsiteX3" fmla="*/ 1713971 w 1713971"/>
              <a:gd name="connsiteY3" fmla="*/ 1764580 h 2165966"/>
              <a:gd name="connsiteX4" fmla="*/ 828267 w 1713971"/>
              <a:gd name="connsiteY4" fmla="*/ 2165966 h 2165966"/>
              <a:gd name="connsiteX5" fmla="*/ 0 w 1713971"/>
              <a:gd name="connsiteY5" fmla="*/ 1820393 h 2165966"/>
              <a:gd name="connsiteX6" fmla="*/ 23446 w 1713971"/>
              <a:gd name="connsiteY6" fmla="*/ 394803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23314 w 1837285"/>
              <a:gd name="connsiteY5" fmla="*/ 1820393 h 2165966"/>
              <a:gd name="connsiteX6" fmla="*/ 0 w 1837285"/>
              <a:gd name="connsiteY6" fmla="*/ 608666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6580 w 1837285"/>
              <a:gd name="connsiteY5" fmla="*/ 1674066 h 2165966"/>
              <a:gd name="connsiteX6" fmla="*/ 0 w 1837285"/>
              <a:gd name="connsiteY6" fmla="*/ 608666 h 2165966"/>
              <a:gd name="connsiteX0" fmla="*/ 0 w 1925843"/>
              <a:gd name="connsiteY0" fmla="*/ 608666 h 2165966"/>
              <a:gd name="connsiteX1" fmla="*/ 1001317 w 1925843"/>
              <a:gd name="connsiteY1" fmla="*/ 0 h 2165966"/>
              <a:gd name="connsiteX2" fmla="*/ 1925822 w 1925843"/>
              <a:gd name="connsiteY2" fmla="*/ 653222 h 2165966"/>
              <a:gd name="connsiteX3" fmla="*/ 1837285 w 1925843"/>
              <a:gd name="connsiteY3" fmla="*/ 1764580 h 2165966"/>
              <a:gd name="connsiteX4" fmla="*/ 951581 w 1925843"/>
              <a:gd name="connsiteY4" fmla="*/ 2165966 h 2165966"/>
              <a:gd name="connsiteX5" fmla="*/ 16580 w 1925843"/>
              <a:gd name="connsiteY5" fmla="*/ 1674066 h 2165966"/>
              <a:gd name="connsiteX6" fmla="*/ 0 w 1925843"/>
              <a:gd name="connsiteY6" fmla="*/ 608666 h 2165966"/>
              <a:gd name="connsiteX0" fmla="*/ 0 w 1925896"/>
              <a:gd name="connsiteY0" fmla="*/ 608666 h 2165966"/>
              <a:gd name="connsiteX1" fmla="*/ 1001317 w 1925896"/>
              <a:gd name="connsiteY1" fmla="*/ 0 h 2165966"/>
              <a:gd name="connsiteX2" fmla="*/ 1925822 w 1925896"/>
              <a:gd name="connsiteY2" fmla="*/ 653222 h 2165966"/>
              <a:gd name="connsiteX3" fmla="*/ 1903993 w 1925896"/>
              <a:gd name="connsiteY3" fmla="*/ 1753325 h 2165966"/>
              <a:gd name="connsiteX4" fmla="*/ 951581 w 1925896"/>
              <a:gd name="connsiteY4" fmla="*/ 2165966 h 2165966"/>
              <a:gd name="connsiteX5" fmla="*/ 16580 w 1925896"/>
              <a:gd name="connsiteY5" fmla="*/ 1674066 h 2165966"/>
              <a:gd name="connsiteX6" fmla="*/ 0 w 1925896"/>
              <a:gd name="connsiteY6" fmla="*/ 608666 h 216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896" h="2165966">
                <a:moveTo>
                  <a:pt x="0" y="608666"/>
                </a:moveTo>
                <a:lnTo>
                  <a:pt x="1001317" y="0"/>
                </a:lnTo>
                <a:lnTo>
                  <a:pt x="1925822" y="653222"/>
                </a:lnTo>
                <a:cubicBezTo>
                  <a:pt x="1927440" y="1076202"/>
                  <a:pt x="1902375" y="1330345"/>
                  <a:pt x="1903993" y="1753325"/>
                </a:cubicBezTo>
                <a:lnTo>
                  <a:pt x="951581" y="2165966"/>
                </a:lnTo>
                <a:lnTo>
                  <a:pt x="16580" y="1674066"/>
                </a:lnTo>
                <a:lnTo>
                  <a:pt x="0" y="608666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>
            <a:stCxn id="15" idx="0"/>
            <a:endCxn id="15" idx="3"/>
          </p:cNvCxnSpPr>
          <p:nvPr/>
        </p:nvCxnSpPr>
        <p:spPr>
          <a:xfrm>
            <a:off x="991502" y="4949809"/>
            <a:ext cx="1672989" cy="1161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5" idx="0"/>
            <a:endCxn id="15" idx="1"/>
          </p:cNvCxnSpPr>
          <p:nvPr/>
        </p:nvCxnSpPr>
        <p:spPr>
          <a:xfrm flipV="1">
            <a:off x="991502" y="4332355"/>
            <a:ext cx="879831" cy="617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5" idx="1"/>
            <a:endCxn id="15" idx="2"/>
          </p:cNvCxnSpPr>
          <p:nvPr/>
        </p:nvCxnSpPr>
        <p:spPr>
          <a:xfrm>
            <a:off x="1871333" y="4332355"/>
            <a:ext cx="812339" cy="6626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5" idx="2"/>
            <a:endCxn id="15" idx="3"/>
          </p:cNvCxnSpPr>
          <p:nvPr/>
        </p:nvCxnSpPr>
        <p:spPr>
          <a:xfrm flipH="1">
            <a:off x="2664491" y="4995008"/>
            <a:ext cx="19181" cy="11159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06146" y="466339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58945" y="656184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5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19545" y="601021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4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32447" y="458047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3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31417" y="3994751"/>
            <a:ext cx="4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2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97064" y="592632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6</a:t>
            </a:r>
            <a:endParaRPr kumimoji="1" lang="ja-JP" altLang="en-US" dirty="0"/>
          </a:p>
        </p:txBody>
      </p:sp>
      <p:sp>
        <p:nvSpPr>
          <p:cNvPr id="13" name="フリーフォーム 12"/>
          <p:cNvSpPr/>
          <p:nvPr/>
        </p:nvSpPr>
        <p:spPr>
          <a:xfrm>
            <a:off x="1018114" y="4374558"/>
            <a:ext cx="832339" cy="1137139"/>
          </a:xfrm>
          <a:custGeom>
            <a:avLst/>
            <a:gdLst>
              <a:gd name="connsiteX0" fmla="*/ 0 w 832339"/>
              <a:gd name="connsiteY0" fmla="*/ 586154 h 1172308"/>
              <a:gd name="connsiteX1" fmla="*/ 820616 w 832339"/>
              <a:gd name="connsiteY1" fmla="*/ 1172308 h 1172308"/>
              <a:gd name="connsiteX2" fmla="*/ 832339 w 832339"/>
              <a:gd name="connsiteY2" fmla="*/ 0 h 1172308"/>
              <a:gd name="connsiteX0" fmla="*/ 0 w 832339"/>
              <a:gd name="connsiteY0" fmla="*/ 586154 h 1137139"/>
              <a:gd name="connsiteX1" fmla="*/ 785447 w 832339"/>
              <a:gd name="connsiteY1" fmla="*/ 1137139 h 1137139"/>
              <a:gd name="connsiteX2" fmla="*/ 832339 w 832339"/>
              <a:gd name="connsiteY2" fmla="*/ 0 h 11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339" h="1137139">
                <a:moveTo>
                  <a:pt x="0" y="586154"/>
                </a:moveTo>
                <a:lnTo>
                  <a:pt x="785447" y="1137139"/>
                </a:lnTo>
                <a:lnTo>
                  <a:pt x="832339" y="0"/>
                </a:ln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961997" y="4330755"/>
            <a:ext cx="909336" cy="651965"/>
          </a:xfrm>
          <a:custGeom>
            <a:avLst/>
            <a:gdLst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4" fmla="*/ 0 w 832339"/>
              <a:gd name="connsiteY4" fmla="*/ 644769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511996 w 832339"/>
              <a:gd name="connsiteY2" fmla="*/ 79395 h 644769"/>
              <a:gd name="connsiteX3" fmla="*/ 832339 w 832339"/>
              <a:gd name="connsiteY3" fmla="*/ 0 h 644769"/>
              <a:gd name="connsiteX4" fmla="*/ 832339 w 832339"/>
              <a:gd name="connsiteY4" fmla="*/ 0 h 644769"/>
              <a:gd name="connsiteX5" fmla="*/ 0 w 832339"/>
              <a:gd name="connsiteY5" fmla="*/ 644769 h 644769"/>
              <a:gd name="connsiteX0" fmla="*/ 39979 w 872318"/>
              <a:gd name="connsiteY0" fmla="*/ 644769 h 661887"/>
              <a:gd name="connsiteX1" fmla="*/ 151283 w 872318"/>
              <a:gd name="connsiteY1" fmla="*/ 452301 h 661887"/>
              <a:gd name="connsiteX2" fmla="*/ 321333 w 872318"/>
              <a:gd name="connsiteY2" fmla="*/ 199292 h 661887"/>
              <a:gd name="connsiteX3" fmla="*/ 551975 w 872318"/>
              <a:gd name="connsiteY3" fmla="*/ 79395 h 661887"/>
              <a:gd name="connsiteX4" fmla="*/ 872318 w 872318"/>
              <a:gd name="connsiteY4" fmla="*/ 0 h 661887"/>
              <a:gd name="connsiteX5" fmla="*/ 872318 w 872318"/>
              <a:gd name="connsiteY5" fmla="*/ 0 h 661887"/>
              <a:gd name="connsiteX6" fmla="*/ 39979 w 872318"/>
              <a:gd name="connsiteY6" fmla="*/ 644769 h 661887"/>
              <a:gd name="connsiteX0" fmla="*/ 39979 w 872318"/>
              <a:gd name="connsiteY0" fmla="*/ 646411 h 663529"/>
              <a:gd name="connsiteX1" fmla="*/ 151283 w 872318"/>
              <a:gd name="connsiteY1" fmla="*/ 453943 h 663529"/>
              <a:gd name="connsiteX2" fmla="*/ 321333 w 872318"/>
              <a:gd name="connsiteY2" fmla="*/ 200934 h 663529"/>
              <a:gd name="connsiteX3" fmla="*/ 574235 w 872318"/>
              <a:gd name="connsiteY3" fmla="*/ 20890 h 663529"/>
              <a:gd name="connsiteX4" fmla="*/ 872318 w 872318"/>
              <a:gd name="connsiteY4" fmla="*/ 1642 h 663529"/>
              <a:gd name="connsiteX5" fmla="*/ 872318 w 872318"/>
              <a:gd name="connsiteY5" fmla="*/ 1642 h 663529"/>
              <a:gd name="connsiteX6" fmla="*/ 39979 w 872318"/>
              <a:gd name="connsiteY6" fmla="*/ 646411 h 663529"/>
              <a:gd name="connsiteX0" fmla="*/ 45390 w 877729"/>
              <a:gd name="connsiteY0" fmla="*/ 646411 h 663529"/>
              <a:gd name="connsiteX1" fmla="*/ 123304 w 877729"/>
              <a:gd name="connsiteY1" fmla="*/ 453943 h 663529"/>
              <a:gd name="connsiteX2" fmla="*/ 326744 w 877729"/>
              <a:gd name="connsiteY2" fmla="*/ 200934 h 663529"/>
              <a:gd name="connsiteX3" fmla="*/ 579646 w 877729"/>
              <a:gd name="connsiteY3" fmla="*/ 20890 h 663529"/>
              <a:gd name="connsiteX4" fmla="*/ 877729 w 877729"/>
              <a:gd name="connsiteY4" fmla="*/ 1642 h 663529"/>
              <a:gd name="connsiteX5" fmla="*/ 877729 w 877729"/>
              <a:gd name="connsiteY5" fmla="*/ 1642 h 663529"/>
              <a:gd name="connsiteX6" fmla="*/ 45390 w 877729"/>
              <a:gd name="connsiteY6" fmla="*/ 646411 h 663529"/>
              <a:gd name="connsiteX0" fmla="*/ 39738 w 907162"/>
              <a:gd name="connsiteY0" fmla="*/ 671106 h 686709"/>
              <a:gd name="connsiteX1" fmla="*/ 152737 w 907162"/>
              <a:gd name="connsiteY1" fmla="*/ 453943 h 686709"/>
              <a:gd name="connsiteX2" fmla="*/ 356177 w 907162"/>
              <a:gd name="connsiteY2" fmla="*/ 200934 h 686709"/>
              <a:gd name="connsiteX3" fmla="*/ 609079 w 907162"/>
              <a:gd name="connsiteY3" fmla="*/ 20890 h 686709"/>
              <a:gd name="connsiteX4" fmla="*/ 907162 w 907162"/>
              <a:gd name="connsiteY4" fmla="*/ 1642 h 686709"/>
              <a:gd name="connsiteX5" fmla="*/ 907162 w 907162"/>
              <a:gd name="connsiteY5" fmla="*/ 1642 h 686709"/>
              <a:gd name="connsiteX6" fmla="*/ 39738 w 907162"/>
              <a:gd name="connsiteY6" fmla="*/ 671106 h 68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62" h="686709">
                <a:moveTo>
                  <a:pt x="39738" y="671106"/>
                </a:moveTo>
                <a:cubicBezTo>
                  <a:pt x="-80434" y="746489"/>
                  <a:pt x="105845" y="528189"/>
                  <a:pt x="152737" y="453943"/>
                </a:cubicBezTo>
                <a:cubicBezTo>
                  <a:pt x="199629" y="379697"/>
                  <a:pt x="280120" y="273109"/>
                  <a:pt x="356177" y="200934"/>
                </a:cubicBezTo>
                <a:cubicBezTo>
                  <a:pt x="432234" y="128759"/>
                  <a:pt x="517248" y="54105"/>
                  <a:pt x="609079" y="20890"/>
                </a:cubicBezTo>
                <a:cubicBezTo>
                  <a:pt x="700910" y="-12325"/>
                  <a:pt x="857482" y="4850"/>
                  <a:pt x="907162" y="1642"/>
                </a:cubicBezTo>
                <a:lnTo>
                  <a:pt x="907162" y="1642"/>
                </a:lnTo>
                <a:lnTo>
                  <a:pt x="39738" y="671106"/>
                </a:lnTo>
                <a:close/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2682792" y="4995882"/>
            <a:ext cx="141806" cy="1078523"/>
          </a:xfrm>
          <a:custGeom>
            <a:avLst/>
            <a:gdLst>
              <a:gd name="connsiteX0" fmla="*/ 11723 w 140677"/>
              <a:gd name="connsiteY0" fmla="*/ 0 h 1078523"/>
              <a:gd name="connsiteX1" fmla="*/ 140677 w 140677"/>
              <a:gd name="connsiteY1" fmla="*/ 480647 h 1078523"/>
              <a:gd name="connsiteX2" fmla="*/ 0 w 140677"/>
              <a:gd name="connsiteY2" fmla="*/ 1078523 h 1078523"/>
              <a:gd name="connsiteX0" fmla="*/ 11723 w 140709"/>
              <a:gd name="connsiteY0" fmla="*/ 0 h 1078523"/>
              <a:gd name="connsiteX1" fmla="*/ 140677 w 140709"/>
              <a:gd name="connsiteY1" fmla="*/ 480647 h 1078523"/>
              <a:gd name="connsiteX2" fmla="*/ 0 w 140709"/>
              <a:gd name="connsiteY2" fmla="*/ 1078523 h 1078523"/>
              <a:gd name="connsiteX0" fmla="*/ 11723 w 142980"/>
              <a:gd name="connsiteY0" fmla="*/ 0 h 1078523"/>
              <a:gd name="connsiteX1" fmla="*/ 82062 w 142980"/>
              <a:gd name="connsiteY1" fmla="*/ 234462 h 1078523"/>
              <a:gd name="connsiteX2" fmla="*/ 140677 w 142980"/>
              <a:gd name="connsiteY2" fmla="*/ 480647 h 1078523"/>
              <a:gd name="connsiteX3" fmla="*/ 0 w 142980"/>
              <a:gd name="connsiteY3" fmla="*/ 1078523 h 1078523"/>
              <a:gd name="connsiteX0" fmla="*/ 11723 w 148340"/>
              <a:gd name="connsiteY0" fmla="*/ 0 h 1078523"/>
              <a:gd name="connsiteX1" fmla="*/ 117231 w 148340"/>
              <a:gd name="connsiteY1" fmla="*/ 234462 h 1078523"/>
              <a:gd name="connsiteX2" fmla="*/ 140677 w 148340"/>
              <a:gd name="connsiteY2" fmla="*/ 480647 h 1078523"/>
              <a:gd name="connsiteX3" fmla="*/ 0 w 148340"/>
              <a:gd name="connsiteY3" fmla="*/ 1078523 h 1078523"/>
              <a:gd name="connsiteX0" fmla="*/ 11723 w 143350"/>
              <a:gd name="connsiteY0" fmla="*/ 0 h 1078523"/>
              <a:gd name="connsiteX1" fmla="*/ 117231 w 143350"/>
              <a:gd name="connsiteY1" fmla="*/ 234462 h 1078523"/>
              <a:gd name="connsiteX2" fmla="*/ 140677 w 143350"/>
              <a:gd name="connsiteY2" fmla="*/ 480647 h 1078523"/>
              <a:gd name="connsiteX3" fmla="*/ 70338 w 143350"/>
              <a:gd name="connsiteY3" fmla="*/ 785447 h 1078523"/>
              <a:gd name="connsiteX4" fmla="*/ 0 w 143350"/>
              <a:gd name="connsiteY4" fmla="*/ 1078523 h 1078523"/>
              <a:gd name="connsiteX0" fmla="*/ 11723 w 144354"/>
              <a:gd name="connsiteY0" fmla="*/ 0 h 1078523"/>
              <a:gd name="connsiteX1" fmla="*/ 117231 w 144354"/>
              <a:gd name="connsiteY1" fmla="*/ 234462 h 1078523"/>
              <a:gd name="connsiteX2" fmla="*/ 140677 w 144354"/>
              <a:gd name="connsiteY2" fmla="*/ 480647 h 1078523"/>
              <a:gd name="connsiteX3" fmla="*/ 128953 w 144354"/>
              <a:gd name="connsiteY3" fmla="*/ 785447 h 1078523"/>
              <a:gd name="connsiteX4" fmla="*/ 0 w 144354"/>
              <a:gd name="connsiteY4" fmla="*/ 1078523 h 1078523"/>
              <a:gd name="connsiteX0" fmla="*/ 11723 w 141806"/>
              <a:gd name="connsiteY0" fmla="*/ 0 h 1078523"/>
              <a:gd name="connsiteX1" fmla="*/ 117231 w 141806"/>
              <a:gd name="connsiteY1" fmla="*/ 234462 h 1078523"/>
              <a:gd name="connsiteX2" fmla="*/ 140677 w 141806"/>
              <a:gd name="connsiteY2" fmla="*/ 480647 h 1078523"/>
              <a:gd name="connsiteX3" fmla="*/ 93784 w 141806"/>
              <a:gd name="connsiteY3" fmla="*/ 785447 h 1078523"/>
              <a:gd name="connsiteX4" fmla="*/ 0 w 141806"/>
              <a:gd name="connsiteY4" fmla="*/ 1078523 h 10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06" h="1078523">
                <a:moveTo>
                  <a:pt x="11723" y="0"/>
                </a:moveTo>
                <a:cubicBezTo>
                  <a:pt x="23446" y="39077"/>
                  <a:pt x="95739" y="154354"/>
                  <a:pt x="117231" y="234462"/>
                </a:cubicBezTo>
                <a:cubicBezTo>
                  <a:pt x="138723" y="314570"/>
                  <a:pt x="144585" y="388816"/>
                  <a:pt x="140677" y="480647"/>
                </a:cubicBezTo>
                <a:cubicBezTo>
                  <a:pt x="136769" y="572478"/>
                  <a:pt x="117230" y="685801"/>
                  <a:pt x="93784" y="785447"/>
                </a:cubicBezTo>
                <a:cubicBezTo>
                  <a:pt x="70338" y="885093"/>
                  <a:pt x="11723" y="1023815"/>
                  <a:pt x="0" y="1078523"/>
                </a:cubicBez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1006391" y="6050959"/>
            <a:ext cx="797169" cy="480646"/>
          </a:xfrm>
          <a:custGeom>
            <a:avLst/>
            <a:gdLst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169" h="480646">
                <a:moveTo>
                  <a:pt x="0" y="0"/>
                </a:moveTo>
                <a:cubicBezTo>
                  <a:pt x="136769" y="128954"/>
                  <a:pt x="277447" y="306754"/>
                  <a:pt x="410308" y="386862"/>
                </a:cubicBezTo>
                <a:cubicBezTo>
                  <a:pt x="543169" y="466970"/>
                  <a:pt x="668215" y="449385"/>
                  <a:pt x="797169" y="480646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3417045" y="4441517"/>
            <a:ext cx="1012644" cy="1171488"/>
            <a:chOff x="4530737" y="4375296"/>
            <a:chExt cx="1012644" cy="1171488"/>
          </a:xfrm>
        </p:grpSpPr>
        <p:sp>
          <p:nvSpPr>
            <p:cNvPr id="33" name="フリーフォーム 32"/>
            <p:cNvSpPr/>
            <p:nvPr/>
          </p:nvSpPr>
          <p:spPr>
            <a:xfrm>
              <a:off x="4557512" y="4386199"/>
              <a:ext cx="855786" cy="1160585"/>
            </a:xfrm>
            <a:custGeom>
              <a:avLst/>
              <a:gdLst>
                <a:gd name="connsiteX0" fmla="*/ 0 w 832339"/>
                <a:gd name="connsiteY0" fmla="*/ 586154 h 1172308"/>
                <a:gd name="connsiteX1" fmla="*/ 820616 w 832339"/>
                <a:gd name="connsiteY1" fmla="*/ 1172308 h 1172308"/>
                <a:gd name="connsiteX2" fmla="*/ 832339 w 832339"/>
                <a:gd name="connsiteY2" fmla="*/ 0 h 1172308"/>
                <a:gd name="connsiteX0" fmla="*/ 0 w 808893"/>
                <a:gd name="connsiteY0" fmla="*/ 668216 h 1172308"/>
                <a:gd name="connsiteX1" fmla="*/ 797170 w 808893"/>
                <a:gd name="connsiteY1" fmla="*/ 1172308 h 1172308"/>
                <a:gd name="connsiteX2" fmla="*/ 808893 w 808893"/>
                <a:gd name="connsiteY2" fmla="*/ 0 h 1172308"/>
                <a:gd name="connsiteX0" fmla="*/ 0 w 855786"/>
                <a:gd name="connsiteY0" fmla="*/ 668216 h 1172308"/>
                <a:gd name="connsiteX1" fmla="*/ 844063 w 855786"/>
                <a:gd name="connsiteY1" fmla="*/ 1172308 h 1172308"/>
                <a:gd name="connsiteX2" fmla="*/ 855786 w 855786"/>
                <a:gd name="connsiteY2" fmla="*/ 0 h 1172308"/>
                <a:gd name="connsiteX0" fmla="*/ 0 w 855786"/>
                <a:gd name="connsiteY0" fmla="*/ 668216 h 1160585"/>
                <a:gd name="connsiteX1" fmla="*/ 844063 w 855786"/>
                <a:gd name="connsiteY1" fmla="*/ 1160585 h 1160585"/>
                <a:gd name="connsiteX2" fmla="*/ 855786 w 855786"/>
                <a:gd name="connsiteY2" fmla="*/ 0 h 116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786" h="1160585">
                  <a:moveTo>
                    <a:pt x="0" y="668216"/>
                  </a:moveTo>
                  <a:lnTo>
                    <a:pt x="844063" y="1160585"/>
                  </a:lnTo>
                  <a:lnTo>
                    <a:pt x="855786" y="0"/>
                  </a:lnTo>
                </a:path>
              </a:pathLst>
            </a:cu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4530737" y="4375296"/>
              <a:ext cx="909336" cy="651965"/>
            </a:xfrm>
            <a:custGeom>
              <a:avLst/>
              <a:gdLst>
                <a:gd name="connsiteX0" fmla="*/ 0 w 832339"/>
                <a:gd name="connsiteY0" fmla="*/ 644769 h 644769"/>
                <a:gd name="connsiteX1" fmla="*/ 246185 w 832339"/>
                <a:gd name="connsiteY1" fmla="*/ 199292 h 644769"/>
                <a:gd name="connsiteX2" fmla="*/ 832339 w 832339"/>
                <a:gd name="connsiteY2" fmla="*/ 0 h 644769"/>
                <a:gd name="connsiteX3" fmla="*/ 832339 w 832339"/>
                <a:gd name="connsiteY3" fmla="*/ 0 h 644769"/>
                <a:gd name="connsiteX0" fmla="*/ 0 w 832339"/>
                <a:gd name="connsiteY0" fmla="*/ 644769 h 644769"/>
                <a:gd name="connsiteX1" fmla="*/ 246185 w 832339"/>
                <a:gd name="connsiteY1" fmla="*/ 199292 h 644769"/>
                <a:gd name="connsiteX2" fmla="*/ 832339 w 832339"/>
                <a:gd name="connsiteY2" fmla="*/ 0 h 644769"/>
                <a:gd name="connsiteX3" fmla="*/ 832339 w 832339"/>
                <a:gd name="connsiteY3" fmla="*/ 0 h 644769"/>
                <a:gd name="connsiteX0" fmla="*/ 0 w 832339"/>
                <a:gd name="connsiteY0" fmla="*/ 644769 h 644769"/>
                <a:gd name="connsiteX1" fmla="*/ 246185 w 832339"/>
                <a:gd name="connsiteY1" fmla="*/ 199292 h 644769"/>
                <a:gd name="connsiteX2" fmla="*/ 832339 w 832339"/>
                <a:gd name="connsiteY2" fmla="*/ 0 h 644769"/>
                <a:gd name="connsiteX3" fmla="*/ 832339 w 832339"/>
                <a:gd name="connsiteY3" fmla="*/ 0 h 644769"/>
                <a:gd name="connsiteX0" fmla="*/ 0 w 832339"/>
                <a:gd name="connsiteY0" fmla="*/ 644769 h 644769"/>
                <a:gd name="connsiteX1" fmla="*/ 281354 w 832339"/>
                <a:gd name="connsiteY1" fmla="*/ 234461 h 644769"/>
                <a:gd name="connsiteX2" fmla="*/ 832339 w 832339"/>
                <a:gd name="connsiteY2" fmla="*/ 0 h 644769"/>
                <a:gd name="connsiteX3" fmla="*/ 832339 w 832339"/>
                <a:gd name="connsiteY3" fmla="*/ 0 h 644769"/>
                <a:gd name="connsiteX0" fmla="*/ 0 w 832339"/>
                <a:gd name="connsiteY0" fmla="*/ 644769 h 644769"/>
                <a:gd name="connsiteX1" fmla="*/ 281354 w 832339"/>
                <a:gd name="connsiteY1" fmla="*/ 234461 h 644769"/>
                <a:gd name="connsiteX2" fmla="*/ 832339 w 832339"/>
                <a:gd name="connsiteY2" fmla="*/ 0 h 644769"/>
                <a:gd name="connsiteX3" fmla="*/ 832339 w 832339"/>
                <a:gd name="connsiteY3" fmla="*/ 0 h 644769"/>
                <a:gd name="connsiteX0" fmla="*/ 0 w 832339"/>
                <a:gd name="connsiteY0" fmla="*/ 644769 h 644769"/>
                <a:gd name="connsiteX1" fmla="*/ 281354 w 832339"/>
                <a:gd name="connsiteY1" fmla="*/ 199292 h 644769"/>
                <a:gd name="connsiteX2" fmla="*/ 832339 w 832339"/>
                <a:gd name="connsiteY2" fmla="*/ 0 h 644769"/>
                <a:gd name="connsiteX3" fmla="*/ 832339 w 832339"/>
                <a:gd name="connsiteY3" fmla="*/ 0 h 644769"/>
                <a:gd name="connsiteX0" fmla="*/ 0 w 832339"/>
                <a:gd name="connsiteY0" fmla="*/ 644769 h 644769"/>
                <a:gd name="connsiteX1" fmla="*/ 281354 w 832339"/>
                <a:gd name="connsiteY1" fmla="*/ 199292 h 644769"/>
                <a:gd name="connsiteX2" fmla="*/ 832339 w 832339"/>
                <a:gd name="connsiteY2" fmla="*/ 0 h 644769"/>
                <a:gd name="connsiteX3" fmla="*/ 832339 w 832339"/>
                <a:gd name="connsiteY3" fmla="*/ 0 h 644769"/>
                <a:gd name="connsiteX4" fmla="*/ 0 w 832339"/>
                <a:gd name="connsiteY4" fmla="*/ 644769 h 644769"/>
                <a:gd name="connsiteX0" fmla="*/ 0 w 832339"/>
                <a:gd name="connsiteY0" fmla="*/ 644769 h 644769"/>
                <a:gd name="connsiteX1" fmla="*/ 281354 w 832339"/>
                <a:gd name="connsiteY1" fmla="*/ 199292 h 644769"/>
                <a:gd name="connsiteX2" fmla="*/ 511996 w 832339"/>
                <a:gd name="connsiteY2" fmla="*/ 79395 h 644769"/>
                <a:gd name="connsiteX3" fmla="*/ 832339 w 832339"/>
                <a:gd name="connsiteY3" fmla="*/ 0 h 644769"/>
                <a:gd name="connsiteX4" fmla="*/ 832339 w 832339"/>
                <a:gd name="connsiteY4" fmla="*/ 0 h 644769"/>
                <a:gd name="connsiteX5" fmla="*/ 0 w 832339"/>
                <a:gd name="connsiteY5" fmla="*/ 644769 h 644769"/>
                <a:gd name="connsiteX0" fmla="*/ 39979 w 872318"/>
                <a:gd name="connsiteY0" fmla="*/ 644769 h 661887"/>
                <a:gd name="connsiteX1" fmla="*/ 151283 w 872318"/>
                <a:gd name="connsiteY1" fmla="*/ 452301 h 661887"/>
                <a:gd name="connsiteX2" fmla="*/ 321333 w 872318"/>
                <a:gd name="connsiteY2" fmla="*/ 199292 h 661887"/>
                <a:gd name="connsiteX3" fmla="*/ 551975 w 872318"/>
                <a:gd name="connsiteY3" fmla="*/ 79395 h 661887"/>
                <a:gd name="connsiteX4" fmla="*/ 872318 w 872318"/>
                <a:gd name="connsiteY4" fmla="*/ 0 h 661887"/>
                <a:gd name="connsiteX5" fmla="*/ 872318 w 872318"/>
                <a:gd name="connsiteY5" fmla="*/ 0 h 661887"/>
                <a:gd name="connsiteX6" fmla="*/ 39979 w 872318"/>
                <a:gd name="connsiteY6" fmla="*/ 644769 h 661887"/>
                <a:gd name="connsiteX0" fmla="*/ 39979 w 872318"/>
                <a:gd name="connsiteY0" fmla="*/ 646411 h 663529"/>
                <a:gd name="connsiteX1" fmla="*/ 151283 w 872318"/>
                <a:gd name="connsiteY1" fmla="*/ 453943 h 663529"/>
                <a:gd name="connsiteX2" fmla="*/ 321333 w 872318"/>
                <a:gd name="connsiteY2" fmla="*/ 200934 h 663529"/>
                <a:gd name="connsiteX3" fmla="*/ 574235 w 872318"/>
                <a:gd name="connsiteY3" fmla="*/ 20890 h 663529"/>
                <a:gd name="connsiteX4" fmla="*/ 872318 w 872318"/>
                <a:gd name="connsiteY4" fmla="*/ 1642 h 663529"/>
                <a:gd name="connsiteX5" fmla="*/ 872318 w 872318"/>
                <a:gd name="connsiteY5" fmla="*/ 1642 h 663529"/>
                <a:gd name="connsiteX6" fmla="*/ 39979 w 872318"/>
                <a:gd name="connsiteY6" fmla="*/ 646411 h 663529"/>
                <a:gd name="connsiteX0" fmla="*/ 45390 w 877729"/>
                <a:gd name="connsiteY0" fmla="*/ 646411 h 663529"/>
                <a:gd name="connsiteX1" fmla="*/ 123304 w 877729"/>
                <a:gd name="connsiteY1" fmla="*/ 453943 h 663529"/>
                <a:gd name="connsiteX2" fmla="*/ 326744 w 877729"/>
                <a:gd name="connsiteY2" fmla="*/ 200934 h 663529"/>
                <a:gd name="connsiteX3" fmla="*/ 579646 w 877729"/>
                <a:gd name="connsiteY3" fmla="*/ 20890 h 663529"/>
                <a:gd name="connsiteX4" fmla="*/ 877729 w 877729"/>
                <a:gd name="connsiteY4" fmla="*/ 1642 h 663529"/>
                <a:gd name="connsiteX5" fmla="*/ 877729 w 877729"/>
                <a:gd name="connsiteY5" fmla="*/ 1642 h 663529"/>
                <a:gd name="connsiteX6" fmla="*/ 45390 w 877729"/>
                <a:gd name="connsiteY6" fmla="*/ 646411 h 663529"/>
                <a:gd name="connsiteX0" fmla="*/ 39738 w 907162"/>
                <a:gd name="connsiteY0" fmla="*/ 671106 h 686709"/>
                <a:gd name="connsiteX1" fmla="*/ 152737 w 907162"/>
                <a:gd name="connsiteY1" fmla="*/ 453943 h 686709"/>
                <a:gd name="connsiteX2" fmla="*/ 356177 w 907162"/>
                <a:gd name="connsiteY2" fmla="*/ 200934 h 686709"/>
                <a:gd name="connsiteX3" fmla="*/ 609079 w 907162"/>
                <a:gd name="connsiteY3" fmla="*/ 20890 h 686709"/>
                <a:gd name="connsiteX4" fmla="*/ 907162 w 907162"/>
                <a:gd name="connsiteY4" fmla="*/ 1642 h 686709"/>
                <a:gd name="connsiteX5" fmla="*/ 907162 w 907162"/>
                <a:gd name="connsiteY5" fmla="*/ 1642 h 686709"/>
                <a:gd name="connsiteX6" fmla="*/ 39738 w 907162"/>
                <a:gd name="connsiteY6" fmla="*/ 671106 h 68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62" h="686709">
                  <a:moveTo>
                    <a:pt x="39738" y="671106"/>
                  </a:moveTo>
                  <a:cubicBezTo>
                    <a:pt x="-80434" y="746489"/>
                    <a:pt x="105845" y="528189"/>
                    <a:pt x="152737" y="453943"/>
                  </a:cubicBezTo>
                  <a:cubicBezTo>
                    <a:pt x="199629" y="379697"/>
                    <a:pt x="280120" y="273109"/>
                    <a:pt x="356177" y="200934"/>
                  </a:cubicBezTo>
                  <a:cubicBezTo>
                    <a:pt x="432234" y="128759"/>
                    <a:pt x="517248" y="54105"/>
                    <a:pt x="609079" y="20890"/>
                  </a:cubicBezTo>
                  <a:cubicBezTo>
                    <a:pt x="700910" y="-12325"/>
                    <a:pt x="857482" y="4850"/>
                    <a:pt x="907162" y="1642"/>
                  </a:cubicBezTo>
                  <a:lnTo>
                    <a:pt x="907162" y="1642"/>
                  </a:lnTo>
                  <a:lnTo>
                    <a:pt x="39738" y="671106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5401575" y="4375296"/>
              <a:ext cx="141806" cy="1171488"/>
            </a:xfrm>
            <a:custGeom>
              <a:avLst/>
              <a:gdLst>
                <a:gd name="connsiteX0" fmla="*/ 11723 w 140677"/>
                <a:gd name="connsiteY0" fmla="*/ 0 h 1078523"/>
                <a:gd name="connsiteX1" fmla="*/ 140677 w 140677"/>
                <a:gd name="connsiteY1" fmla="*/ 480647 h 1078523"/>
                <a:gd name="connsiteX2" fmla="*/ 0 w 140677"/>
                <a:gd name="connsiteY2" fmla="*/ 1078523 h 1078523"/>
                <a:gd name="connsiteX0" fmla="*/ 11723 w 140709"/>
                <a:gd name="connsiteY0" fmla="*/ 0 h 1078523"/>
                <a:gd name="connsiteX1" fmla="*/ 140677 w 140709"/>
                <a:gd name="connsiteY1" fmla="*/ 480647 h 1078523"/>
                <a:gd name="connsiteX2" fmla="*/ 0 w 140709"/>
                <a:gd name="connsiteY2" fmla="*/ 1078523 h 1078523"/>
                <a:gd name="connsiteX0" fmla="*/ 11723 w 142980"/>
                <a:gd name="connsiteY0" fmla="*/ 0 h 1078523"/>
                <a:gd name="connsiteX1" fmla="*/ 82062 w 142980"/>
                <a:gd name="connsiteY1" fmla="*/ 234462 h 1078523"/>
                <a:gd name="connsiteX2" fmla="*/ 140677 w 142980"/>
                <a:gd name="connsiteY2" fmla="*/ 480647 h 1078523"/>
                <a:gd name="connsiteX3" fmla="*/ 0 w 142980"/>
                <a:gd name="connsiteY3" fmla="*/ 1078523 h 1078523"/>
                <a:gd name="connsiteX0" fmla="*/ 11723 w 148340"/>
                <a:gd name="connsiteY0" fmla="*/ 0 h 1078523"/>
                <a:gd name="connsiteX1" fmla="*/ 117231 w 148340"/>
                <a:gd name="connsiteY1" fmla="*/ 234462 h 1078523"/>
                <a:gd name="connsiteX2" fmla="*/ 140677 w 148340"/>
                <a:gd name="connsiteY2" fmla="*/ 480647 h 1078523"/>
                <a:gd name="connsiteX3" fmla="*/ 0 w 148340"/>
                <a:gd name="connsiteY3" fmla="*/ 1078523 h 1078523"/>
                <a:gd name="connsiteX0" fmla="*/ 11723 w 143350"/>
                <a:gd name="connsiteY0" fmla="*/ 0 h 1078523"/>
                <a:gd name="connsiteX1" fmla="*/ 117231 w 143350"/>
                <a:gd name="connsiteY1" fmla="*/ 234462 h 1078523"/>
                <a:gd name="connsiteX2" fmla="*/ 140677 w 143350"/>
                <a:gd name="connsiteY2" fmla="*/ 480647 h 1078523"/>
                <a:gd name="connsiteX3" fmla="*/ 70338 w 143350"/>
                <a:gd name="connsiteY3" fmla="*/ 785447 h 1078523"/>
                <a:gd name="connsiteX4" fmla="*/ 0 w 143350"/>
                <a:gd name="connsiteY4" fmla="*/ 1078523 h 1078523"/>
                <a:gd name="connsiteX0" fmla="*/ 11723 w 144354"/>
                <a:gd name="connsiteY0" fmla="*/ 0 h 1078523"/>
                <a:gd name="connsiteX1" fmla="*/ 117231 w 144354"/>
                <a:gd name="connsiteY1" fmla="*/ 234462 h 1078523"/>
                <a:gd name="connsiteX2" fmla="*/ 140677 w 144354"/>
                <a:gd name="connsiteY2" fmla="*/ 480647 h 1078523"/>
                <a:gd name="connsiteX3" fmla="*/ 128953 w 144354"/>
                <a:gd name="connsiteY3" fmla="*/ 785447 h 1078523"/>
                <a:gd name="connsiteX4" fmla="*/ 0 w 144354"/>
                <a:gd name="connsiteY4" fmla="*/ 1078523 h 1078523"/>
                <a:gd name="connsiteX0" fmla="*/ 11723 w 141806"/>
                <a:gd name="connsiteY0" fmla="*/ 0 h 1078523"/>
                <a:gd name="connsiteX1" fmla="*/ 117231 w 141806"/>
                <a:gd name="connsiteY1" fmla="*/ 234462 h 1078523"/>
                <a:gd name="connsiteX2" fmla="*/ 140677 w 141806"/>
                <a:gd name="connsiteY2" fmla="*/ 480647 h 1078523"/>
                <a:gd name="connsiteX3" fmla="*/ 93784 w 141806"/>
                <a:gd name="connsiteY3" fmla="*/ 785447 h 1078523"/>
                <a:gd name="connsiteX4" fmla="*/ 0 w 141806"/>
                <a:gd name="connsiteY4" fmla="*/ 1078523 h 107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806" h="1078523">
                  <a:moveTo>
                    <a:pt x="11723" y="0"/>
                  </a:moveTo>
                  <a:cubicBezTo>
                    <a:pt x="23446" y="39077"/>
                    <a:pt x="95739" y="154354"/>
                    <a:pt x="117231" y="234462"/>
                  </a:cubicBezTo>
                  <a:cubicBezTo>
                    <a:pt x="138723" y="314570"/>
                    <a:pt x="144585" y="388816"/>
                    <a:pt x="140677" y="480647"/>
                  </a:cubicBezTo>
                  <a:cubicBezTo>
                    <a:pt x="136769" y="572478"/>
                    <a:pt x="117230" y="685801"/>
                    <a:pt x="93784" y="785447"/>
                  </a:cubicBezTo>
                  <a:cubicBezTo>
                    <a:pt x="70338" y="885093"/>
                    <a:pt x="11723" y="1023815"/>
                    <a:pt x="0" y="1078523"/>
                  </a:cubicBezTo>
                </a:path>
              </a:pathLst>
            </a:cu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4569236" y="5055835"/>
              <a:ext cx="797169" cy="480646"/>
            </a:xfrm>
            <a:custGeom>
              <a:avLst/>
              <a:gdLst>
                <a:gd name="connsiteX0" fmla="*/ 0 w 797169"/>
                <a:gd name="connsiteY0" fmla="*/ 0 h 480646"/>
                <a:gd name="connsiteX1" fmla="*/ 410308 w 797169"/>
                <a:gd name="connsiteY1" fmla="*/ 386862 h 480646"/>
                <a:gd name="connsiteX2" fmla="*/ 797169 w 797169"/>
                <a:gd name="connsiteY2" fmla="*/ 480646 h 480646"/>
                <a:gd name="connsiteX0" fmla="*/ 0 w 797169"/>
                <a:gd name="connsiteY0" fmla="*/ 0 h 480646"/>
                <a:gd name="connsiteX1" fmla="*/ 410308 w 797169"/>
                <a:gd name="connsiteY1" fmla="*/ 386862 h 480646"/>
                <a:gd name="connsiteX2" fmla="*/ 797169 w 797169"/>
                <a:gd name="connsiteY2" fmla="*/ 480646 h 480646"/>
                <a:gd name="connsiteX0" fmla="*/ 0 w 797169"/>
                <a:gd name="connsiteY0" fmla="*/ 0 h 480646"/>
                <a:gd name="connsiteX1" fmla="*/ 410308 w 797169"/>
                <a:gd name="connsiteY1" fmla="*/ 386862 h 480646"/>
                <a:gd name="connsiteX2" fmla="*/ 797169 w 797169"/>
                <a:gd name="connsiteY2" fmla="*/ 480646 h 48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7169" h="480646">
                  <a:moveTo>
                    <a:pt x="0" y="0"/>
                  </a:moveTo>
                  <a:cubicBezTo>
                    <a:pt x="136769" y="128954"/>
                    <a:pt x="277447" y="306754"/>
                    <a:pt x="410308" y="386862"/>
                  </a:cubicBezTo>
                  <a:cubicBezTo>
                    <a:pt x="543169" y="466970"/>
                    <a:pt x="668215" y="449385"/>
                    <a:pt x="797169" y="480646"/>
                  </a:cubicBezTo>
                </a:path>
              </a:pathLst>
            </a:cu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フリーフォーム 39"/>
          <p:cNvSpPr/>
          <p:nvPr/>
        </p:nvSpPr>
        <p:spPr>
          <a:xfrm>
            <a:off x="4943073" y="4382842"/>
            <a:ext cx="1839264" cy="2008432"/>
          </a:xfrm>
          <a:custGeom>
            <a:avLst/>
            <a:gdLst>
              <a:gd name="connsiteX0" fmla="*/ 0 w 832339"/>
              <a:gd name="connsiteY0" fmla="*/ 586154 h 1172308"/>
              <a:gd name="connsiteX1" fmla="*/ 820616 w 832339"/>
              <a:gd name="connsiteY1" fmla="*/ 1172308 h 1172308"/>
              <a:gd name="connsiteX2" fmla="*/ 832339 w 832339"/>
              <a:gd name="connsiteY2" fmla="*/ 0 h 1172308"/>
              <a:gd name="connsiteX0" fmla="*/ 0 w 808893"/>
              <a:gd name="connsiteY0" fmla="*/ 668216 h 1172308"/>
              <a:gd name="connsiteX1" fmla="*/ 797170 w 808893"/>
              <a:gd name="connsiteY1" fmla="*/ 1172308 h 1172308"/>
              <a:gd name="connsiteX2" fmla="*/ 808893 w 808893"/>
              <a:gd name="connsiteY2" fmla="*/ 0 h 1172308"/>
              <a:gd name="connsiteX0" fmla="*/ 0 w 855786"/>
              <a:gd name="connsiteY0" fmla="*/ 668216 h 1172308"/>
              <a:gd name="connsiteX1" fmla="*/ 844063 w 855786"/>
              <a:gd name="connsiteY1" fmla="*/ 1172308 h 1172308"/>
              <a:gd name="connsiteX2" fmla="*/ 855786 w 855786"/>
              <a:gd name="connsiteY2" fmla="*/ 0 h 1172308"/>
              <a:gd name="connsiteX0" fmla="*/ 0 w 855786"/>
              <a:gd name="connsiteY0" fmla="*/ 668216 h 1160585"/>
              <a:gd name="connsiteX1" fmla="*/ 844063 w 855786"/>
              <a:gd name="connsiteY1" fmla="*/ 1160585 h 1160585"/>
              <a:gd name="connsiteX2" fmla="*/ 855786 w 855786"/>
              <a:gd name="connsiteY2" fmla="*/ 0 h 1160585"/>
              <a:gd name="connsiteX0" fmla="*/ 0 w 902078"/>
              <a:gd name="connsiteY0" fmla="*/ 654588 h 1160585"/>
              <a:gd name="connsiteX1" fmla="*/ 890355 w 902078"/>
              <a:gd name="connsiteY1" fmla="*/ 1160585 h 1160585"/>
              <a:gd name="connsiteX2" fmla="*/ 902078 w 902078"/>
              <a:gd name="connsiteY2" fmla="*/ 0 h 1160585"/>
              <a:gd name="connsiteX0" fmla="*/ 0 w 902078"/>
              <a:gd name="connsiteY0" fmla="*/ 654588 h 1167399"/>
              <a:gd name="connsiteX1" fmla="*/ 867209 w 902078"/>
              <a:gd name="connsiteY1" fmla="*/ 1167399 h 1167399"/>
              <a:gd name="connsiteX2" fmla="*/ 902078 w 902078"/>
              <a:gd name="connsiteY2" fmla="*/ 0 h 1167399"/>
              <a:gd name="connsiteX0" fmla="*/ 0 w 907865"/>
              <a:gd name="connsiteY0" fmla="*/ 640960 h 1167399"/>
              <a:gd name="connsiteX1" fmla="*/ 872996 w 907865"/>
              <a:gd name="connsiteY1" fmla="*/ 1167399 h 1167399"/>
              <a:gd name="connsiteX2" fmla="*/ 907865 w 907865"/>
              <a:gd name="connsiteY2" fmla="*/ 0 h 116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865" h="1167399">
                <a:moveTo>
                  <a:pt x="0" y="640960"/>
                </a:moveTo>
                <a:lnTo>
                  <a:pt x="872996" y="1167399"/>
                </a:lnTo>
                <a:lnTo>
                  <a:pt x="907865" y="0"/>
                </a:ln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4970585" y="4364083"/>
            <a:ext cx="1842244" cy="1121662"/>
          </a:xfrm>
          <a:custGeom>
            <a:avLst/>
            <a:gdLst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4" fmla="*/ 0 w 832339"/>
              <a:gd name="connsiteY4" fmla="*/ 644769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511996 w 832339"/>
              <a:gd name="connsiteY2" fmla="*/ 79395 h 644769"/>
              <a:gd name="connsiteX3" fmla="*/ 832339 w 832339"/>
              <a:gd name="connsiteY3" fmla="*/ 0 h 644769"/>
              <a:gd name="connsiteX4" fmla="*/ 832339 w 832339"/>
              <a:gd name="connsiteY4" fmla="*/ 0 h 644769"/>
              <a:gd name="connsiteX5" fmla="*/ 0 w 832339"/>
              <a:gd name="connsiteY5" fmla="*/ 644769 h 644769"/>
              <a:gd name="connsiteX0" fmla="*/ 39979 w 872318"/>
              <a:gd name="connsiteY0" fmla="*/ 644769 h 661887"/>
              <a:gd name="connsiteX1" fmla="*/ 151283 w 872318"/>
              <a:gd name="connsiteY1" fmla="*/ 452301 h 661887"/>
              <a:gd name="connsiteX2" fmla="*/ 321333 w 872318"/>
              <a:gd name="connsiteY2" fmla="*/ 199292 h 661887"/>
              <a:gd name="connsiteX3" fmla="*/ 551975 w 872318"/>
              <a:gd name="connsiteY3" fmla="*/ 79395 h 661887"/>
              <a:gd name="connsiteX4" fmla="*/ 872318 w 872318"/>
              <a:gd name="connsiteY4" fmla="*/ 0 h 661887"/>
              <a:gd name="connsiteX5" fmla="*/ 872318 w 872318"/>
              <a:gd name="connsiteY5" fmla="*/ 0 h 661887"/>
              <a:gd name="connsiteX6" fmla="*/ 39979 w 872318"/>
              <a:gd name="connsiteY6" fmla="*/ 644769 h 661887"/>
              <a:gd name="connsiteX0" fmla="*/ 39979 w 872318"/>
              <a:gd name="connsiteY0" fmla="*/ 646411 h 663529"/>
              <a:gd name="connsiteX1" fmla="*/ 151283 w 872318"/>
              <a:gd name="connsiteY1" fmla="*/ 453943 h 663529"/>
              <a:gd name="connsiteX2" fmla="*/ 321333 w 872318"/>
              <a:gd name="connsiteY2" fmla="*/ 200934 h 663529"/>
              <a:gd name="connsiteX3" fmla="*/ 574235 w 872318"/>
              <a:gd name="connsiteY3" fmla="*/ 20890 h 663529"/>
              <a:gd name="connsiteX4" fmla="*/ 872318 w 872318"/>
              <a:gd name="connsiteY4" fmla="*/ 1642 h 663529"/>
              <a:gd name="connsiteX5" fmla="*/ 872318 w 872318"/>
              <a:gd name="connsiteY5" fmla="*/ 1642 h 663529"/>
              <a:gd name="connsiteX6" fmla="*/ 39979 w 872318"/>
              <a:gd name="connsiteY6" fmla="*/ 646411 h 663529"/>
              <a:gd name="connsiteX0" fmla="*/ 45390 w 877729"/>
              <a:gd name="connsiteY0" fmla="*/ 646411 h 663529"/>
              <a:gd name="connsiteX1" fmla="*/ 123304 w 877729"/>
              <a:gd name="connsiteY1" fmla="*/ 453943 h 663529"/>
              <a:gd name="connsiteX2" fmla="*/ 326744 w 877729"/>
              <a:gd name="connsiteY2" fmla="*/ 200934 h 663529"/>
              <a:gd name="connsiteX3" fmla="*/ 579646 w 877729"/>
              <a:gd name="connsiteY3" fmla="*/ 20890 h 663529"/>
              <a:gd name="connsiteX4" fmla="*/ 877729 w 877729"/>
              <a:gd name="connsiteY4" fmla="*/ 1642 h 663529"/>
              <a:gd name="connsiteX5" fmla="*/ 877729 w 877729"/>
              <a:gd name="connsiteY5" fmla="*/ 1642 h 663529"/>
              <a:gd name="connsiteX6" fmla="*/ 45390 w 877729"/>
              <a:gd name="connsiteY6" fmla="*/ 646411 h 663529"/>
              <a:gd name="connsiteX0" fmla="*/ 39738 w 907162"/>
              <a:gd name="connsiteY0" fmla="*/ 671106 h 686709"/>
              <a:gd name="connsiteX1" fmla="*/ 152737 w 907162"/>
              <a:gd name="connsiteY1" fmla="*/ 453943 h 686709"/>
              <a:gd name="connsiteX2" fmla="*/ 356177 w 907162"/>
              <a:gd name="connsiteY2" fmla="*/ 200934 h 686709"/>
              <a:gd name="connsiteX3" fmla="*/ 609079 w 907162"/>
              <a:gd name="connsiteY3" fmla="*/ 20890 h 686709"/>
              <a:gd name="connsiteX4" fmla="*/ 907162 w 907162"/>
              <a:gd name="connsiteY4" fmla="*/ 1642 h 686709"/>
              <a:gd name="connsiteX5" fmla="*/ 907162 w 907162"/>
              <a:gd name="connsiteY5" fmla="*/ 1642 h 686709"/>
              <a:gd name="connsiteX6" fmla="*/ 39738 w 907162"/>
              <a:gd name="connsiteY6" fmla="*/ 671106 h 68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62" h="686709">
                <a:moveTo>
                  <a:pt x="39738" y="671106"/>
                </a:moveTo>
                <a:cubicBezTo>
                  <a:pt x="-80434" y="746489"/>
                  <a:pt x="105845" y="528189"/>
                  <a:pt x="152737" y="453943"/>
                </a:cubicBezTo>
                <a:cubicBezTo>
                  <a:pt x="199629" y="379697"/>
                  <a:pt x="280120" y="273109"/>
                  <a:pt x="356177" y="200934"/>
                </a:cubicBezTo>
                <a:cubicBezTo>
                  <a:pt x="432234" y="128759"/>
                  <a:pt x="517248" y="54105"/>
                  <a:pt x="609079" y="20890"/>
                </a:cubicBezTo>
                <a:cubicBezTo>
                  <a:pt x="700910" y="-12325"/>
                  <a:pt x="857482" y="4850"/>
                  <a:pt x="907162" y="1642"/>
                </a:cubicBezTo>
                <a:lnTo>
                  <a:pt x="907162" y="1642"/>
                </a:lnTo>
                <a:lnTo>
                  <a:pt x="39738" y="671106"/>
                </a:lnTo>
                <a:close/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6734835" y="4364083"/>
            <a:ext cx="287288" cy="2015467"/>
          </a:xfrm>
          <a:custGeom>
            <a:avLst/>
            <a:gdLst>
              <a:gd name="connsiteX0" fmla="*/ 11723 w 140677"/>
              <a:gd name="connsiteY0" fmla="*/ 0 h 1078523"/>
              <a:gd name="connsiteX1" fmla="*/ 140677 w 140677"/>
              <a:gd name="connsiteY1" fmla="*/ 480647 h 1078523"/>
              <a:gd name="connsiteX2" fmla="*/ 0 w 140677"/>
              <a:gd name="connsiteY2" fmla="*/ 1078523 h 1078523"/>
              <a:gd name="connsiteX0" fmla="*/ 11723 w 140709"/>
              <a:gd name="connsiteY0" fmla="*/ 0 h 1078523"/>
              <a:gd name="connsiteX1" fmla="*/ 140677 w 140709"/>
              <a:gd name="connsiteY1" fmla="*/ 480647 h 1078523"/>
              <a:gd name="connsiteX2" fmla="*/ 0 w 140709"/>
              <a:gd name="connsiteY2" fmla="*/ 1078523 h 1078523"/>
              <a:gd name="connsiteX0" fmla="*/ 11723 w 142980"/>
              <a:gd name="connsiteY0" fmla="*/ 0 h 1078523"/>
              <a:gd name="connsiteX1" fmla="*/ 82062 w 142980"/>
              <a:gd name="connsiteY1" fmla="*/ 234462 h 1078523"/>
              <a:gd name="connsiteX2" fmla="*/ 140677 w 142980"/>
              <a:gd name="connsiteY2" fmla="*/ 480647 h 1078523"/>
              <a:gd name="connsiteX3" fmla="*/ 0 w 142980"/>
              <a:gd name="connsiteY3" fmla="*/ 1078523 h 1078523"/>
              <a:gd name="connsiteX0" fmla="*/ 11723 w 148340"/>
              <a:gd name="connsiteY0" fmla="*/ 0 h 1078523"/>
              <a:gd name="connsiteX1" fmla="*/ 117231 w 148340"/>
              <a:gd name="connsiteY1" fmla="*/ 234462 h 1078523"/>
              <a:gd name="connsiteX2" fmla="*/ 140677 w 148340"/>
              <a:gd name="connsiteY2" fmla="*/ 480647 h 1078523"/>
              <a:gd name="connsiteX3" fmla="*/ 0 w 148340"/>
              <a:gd name="connsiteY3" fmla="*/ 1078523 h 1078523"/>
              <a:gd name="connsiteX0" fmla="*/ 11723 w 143350"/>
              <a:gd name="connsiteY0" fmla="*/ 0 h 1078523"/>
              <a:gd name="connsiteX1" fmla="*/ 117231 w 143350"/>
              <a:gd name="connsiteY1" fmla="*/ 234462 h 1078523"/>
              <a:gd name="connsiteX2" fmla="*/ 140677 w 143350"/>
              <a:gd name="connsiteY2" fmla="*/ 480647 h 1078523"/>
              <a:gd name="connsiteX3" fmla="*/ 70338 w 143350"/>
              <a:gd name="connsiteY3" fmla="*/ 785447 h 1078523"/>
              <a:gd name="connsiteX4" fmla="*/ 0 w 143350"/>
              <a:gd name="connsiteY4" fmla="*/ 1078523 h 1078523"/>
              <a:gd name="connsiteX0" fmla="*/ 11723 w 144354"/>
              <a:gd name="connsiteY0" fmla="*/ 0 h 1078523"/>
              <a:gd name="connsiteX1" fmla="*/ 117231 w 144354"/>
              <a:gd name="connsiteY1" fmla="*/ 234462 h 1078523"/>
              <a:gd name="connsiteX2" fmla="*/ 140677 w 144354"/>
              <a:gd name="connsiteY2" fmla="*/ 480647 h 1078523"/>
              <a:gd name="connsiteX3" fmla="*/ 128953 w 144354"/>
              <a:gd name="connsiteY3" fmla="*/ 785447 h 1078523"/>
              <a:gd name="connsiteX4" fmla="*/ 0 w 144354"/>
              <a:gd name="connsiteY4" fmla="*/ 1078523 h 1078523"/>
              <a:gd name="connsiteX0" fmla="*/ 11723 w 141806"/>
              <a:gd name="connsiteY0" fmla="*/ 0 h 1078523"/>
              <a:gd name="connsiteX1" fmla="*/ 117231 w 141806"/>
              <a:gd name="connsiteY1" fmla="*/ 234462 h 1078523"/>
              <a:gd name="connsiteX2" fmla="*/ 140677 w 141806"/>
              <a:gd name="connsiteY2" fmla="*/ 480647 h 1078523"/>
              <a:gd name="connsiteX3" fmla="*/ 93784 w 141806"/>
              <a:gd name="connsiteY3" fmla="*/ 785447 h 1078523"/>
              <a:gd name="connsiteX4" fmla="*/ 0 w 141806"/>
              <a:gd name="connsiteY4" fmla="*/ 1078523 h 10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06" h="1078523">
                <a:moveTo>
                  <a:pt x="11723" y="0"/>
                </a:moveTo>
                <a:cubicBezTo>
                  <a:pt x="23446" y="39077"/>
                  <a:pt x="95739" y="154354"/>
                  <a:pt x="117231" y="234462"/>
                </a:cubicBezTo>
                <a:cubicBezTo>
                  <a:pt x="138723" y="314570"/>
                  <a:pt x="144585" y="388816"/>
                  <a:pt x="140677" y="480647"/>
                </a:cubicBezTo>
                <a:cubicBezTo>
                  <a:pt x="136769" y="572478"/>
                  <a:pt x="117230" y="685801"/>
                  <a:pt x="93784" y="785447"/>
                </a:cubicBezTo>
                <a:cubicBezTo>
                  <a:pt x="70338" y="885093"/>
                  <a:pt x="11723" y="1023815"/>
                  <a:pt x="0" y="1078523"/>
                </a:cubicBez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5048581" y="5534905"/>
            <a:ext cx="1615002" cy="826919"/>
          </a:xfrm>
          <a:custGeom>
            <a:avLst/>
            <a:gdLst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169" h="480646">
                <a:moveTo>
                  <a:pt x="0" y="0"/>
                </a:moveTo>
                <a:cubicBezTo>
                  <a:pt x="136769" y="128954"/>
                  <a:pt x="277447" y="306754"/>
                  <a:pt x="410308" y="386862"/>
                </a:cubicBezTo>
                <a:cubicBezTo>
                  <a:pt x="543169" y="466970"/>
                  <a:pt x="668215" y="449385"/>
                  <a:pt x="797169" y="480646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4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From literature of mathematics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022231"/>
              </a:xfrm>
              <a:ln>
                <a:solidFill>
                  <a:schemeClr val="tx2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Theorem 1  </a:t>
                </a:r>
                <a:r>
                  <a:rPr lang="en-US" altLang="ja-JP" sz="2400" dirty="0"/>
                  <a:t>(</a:t>
                </a:r>
                <a:r>
                  <a:rPr kumimoji="1" lang="en-US" altLang="ja-JP" sz="2400" dirty="0" smtClean="0"/>
                  <a:t>G. D. </a:t>
                </a:r>
                <a:r>
                  <a:rPr kumimoji="1" lang="en-US" altLang="ja-JP" sz="2400" dirty="0" err="1" smtClean="0"/>
                  <a:t>Chakarian</a:t>
                </a:r>
                <a:r>
                  <a:rPr kumimoji="1" lang="en-US" altLang="ja-JP" sz="2400" dirty="0" smtClean="0"/>
                  <a:t> , Set of Constant Width, Pacific J. Math 19-1, 1966)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</a:t>
                </a:r>
                <a:r>
                  <a:rPr lang="en-US" altLang="ja-JP" dirty="0"/>
                  <a:t>For any oval K there is </a:t>
                </a:r>
                <a:r>
                  <a:rPr lang="en-US" altLang="ja-JP" dirty="0" err="1" smtClean="0"/>
                  <a:t>trigonal</a:t>
                </a:r>
                <a:r>
                  <a:rPr lang="en-US" altLang="ja-JP" dirty="0" smtClean="0"/>
                  <a:t> disk  </a:t>
                </a:r>
                <a:r>
                  <a:rPr lang="en-US" altLang="ja-JP" dirty="0"/>
                  <a:t>T  such that </a:t>
                </a:r>
                <a:r>
                  <a:rPr lang="en-US" altLang="ja-JP" dirty="0" smtClean="0"/>
                  <a:t>   W(K</a:t>
                </a:r>
                <a:r>
                  <a:rPr lang="en-US" altLang="ja-JP" dirty="0"/>
                  <a:t>)=W(T) and A(T)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≤ </m:t>
                    </m:r>
                  </m:oMath>
                </a14:m>
                <a:r>
                  <a:rPr lang="en-US" altLang="ja-JP" dirty="0"/>
                  <a:t>A(K</a:t>
                </a:r>
                <a:r>
                  <a:rPr lang="en-US" altLang="ja-JP" dirty="0" smtClean="0"/>
                  <a:t>).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</a:pPr>
                <a:endParaRPr kumimoji="1" lang="en-US" altLang="ja-JP" dirty="0" smtClean="0"/>
              </a:p>
              <a:p>
                <a:pPr marL="45720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022231"/>
              </a:xfrm>
              <a:blipFill rotWithShape="1">
                <a:blip r:embed="rId2"/>
                <a:stretch>
                  <a:fillRect l="-1627" t="-3303" b="-270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86154" y="4021015"/>
            <a:ext cx="7748954" cy="25176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altLang="ja-JP" sz="3200" dirty="0">
                <a:solidFill>
                  <a:prstClr val="black"/>
                </a:solidFill>
              </a:rPr>
              <a:t>Corollary 1.   We always has a </a:t>
            </a:r>
            <a:r>
              <a:rPr lang="en-US" altLang="ja-JP" sz="3200" dirty="0" err="1">
                <a:solidFill>
                  <a:prstClr val="black"/>
                </a:solidFill>
              </a:rPr>
              <a:t>trigonal</a:t>
            </a:r>
            <a:r>
              <a:rPr lang="en-US" altLang="ja-JP" sz="3200" dirty="0">
                <a:solidFill>
                  <a:prstClr val="black"/>
                </a:solidFill>
              </a:rPr>
              <a:t> disk as the solution of the minimum area alignment problem for segments. 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altLang="ja-JP" sz="2800" dirty="0">
                <a:solidFill>
                  <a:prstClr val="black"/>
                </a:solidFill>
              </a:rPr>
              <a:t>Proof.  Suppose K is the solution, then T is also a solution.  (WHY?) </a:t>
            </a:r>
          </a:p>
        </p:txBody>
      </p:sp>
    </p:spTree>
    <p:extLst>
      <p:ext uri="{BB962C8B-B14F-4D97-AF65-F5344CB8AC3E}">
        <p14:creationId xmlns:p14="http://schemas.microsoft.com/office/powerpoint/2010/main" val="2262888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PROOF of THEOREM 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This  part  is mathematical, so you can sleep if you do not follow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67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274638"/>
            <a:ext cx="9003322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Circumscribed C-</a:t>
            </a:r>
            <a:r>
              <a:rPr lang="en-US" altLang="ja-JP" dirty="0" err="1" smtClean="0"/>
              <a:t>hexabon</a:t>
            </a:r>
            <a:r>
              <a:rPr lang="en-US" altLang="ja-JP" dirty="0" smtClean="0"/>
              <a:t> </a:t>
            </a:r>
            <a:endParaRPr kumimoji="1" lang="ja-JP" altLang="en-US" sz="2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890" y="1327087"/>
            <a:ext cx="8534400" cy="509029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Given C and an inscribed affine regular hexagon H</a:t>
            </a:r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 smtClean="0"/>
              <a:t>H=P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5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6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/>
              <a:t> T</a:t>
            </a:r>
            <a:r>
              <a:rPr lang="en-US" altLang="ja-JP" dirty="0" smtClean="0"/>
              <a:t>he circumscribed hexagon H’ of C touching vertices of H  is called the circumscribed C-hexagon</a:t>
            </a:r>
            <a:endParaRPr kumimoji="1" lang="en-US" altLang="ja-JP" dirty="0" smtClean="0"/>
          </a:p>
        </p:txBody>
      </p:sp>
      <p:cxnSp>
        <p:nvCxnSpPr>
          <p:cNvPr id="5" name="直線コネクタ 4"/>
          <p:cNvCxnSpPr>
            <a:stCxn id="4" idx="1"/>
            <a:endCxn id="4" idx="5"/>
          </p:cNvCxnSpPr>
          <p:nvPr/>
        </p:nvCxnSpPr>
        <p:spPr>
          <a:xfrm>
            <a:off x="669513" y="4027729"/>
            <a:ext cx="1538901" cy="151260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350796" y="3714458"/>
            <a:ext cx="2176335" cy="21391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491748" y="3655842"/>
            <a:ext cx="1913835" cy="2143333"/>
          </a:xfrm>
          <a:custGeom>
            <a:avLst/>
            <a:gdLst>
              <a:gd name="connsiteX0" fmla="*/ 0 w 1887416"/>
              <a:gd name="connsiteY0" fmla="*/ 633047 h 2051539"/>
              <a:gd name="connsiteX1" fmla="*/ 902677 w 1887416"/>
              <a:gd name="connsiteY1" fmla="*/ 0 h 2051539"/>
              <a:gd name="connsiteX2" fmla="*/ 1887416 w 1887416"/>
              <a:gd name="connsiteY2" fmla="*/ 527539 h 2051539"/>
              <a:gd name="connsiteX3" fmla="*/ 1852246 w 1887416"/>
              <a:gd name="connsiteY3" fmla="*/ 1582616 h 2051539"/>
              <a:gd name="connsiteX4" fmla="*/ 1019908 w 1887416"/>
              <a:gd name="connsiteY4" fmla="*/ 2051539 h 2051539"/>
              <a:gd name="connsiteX5" fmla="*/ 11723 w 1887416"/>
              <a:gd name="connsiteY5" fmla="*/ 1570893 h 2051539"/>
              <a:gd name="connsiteX6" fmla="*/ 0 w 1887416"/>
              <a:gd name="connsiteY6" fmla="*/ 633047 h 2051539"/>
              <a:gd name="connsiteX0" fmla="*/ 0 w 1887416"/>
              <a:gd name="connsiteY0" fmla="*/ 679939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79939 h 2098431"/>
              <a:gd name="connsiteX0" fmla="*/ 0 w 1887416"/>
              <a:gd name="connsiteY0" fmla="*/ 609600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09600 h 2098431"/>
              <a:gd name="connsiteX0" fmla="*/ 35169 w 1922585"/>
              <a:gd name="connsiteY0" fmla="*/ 609600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35169 w 1922585"/>
              <a:gd name="connsiteY6" fmla="*/ 609600 h 2098431"/>
              <a:gd name="connsiteX0" fmla="*/ 23446 w 1922585"/>
              <a:gd name="connsiteY0" fmla="*/ 586154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23446 w 1922585"/>
              <a:gd name="connsiteY6" fmla="*/ 586154 h 2098431"/>
              <a:gd name="connsiteX0" fmla="*/ 23446 w 1922585"/>
              <a:gd name="connsiteY0" fmla="*/ 586154 h 2165966"/>
              <a:gd name="connsiteX1" fmla="*/ 984738 w 1922585"/>
              <a:gd name="connsiteY1" fmla="*/ 0 h 2165966"/>
              <a:gd name="connsiteX2" fmla="*/ 1922585 w 1922585"/>
              <a:gd name="connsiteY2" fmla="*/ 574431 h 2165966"/>
              <a:gd name="connsiteX3" fmla="*/ 1887415 w 1922585"/>
              <a:gd name="connsiteY3" fmla="*/ 1629508 h 2165966"/>
              <a:gd name="connsiteX4" fmla="*/ 935002 w 1922585"/>
              <a:gd name="connsiteY4" fmla="*/ 2165966 h 2165966"/>
              <a:gd name="connsiteX5" fmla="*/ 0 w 1922585"/>
              <a:gd name="connsiteY5" fmla="*/ 1617785 h 2165966"/>
              <a:gd name="connsiteX6" fmla="*/ 23446 w 1922585"/>
              <a:gd name="connsiteY6" fmla="*/ 586154 h 2165966"/>
              <a:gd name="connsiteX0" fmla="*/ 23446 w 1887415"/>
              <a:gd name="connsiteY0" fmla="*/ 586154 h 2165966"/>
              <a:gd name="connsiteX1" fmla="*/ 984738 w 1887415"/>
              <a:gd name="connsiteY1" fmla="*/ 0 h 2165966"/>
              <a:gd name="connsiteX2" fmla="*/ 1815851 w 1887415"/>
              <a:gd name="connsiteY2" fmla="*/ 428104 h 2165966"/>
              <a:gd name="connsiteX3" fmla="*/ 1887415 w 1887415"/>
              <a:gd name="connsiteY3" fmla="*/ 1629508 h 2165966"/>
              <a:gd name="connsiteX4" fmla="*/ 935002 w 1887415"/>
              <a:gd name="connsiteY4" fmla="*/ 2165966 h 2165966"/>
              <a:gd name="connsiteX5" fmla="*/ 0 w 1887415"/>
              <a:gd name="connsiteY5" fmla="*/ 1617785 h 2165966"/>
              <a:gd name="connsiteX6" fmla="*/ 23446 w 1887415"/>
              <a:gd name="connsiteY6" fmla="*/ 586154 h 2165966"/>
              <a:gd name="connsiteX0" fmla="*/ 23446 w 1815851"/>
              <a:gd name="connsiteY0" fmla="*/ 586154 h 2165966"/>
              <a:gd name="connsiteX1" fmla="*/ 984738 w 1815851"/>
              <a:gd name="connsiteY1" fmla="*/ 0 h 2165966"/>
              <a:gd name="connsiteX2" fmla="*/ 1815851 w 1815851"/>
              <a:gd name="connsiteY2" fmla="*/ 428104 h 2165966"/>
              <a:gd name="connsiteX3" fmla="*/ 1794023 w 1815851"/>
              <a:gd name="connsiteY3" fmla="*/ 1809604 h 2165966"/>
              <a:gd name="connsiteX4" fmla="*/ 935002 w 1815851"/>
              <a:gd name="connsiteY4" fmla="*/ 2165966 h 2165966"/>
              <a:gd name="connsiteX5" fmla="*/ 0 w 1815851"/>
              <a:gd name="connsiteY5" fmla="*/ 1617785 h 2165966"/>
              <a:gd name="connsiteX6" fmla="*/ 23446 w 1815851"/>
              <a:gd name="connsiteY6" fmla="*/ 586154 h 2165966"/>
              <a:gd name="connsiteX0" fmla="*/ 0 w 1792405"/>
              <a:gd name="connsiteY0" fmla="*/ 586154 h 2165966"/>
              <a:gd name="connsiteX1" fmla="*/ 961292 w 1792405"/>
              <a:gd name="connsiteY1" fmla="*/ 0 h 2165966"/>
              <a:gd name="connsiteX2" fmla="*/ 1792405 w 1792405"/>
              <a:gd name="connsiteY2" fmla="*/ 428104 h 2165966"/>
              <a:gd name="connsiteX3" fmla="*/ 1770577 w 1792405"/>
              <a:gd name="connsiteY3" fmla="*/ 1809604 h 2165966"/>
              <a:gd name="connsiteX4" fmla="*/ 911556 w 1792405"/>
              <a:gd name="connsiteY4" fmla="*/ 2165966 h 2165966"/>
              <a:gd name="connsiteX5" fmla="*/ 83289 w 1792405"/>
              <a:gd name="connsiteY5" fmla="*/ 1820393 h 2165966"/>
              <a:gd name="connsiteX6" fmla="*/ 0 w 1792405"/>
              <a:gd name="connsiteY6" fmla="*/ 586154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28104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895901"/>
              <a:gd name="connsiteY0" fmla="*/ 394803 h 2165966"/>
              <a:gd name="connsiteX1" fmla="*/ 878003 w 1895901"/>
              <a:gd name="connsiteY1" fmla="*/ 0 h 2165966"/>
              <a:gd name="connsiteX2" fmla="*/ 1895901 w 1895901"/>
              <a:gd name="connsiteY2" fmla="*/ 777038 h 2165966"/>
              <a:gd name="connsiteX3" fmla="*/ 1687288 w 1895901"/>
              <a:gd name="connsiteY3" fmla="*/ 1809604 h 2165966"/>
              <a:gd name="connsiteX4" fmla="*/ 828267 w 1895901"/>
              <a:gd name="connsiteY4" fmla="*/ 2165966 h 2165966"/>
              <a:gd name="connsiteX5" fmla="*/ 0 w 1895901"/>
              <a:gd name="connsiteY5" fmla="*/ 1820393 h 2165966"/>
              <a:gd name="connsiteX6" fmla="*/ 23446 w 1895901"/>
              <a:gd name="connsiteY6" fmla="*/ 394803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95639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713971"/>
              <a:gd name="connsiteY0" fmla="*/ 394803 h 2165966"/>
              <a:gd name="connsiteX1" fmla="*/ 878003 w 1713971"/>
              <a:gd name="connsiteY1" fmla="*/ 0 h 2165966"/>
              <a:gd name="connsiteX2" fmla="*/ 1709116 w 1713971"/>
              <a:gd name="connsiteY2" fmla="*/ 495639 h 2165966"/>
              <a:gd name="connsiteX3" fmla="*/ 1713971 w 1713971"/>
              <a:gd name="connsiteY3" fmla="*/ 1764580 h 2165966"/>
              <a:gd name="connsiteX4" fmla="*/ 828267 w 1713971"/>
              <a:gd name="connsiteY4" fmla="*/ 2165966 h 2165966"/>
              <a:gd name="connsiteX5" fmla="*/ 0 w 1713971"/>
              <a:gd name="connsiteY5" fmla="*/ 1820393 h 2165966"/>
              <a:gd name="connsiteX6" fmla="*/ 23446 w 1713971"/>
              <a:gd name="connsiteY6" fmla="*/ 394803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23314 w 1837285"/>
              <a:gd name="connsiteY5" fmla="*/ 1820393 h 2165966"/>
              <a:gd name="connsiteX6" fmla="*/ 0 w 1837285"/>
              <a:gd name="connsiteY6" fmla="*/ 608666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6580 w 1837285"/>
              <a:gd name="connsiteY5" fmla="*/ 1674066 h 2165966"/>
              <a:gd name="connsiteX6" fmla="*/ 0 w 1837285"/>
              <a:gd name="connsiteY6" fmla="*/ 608666 h 2165966"/>
              <a:gd name="connsiteX0" fmla="*/ 0 w 1925843"/>
              <a:gd name="connsiteY0" fmla="*/ 608666 h 2165966"/>
              <a:gd name="connsiteX1" fmla="*/ 1001317 w 1925843"/>
              <a:gd name="connsiteY1" fmla="*/ 0 h 2165966"/>
              <a:gd name="connsiteX2" fmla="*/ 1925822 w 1925843"/>
              <a:gd name="connsiteY2" fmla="*/ 653222 h 2165966"/>
              <a:gd name="connsiteX3" fmla="*/ 1837285 w 1925843"/>
              <a:gd name="connsiteY3" fmla="*/ 1764580 h 2165966"/>
              <a:gd name="connsiteX4" fmla="*/ 951581 w 1925843"/>
              <a:gd name="connsiteY4" fmla="*/ 2165966 h 2165966"/>
              <a:gd name="connsiteX5" fmla="*/ 16580 w 1925843"/>
              <a:gd name="connsiteY5" fmla="*/ 1674066 h 2165966"/>
              <a:gd name="connsiteX6" fmla="*/ 0 w 1925843"/>
              <a:gd name="connsiteY6" fmla="*/ 608666 h 2165966"/>
              <a:gd name="connsiteX0" fmla="*/ 0 w 1925896"/>
              <a:gd name="connsiteY0" fmla="*/ 608666 h 2165966"/>
              <a:gd name="connsiteX1" fmla="*/ 1001317 w 1925896"/>
              <a:gd name="connsiteY1" fmla="*/ 0 h 2165966"/>
              <a:gd name="connsiteX2" fmla="*/ 1925822 w 1925896"/>
              <a:gd name="connsiteY2" fmla="*/ 653222 h 2165966"/>
              <a:gd name="connsiteX3" fmla="*/ 1903993 w 1925896"/>
              <a:gd name="connsiteY3" fmla="*/ 1753325 h 2165966"/>
              <a:gd name="connsiteX4" fmla="*/ 951581 w 1925896"/>
              <a:gd name="connsiteY4" fmla="*/ 2165966 h 2165966"/>
              <a:gd name="connsiteX5" fmla="*/ 16580 w 1925896"/>
              <a:gd name="connsiteY5" fmla="*/ 1674066 h 2165966"/>
              <a:gd name="connsiteX6" fmla="*/ 0 w 1925896"/>
              <a:gd name="connsiteY6" fmla="*/ 608666 h 216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896" h="2165966">
                <a:moveTo>
                  <a:pt x="0" y="608666"/>
                </a:moveTo>
                <a:lnTo>
                  <a:pt x="1001317" y="0"/>
                </a:lnTo>
                <a:lnTo>
                  <a:pt x="1925822" y="653222"/>
                </a:lnTo>
                <a:cubicBezTo>
                  <a:pt x="1927440" y="1076202"/>
                  <a:pt x="1902375" y="1330345"/>
                  <a:pt x="1903993" y="1753325"/>
                </a:cubicBezTo>
                <a:lnTo>
                  <a:pt x="951581" y="2165966"/>
                </a:lnTo>
                <a:lnTo>
                  <a:pt x="16580" y="1674066"/>
                </a:lnTo>
                <a:lnTo>
                  <a:pt x="0" y="608666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>
            <a:stCxn id="15" idx="0"/>
            <a:endCxn id="15" idx="1"/>
          </p:cNvCxnSpPr>
          <p:nvPr/>
        </p:nvCxnSpPr>
        <p:spPr>
          <a:xfrm flipV="1">
            <a:off x="491748" y="3655842"/>
            <a:ext cx="995046" cy="602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5" idx="1"/>
            <a:endCxn id="15" idx="2"/>
          </p:cNvCxnSpPr>
          <p:nvPr/>
        </p:nvCxnSpPr>
        <p:spPr>
          <a:xfrm>
            <a:off x="1486794" y="3655842"/>
            <a:ext cx="918715" cy="646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5" idx="2"/>
            <a:endCxn id="15" idx="3"/>
          </p:cNvCxnSpPr>
          <p:nvPr/>
        </p:nvCxnSpPr>
        <p:spPr>
          <a:xfrm flipH="1">
            <a:off x="2383817" y="4302238"/>
            <a:ext cx="21692" cy="1088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12054" y="396401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62711" y="585360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5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23311" y="530197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4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36213" y="387223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3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35183" y="3286511"/>
            <a:ext cx="4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2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0830" y="521808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6</a:t>
            </a:r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280095" y="3661505"/>
            <a:ext cx="2368060" cy="2180492"/>
          </a:xfrm>
          <a:custGeom>
            <a:avLst/>
            <a:gdLst>
              <a:gd name="connsiteX0" fmla="*/ 398585 w 2168769"/>
              <a:gd name="connsiteY0" fmla="*/ 46892 h 2227384"/>
              <a:gd name="connsiteX1" fmla="*/ 1676400 w 2168769"/>
              <a:gd name="connsiteY1" fmla="*/ 0 h 2227384"/>
              <a:gd name="connsiteX2" fmla="*/ 2168769 w 2168769"/>
              <a:gd name="connsiteY2" fmla="*/ 1184031 h 2227384"/>
              <a:gd name="connsiteX3" fmla="*/ 1594338 w 2168769"/>
              <a:gd name="connsiteY3" fmla="*/ 2227384 h 2227384"/>
              <a:gd name="connsiteX4" fmla="*/ 492369 w 2168769"/>
              <a:gd name="connsiteY4" fmla="*/ 2203938 h 2227384"/>
              <a:gd name="connsiteX5" fmla="*/ 0 w 2168769"/>
              <a:gd name="connsiteY5" fmla="*/ 1184031 h 2227384"/>
              <a:gd name="connsiteX0" fmla="*/ 398585 w 2168769"/>
              <a:gd name="connsiteY0" fmla="*/ 46892 h 2227384"/>
              <a:gd name="connsiteX1" fmla="*/ 1676400 w 2168769"/>
              <a:gd name="connsiteY1" fmla="*/ 0 h 2227384"/>
              <a:gd name="connsiteX2" fmla="*/ 2168769 w 2168769"/>
              <a:gd name="connsiteY2" fmla="*/ 1184031 h 2227384"/>
              <a:gd name="connsiteX3" fmla="*/ 1594338 w 2168769"/>
              <a:gd name="connsiteY3" fmla="*/ 2227384 h 2227384"/>
              <a:gd name="connsiteX4" fmla="*/ 492369 w 2168769"/>
              <a:gd name="connsiteY4" fmla="*/ 2203938 h 2227384"/>
              <a:gd name="connsiteX5" fmla="*/ 0 w 2168769"/>
              <a:gd name="connsiteY5" fmla="*/ 1184031 h 2227384"/>
              <a:gd name="connsiteX6" fmla="*/ 398585 w 2168769"/>
              <a:gd name="connsiteY6" fmla="*/ 46892 h 2227384"/>
              <a:gd name="connsiteX0" fmla="*/ 398585 w 2168769"/>
              <a:gd name="connsiteY0" fmla="*/ 0 h 2180492"/>
              <a:gd name="connsiteX1" fmla="*/ 1746738 w 2168769"/>
              <a:gd name="connsiteY1" fmla="*/ 23446 h 2180492"/>
              <a:gd name="connsiteX2" fmla="*/ 2168769 w 2168769"/>
              <a:gd name="connsiteY2" fmla="*/ 1137139 h 2180492"/>
              <a:gd name="connsiteX3" fmla="*/ 1594338 w 2168769"/>
              <a:gd name="connsiteY3" fmla="*/ 2180492 h 2180492"/>
              <a:gd name="connsiteX4" fmla="*/ 492369 w 2168769"/>
              <a:gd name="connsiteY4" fmla="*/ 2157046 h 2180492"/>
              <a:gd name="connsiteX5" fmla="*/ 0 w 2168769"/>
              <a:gd name="connsiteY5" fmla="*/ 1137139 h 2180492"/>
              <a:gd name="connsiteX6" fmla="*/ 398585 w 2168769"/>
              <a:gd name="connsiteY6" fmla="*/ 0 h 2180492"/>
              <a:gd name="connsiteX0" fmla="*/ 492369 w 2262553"/>
              <a:gd name="connsiteY0" fmla="*/ 0 h 2180492"/>
              <a:gd name="connsiteX1" fmla="*/ 1840522 w 2262553"/>
              <a:gd name="connsiteY1" fmla="*/ 23446 h 2180492"/>
              <a:gd name="connsiteX2" fmla="*/ 2262553 w 2262553"/>
              <a:gd name="connsiteY2" fmla="*/ 1137139 h 2180492"/>
              <a:gd name="connsiteX3" fmla="*/ 1688122 w 2262553"/>
              <a:gd name="connsiteY3" fmla="*/ 2180492 h 2180492"/>
              <a:gd name="connsiteX4" fmla="*/ 586153 w 2262553"/>
              <a:gd name="connsiteY4" fmla="*/ 2157046 h 2180492"/>
              <a:gd name="connsiteX5" fmla="*/ 0 w 2262553"/>
              <a:gd name="connsiteY5" fmla="*/ 1137139 h 2180492"/>
              <a:gd name="connsiteX6" fmla="*/ 492369 w 2262553"/>
              <a:gd name="connsiteY6" fmla="*/ 0 h 2180492"/>
              <a:gd name="connsiteX0" fmla="*/ 492369 w 2368060"/>
              <a:gd name="connsiteY0" fmla="*/ 0 h 2180492"/>
              <a:gd name="connsiteX1" fmla="*/ 1840522 w 2368060"/>
              <a:gd name="connsiteY1" fmla="*/ 23446 h 2180492"/>
              <a:gd name="connsiteX2" fmla="*/ 2368060 w 2368060"/>
              <a:gd name="connsiteY2" fmla="*/ 1160585 h 2180492"/>
              <a:gd name="connsiteX3" fmla="*/ 1688122 w 2368060"/>
              <a:gd name="connsiteY3" fmla="*/ 2180492 h 2180492"/>
              <a:gd name="connsiteX4" fmla="*/ 586153 w 2368060"/>
              <a:gd name="connsiteY4" fmla="*/ 2157046 h 2180492"/>
              <a:gd name="connsiteX5" fmla="*/ 0 w 2368060"/>
              <a:gd name="connsiteY5" fmla="*/ 1137139 h 2180492"/>
              <a:gd name="connsiteX6" fmla="*/ 492369 w 2368060"/>
              <a:gd name="connsiteY6" fmla="*/ 0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060" h="2180492">
                <a:moveTo>
                  <a:pt x="492369" y="0"/>
                </a:moveTo>
                <a:lnTo>
                  <a:pt x="1840522" y="23446"/>
                </a:lnTo>
                <a:lnTo>
                  <a:pt x="2368060" y="1160585"/>
                </a:lnTo>
                <a:lnTo>
                  <a:pt x="1688122" y="2180492"/>
                </a:lnTo>
                <a:lnTo>
                  <a:pt x="586153" y="2157046"/>
                </a:lnTo>
                <a:lnTo>
                  <a:pt x="0" y="1137139"/>
                </a:lnTo>
                <a:lnTo>
                  <a:pt x="492369" y="0"/>
                </a:ln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7915" y="3369729"/>
            <a:ext cx="3811623" cy="22467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Theorem 2.</a:t>
            </a:r>
          </a:p>
          <a:p>
            <a:r>
              <a:rPr lang="en-US" altLang="ja-JP" sz="2800" dirty="0" smtClean="0"/>
              <a:t>A</a:t>
            </a:r>
            <a:r>
              <a:rPr kumimoji="1" lang="en-US" altLang="ja-JP" sz="2800" dirty="0" smtClean="0"/>
              <a:t>ny oval K  such that W(K)=W(C) admits a circumscribed C-hexagon</a:t>
            </a:r>
          </a:p>
          <a:p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Ohmann</a:t>
            </a:r>
            <a:r>
              <a:rPr lang="en-US" altLang="ja-JP" sz="2800" dirty="0" smtClean="0"/>
              <a:t>, 1952)</a:t>
            </a:r>
            <a:endParaRPr kumimoji="1" lang="ja-JP" altLang="en-US" sz="2800" dirty="0"/>
          </a:p>
        </p:txBody>
      </p:sp>
      <p:grpSp>
        <p:nvGrpSpPr>
          <p:cNvPr id="42" name="グループ化 41"/>
          <p:cNvGrpSpPr/>
          <p:nvPr/>
        </p:nvGrpSpPr>
        <p:grpSpPr>
          <a:xfrm rot="19648094">
            <a:off x="580255" y="1356555"/>
            <a:ext cx="6245000" cy="6303823"/>
            <a:chOff x="3801850" y="2753410"/>
            <a:chExt cx="5581590" cy="5336492"/>
          </a:xfrm>
        </p:grpSpPr>
        <p:sp>
          <p:nvSpPr>
            <p:cNvPr id="43" name="フリーフォーム 42"/>
            <p:cNvSpPr/>
            <p:nvPr/>
          </p:nvSpPr>
          <p:spPr>
            <a:xfrm>
              <a:off x="5630898" y="4612958"/>
              <a:ext cx="1922585" cy="2159263"/>
            </a:xfrm>
            <a:custGeom>
              <a:avLst/>
              <a:gdLst>
                <a:gd name="connsiteX0" fmla="*/ 0 w 1887416"/>
                <a:gd name="connsiteY0" fmla="*/ 633047 h 2051539"/>
                <a:gd name="connsiteX1" fmla="*/ 902677 w 1887416"/>
                <a:gd name="connsiteY1" fmla="*/ 0 h 2051539"/>
                <a:gd name="connsiteX2" fmla="*/ 1887416 w 1887416"/>
                <a:gd name="connsiteY2" fmla="*/ 527539 h 2051539"/>
                <a:gd name="connsiteX3" fmla="*/ 1852246 w 1887416"/>
                <a:gd name="connsiteY3" fmla="*/ 1582616 h 2051539"/>
                <a:gd name="connsiteX4" fmla="*/ 1019908 w 1887416"/>
                <a:gd name="connsiteY4" fmla="*/ 2051539 h 2051539"/>
                <a:gd name="connsiteX5" fmla="*/ 11723 w 1887416"/>
                <a:gd name="connsiteY5" fmla="*/ 1570893 h 2051539"/>
                <a:gd name="connsiteX6" fmla="*/ 0 w 1887416"/>
                <a:gd name="connsiteY6" fmla="*/ 633047 h 2051539"/>
                <a:gd name="connsiteX0" fmla="*/ 0 w 1887416"/>
                <a:gd name="connsiteY0" fmla="*/ 679939 h 2098431"/>
                <a:gd name="connsiteX1" fmla="*/ 949569 w 1887416"/>
                <a:gd name="connsiteY1" fmla="*/ 0 h 2098431"/>
                <a:gd name="connsiteX2" fmla="*/ 1887416 w 1887416"/>
                <a:gd name="connsiteY2" fmla="*/ 574431 h 2098431"/>
                <a:gd name="connsiteX3" fmla="*/ 1852246 w 1887416"/>
                <a:gd name="connsiteY3" fmla="*/ 1629508 h 2098431"/>
                <a:gd name="connsiteX4" fmla="*/ 1019908 w 1887416"/>
                <a:gd name="connsiteY4" fmla="*/ 2098431 h 2098431"/>
                <a:gd name="connsiteX5" fmla="*/ 11723 w 1887416"/>
                <a:gd name="connsiteY5" fmla="*/ 1617785 h 2098431"/>
                <a:gd name="connsiteX6" fmla="*/ 0 w 1887416"/>
                <a:gd name="connsiteY6" fmla="*/ 679939 h 2098431"/>
                <a:gd name="connsiteX0" fmla="*/ 0 w 1887416"/>
                <a:gd name="connsiteY0" fmla="*/ 609600 h 2098431"/>
                <a:gd name="connsiteX1" fmla="*/ 949569 w 1887416"/>
                <a:gd name="connsiteY1" fmla="*/ 0 h 2098431"/>
                <a:gd name="connsiteX2" fmla="*/ 1887416 w 1887416"/>
                <a:gd name="connsiteY2" fmla="*/ 574431 h 2098431"/>
                <a:gd name="connsiteX3" fmla="*/ 1852246 w 1887416"/>
                <a:gd name="connsiteY3" fmla="*/ 1629508 h 2098431"/>
                <a:gd name="connsiteX4" fmla="*/ 1019908 w 1887416"/>
                <a:gd name="connsiteY4" fmla="*/ 2098431 h 2098431"/>
                <a:gd name="connsiteX5" fmla="*/ 11723 w 1887416"/>
                <a:gd name="connsiteY5" fmla="*/ 1617785 h 2098431"/>
                <a:gd name="connsiteX6" fmla="*/ 0 w 1887416"/>
                <a:gd name="connsiteY6" fmla="*/ 609600 h 2098431"/>
                <a:gd name="connsiteX0" fmla="*/ 35169 w 1922585"/>
                <a:gd name="connsiteY0" fmla="*/ 609600 h 2098431"/>
                <a:gd name="connsiteX1" fmla="*/ 984738 w 1922585"/>
                <a:gd name="connsiteY1" fmla="*/ 0 h 2098431"/>
                <a:gd name="connsiteX2" fmla="*/ 1922585 w 1922585"/>
                <a:gd name="connsiteY2" fmla="*/ 574431 h 2098431"/>
                <a:gd name="connsiteX3" fmla="*/ 1887415 w 1922585"/>
                <a:gd name="connsiteY3" fmla="*/ 1629508 h 2098431"/>
                <a:gd name="connsiteX4" fmla="*/ 1055077 w 1922585"/>
                <a:gd name="connsiteY4" fmla="*/ 2098431 h 2098431"/>
                <a:gd name="connsiteX5" fmla="*/ 0 w 1922585"/>
                <a:gd name="connsiteY5" fmla="*/ 1617785 h 2098431"/>
                <a:gd name="connsiteX6" fmla="*/ 35169 w 1922585"/>
                <a:gd name="connsiteY6" fmla="*/ 609600 h 2098431"/>
                <a:gd name="connsiteX0" fmla="*/ 23446 w 1922585"/>
                <a:gd name="connsiteY0" fmla="*/ 586154 h 2098431"/>
                <a:gd name="connsiteX1" fmla="*/ 984738 w 1922585"/>
                <a:gd name="connsiteY1" fmla="*/ 0 h 2098431"/>
                <a:gd name="connsiteX2" fmla="*/ 1922585 w 1922585"/>
                <a:gd name="connsiteY2" fmla="*/ 574431 h 2098431"/>
                <a:gd name="connsiteX3" fmla="*/ 1887415 w 1922585"/>
                <a:gd name="connsiteY3" fmla="*/ 1629508 h 2098431"/>
                <a:gd name="connsiteX4" fmla="*/ 1055077 w 1922585"/>
                <a:gd name="connsiteY4" fmla="*/ 2098431 h 2098431"/>
                <a:gd name="connsiteX5" fmla="*/ 0 w 1922585"/>
                <a:gd name="connsiteY5" fmla="*/ 1617785 h 2098431"/>
                <a:gd name="connsiteX6" fmla="*/ 23446 w 1922585"/>
                <a:gd name="connsiteY6" fmla="*/ 586154 h 2098431"/>
                <a:gd name="connsiteX0" fmla="*/ 23446 w 1922585"/>
                <a:gd name="connsiteY0" fmla="*/ 586154 h 2159264"/>
                <a:gd name="connsiteX1" fmla="*/ 984738 w 1922585"/>
                <a:gd name="connsiteY1" fmla="*/ 0 h 2159264"/>
                <a:gd name="connsiteX2" fmla="*/ 1922585 w 1922585"/>
                <a:gd name="connsiteY2" fmla="*/ 574431 h 2159264"/>
                <a:gd name="connsiteX3" fmla="*/ 1887415 w 1922585"/>
                <a:gd name="connsiteY3" fmla="*/ 1629508 h 2159264"/>
                <a:gd name="connsiteX4" fmla="*/ 1002689 w 1922585"/>
                <a:gd name="connsiteY4" fmla="*/ 2159264 h 2159264"/>
                <a:gd name="connsiteX5" fmla="*/ 0 w 1922585"/>
                <a:gd name="connsiteY5" fmla="*/ 1617785 h 2159264"/>
                <a:gd name="connsiteX6" fmla="*/ 23446 w 1922585"/>
                <a:gd name="connsiteY6" fmla="*/ 586154 h 21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585" h="2159264">
                  <a:moveTo>
                    <a:pt x="23446" y="586154"/>
                  </a:moveTo>
                  <a:lnTo>
                    <a:pt x="984738" y="0"/>
                  </a:lnTo>
                  <a:lnTo>
                    <a:pt x="1922585" y="574431"/>
                  </a:lnTo>
                  <a:lnTo>
                    <a:pt x="1887415" y="1629508"/>
                  </a:lnTo>
                  <a:lnTo>
                    <a:pt x="1002689" y="2159264"/>
                  </a:lnTo>
                  <a:lnTo>
                    <a:pt x="0" y="1617785"/>
                  </a:lnTo>
                  <a:lnTo>
                    <a:pt x="23446" y="586154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図形グループ 44"/>
            <p:cNvGrpSpPr/>
            <p:nvPr/>
          </p:nvGrpSpPr>
          <p:grpSpPr>
            <a:xfrm>
              <a:off x="3801850" y="2753410"/>
              <a:ext cx="5581590" cy="5336492"/>
              <a:chOff x="4078800" y="977908"/>
              <a:chExt cx="5581590" cy="5336492"/>
            </a:xfrm>
          </p:grpSpPr>
          <p:sp>
            <p:nvSpPr>
              <p:cNvPr id="46" name="二等辺三角形 45"/>
              <p:cNvSpPr>
                <a:spLocks noChangeAspect="1"/>
              </p:cNvSpPr>
              <p:nvPr/>
            </p:nvSpPr>
            <p:spPr>
              <a:xfrm>
                <a:off x="5939092" y="2842917"/>
                <a:ext cx="1860098" cy="160898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弦 46"/>
              <p:cNvSpPr>
                <a:spLocks noChangeAspect="1"/>
              </p:cNvSpPr>
              <p:nvPr/>
            </p:nvSpPr>
            <p:spPr>
              <a:xfrm rot="7202641">
                <a:off x="4078800" y="2592000"/>
                <a:ext cx="3722400" cy="3722400"/>
              </a:xfrm>
              <a:prstGeom prst="chord">
                <a:avLst>
                  <a:gd name="adj1" fmla="val 10766634"/>
                  <a:gd name="adj2" fmla="val 1443080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弦 47"/>
              <p:cNvSpPr>
                <a:spLocks noChangeAspect="1"/>
              </p:cNvSpPr>
              <p:nvPr/>
            </p:nvSpPr>
            <p:spPr>
              <a:xfrm>
                <a:off x="5937990" y="2590702"/>
                <a:ext cx="3722400" cy="3722400"/>
              </a:xfrm>
              <a:prstGeom prst="chord">
                <a:avLst>
                  <a:gd name="adj1" fmla="val 10766634"/>
                  <a:gd name="adj2" fmla="val 1443080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弦 48"/>
              <p:cNvSpPr>
                <a:spLocks noChangeAspect="1"/>
              </p:cNvSpPr>
              <p:nvPr/>
            </p:nvSpPr>
            <p:spPr>
              <a:xfrm rot="14403102">
                <a:off x="5011200" y="977908"/>
                <a:ext cx="3722400" cy="3722400"/>
              </a:xfrm>
              <a:prstGeom prst="chord">
                <a:avLst>
                  <a:gd name="adj1" fmla="val 10766634"/>
                  <a:gd name="adj2" fmla="val 1443080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二等辺三角形 44"/>
            <p:cNvSpPr/>
            <p:nvPr/>
          </p:nvSpPr>
          <p:spPr>
            <a:xfrm>
              <a:off x="5666948" y="4586947"/>
              <a:ext cx="1879619" cy="1614445"/>
            </a:xfrm>
            <a:prstGeom prst="triangle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097915" y="5898544"/>
            <a:ext cx="355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Exercise.  Prove </a:t>
            </a:r>
            <a:r>
              <a:rPr lang="en-US" altLang="ja-JP" dirty="0"/>
              <a:t>T</a:t>
            </a:r>
            <a:r>
              <a:rPr kumimoji="1" lang="en-US" altLang="ja-JP" dirty="0" smtClean="0"/>
              <a:t>heorem 2 (you may use </a:t>
            </a:r>
            <a:r>
              <a:rPr kumimoji="1" lang="en-US" altLang="ja-JP" dirty="0" err="1" smtClean="0"/>
              <a:t>Borusk</a:t>
            </a:r>
            <a:r>
              <a:rPr lang="en-US" altLang="ja-JP" dirty="0" err="1" smtClean="0"/>
              <a:t>-Ulam</a:t>
            </a:r>
            <a:r>
              <a:rPr lang="en-US" altLang="ja-JP" dirty="0" smtClean="0"/>
              <a:t> theorem)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8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274638"/>
            <a:ext cx="9003322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 </a:t>
            </a:r>
            <a:endParaRPr kumimoji="1" lang="ja-JP" altLang="en-US" sz="2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923" y="1282744"/>
            <a:ext cx="8534400" cy="509029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Given C and an inscribed affine regular hexagon H</a:t>
            </a:r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 smtClean="0"/>
              <a:t>H=P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5</a:t>
            </a:r>
            <a:r>
              <a:rPr lang="en-US" altLang="ja-JP" dirty="0" smtClean="0"/>
              <a:t> P</a:t>
            </a:r>
            <a:r>
              <a:rPr lang="en-US" altLang="ja-JP" baseline="-25000" dirty="0" smtClean="0"/>
              <a:t>6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/>
              <a:t> T</a:t>
            </a:r>
            <a:r>
              <a:rPr lang="en-US" altLang="ja-JP" dirty="0" smtClean="0"/>
              <a:t>he circumscribed hexagon H’ of C touching vertices of H  is called the circumscribed C-hexagon</a:t>
            </a:r>
            <a:endParaRPr kumimoji="1" lang="en-US" altLang="ja-JP" dirty="0" smtClean="0"/>
          </a:p>
        </p:txBody>
      </p:sp>
      <p:cxnSp>
        <p:nvCxnSpPr>
          <p:cNvPr id="5" name="直線コネクタ 4"/>
          <p:cNvCxnSpPr>
            <a:stCxn id="4" idx="1"/>
            <a:endCxn id="4" idx="5"/>
          </p:cNvCxnSpPr>
          <p:nvPr/>
        </p:nvCxnSpPr>
        <p:spPr>
          <a:xfrm>
            <a:off x="823443" y="4508462"/>
            <a:ext cx="1360305" cy="1562515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541714" y="4184855"/>
            <a:ext cx="1923763" cy="2209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645234" y="4184855"/>
            <a:ext cx="1692235" cy="2197238"/>
          </a:xfrm>
          <a:custGeom>
            <a:avLst/>
            <a:gdLst>
              <a:gd name="connsiteX0" fmla="*/ 0 w 1887416"/>
              <a:gd name="connsiteY0" fmla="*/ 633047 h 2051539"/>
              <a:gd name="connsiteX1" fmla="*/ 902677 w 1887416"/>
              <a:gd name="connsiteY1" fmla="*/ 0 h 2051539"/>
              <a:gd name="connsiteX2" fmla="*/ 1887416 w 1887416"/>
              <a:gd name="connsiteY2" fmla="*/ 527539 h 2051539"/>
              <a:gd name="connsiteX3" fmla="*/ 1852246 w 1887416"/>
              <a:gd name="connsiteY3" fmla="*/ 1582616 h 2051539"/>
              <a:gd name="connsiteX4" fmla="*/ 1019908 w 1887416"/>
              <a:gd name="connsiteY4" fmla="*/ 2051539 h 2051539"/>
              <a:gd name="connsiteX5" fmla="*/ 11723 w 1887416"/>
              <a:gd name="connsiteY5" fmla="*/ 1570893 h 2051539"/>
              <a:gd name="connsiteX6" fmla="*/ 0 w 1887416"/>
              <a:gd name="connsiteY6" fmla="*/ 633047 h 2051539"/>
              <a:gd name="connsiteX0" fmla="*/ 0 w 1887416"/>
              <a:gd name="connsiteY0" fmla="*/ 679939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79939 h 2098431"/>
              <a:gd name="connsiteX0" fmla="*/ 0 w 1887416"/>
              <a:gd name="connsiteY0" fmla="*/ 609600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09600 h 2098431"/>
              <a:gd name="connsiteX0" fmla="*/ 35169 w 1922585"/>
              <a:gd name="connsiteY0" fmla="*/ 609600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35169 w 1922585"/>
              <a:gd name="connsiteY6" fmla="*/ 609600 h 2098431"/>
              <a:gd name="connsiteX0" fmla="*/ 23446 w 1922585"/>
              <a:gd name="connsiteY0" fmla="*/ 586154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23446 w 1922585"/>
              <a:gd name="connsiteY6" fmla="*/ 586154 h 2098431"/>
              <a:gd name="connsiteX0" fmla="*/ 23446 w 1922585"/>
              <a:gd name="connsiteY0" fmla="*/ 586154 h 2165966"/>
              <a:gd name="connsiteX1" fmla="*/ 984738 w 1922585"/>
              <a:gd name="connsiteY1" fmla="*/ 0 h 2165966"/>
              <a:gd name="connsiteX2" fmla="*/ 1922585 w 1922585"/>
              <a:gd name="connsiteY2" fmla="*/ 574431 h 2165966"/>
              <a:gd name="connsiteX3" fmla="*/ 1887415 w 1922585"/>
              <a:gd name="connsiteY3" fmla="*/ 1629508 h 2165966"/>
              <a:gd name="connsiteX4" fmla="*/ 935002 w 1922585"/>
              <a:gd name="connsiteY4" fmla="*/ 2165966 h 2165966"/>
              <a:gd name="connsiteX5" fmla="*/ 0 w 1922585"/>
              <a:gd name="connsiteY5" fmla="*/ 1617785 h 2165966"/>
              <a:gd name="connsiteX6" fmla="*/ 23446 w 1922585"/>
              <a:gd name="connsiteY6" fmla="*/ 586154 h 2165966"/>
              <a:gd name="connsiteX0" fmla="*/ 23446 w 1887415"/>
              <a:gd name="connsiteY0" fmla="*/ 586154 h 2165966"/>
              <a:gd name="connsiteX1" fmla="*/ 984738 w 1887415"/>
              <a:gd name="connsiteY1" fmla="*/ 0 h 2165966"/>
              <a:gd name="connsiteX2" fmla="*/ 1815851 w 1887415"/>
              <a:gd name="connsiteY2" fmla="*/ 428104 h 2165966"/>
              <a:gd name="connsiteX3" fmla="*/ 1887415 w 1887415"/>
              <a:gd name="connsiteY3" fmla="*/ 1629508 h 2165966"/>
              <a:gd name="connsiteX4" fmla="*/ 935002 w 1887415"/>
              <a:gd name="connsiteY4" fmla="*/ 2165966 h 2165966"/>
              <a:gd name="connsiteX5" fmla="*/ 0 w 1887415"/>
              <a:gd name="connsiteY5" fmla="*/ 1617785 h 2165966"/>
              <a:gd name="connsiteX6" fmla="*/ 23446 w 1887415"/>
              <a:gd name="connsiteY6" fmla="*/ 586154 h 2165966"/>
              <a:gd name="connsiteX0" fmla="*/ 23446 w 1815851"/>
              <a:gd name="connsiteY0" fmla="*/ 586154 h 2165966"/>
              <a:gd name="connsiteX1" fmla="*/ 984738 w 1815851"/>
              <a:gd name="connsiteY1" fmla="*/ 0 h 2165966"/>
              <a:gd name="connsiteX2" fmla="*/ 1815851 w 1815851"/>
              <a:gd name="connsiteY2" fmla="*/ 428104 h 2165966"/>
              <a:gd name="connsiteX3" fmla="*/ 1794023 w 1815851"/>
              <a:gd name="connsiteY3" fmla="*/ 1809604 h 2165966"/>
              <a:gd name="connsiteX4" fmla="*/ 935002 w 1815851"/>
              <a:gd name="connsiteY4" fmla="*/ 2165966 h 2165966"/>
              <a:gd name="connsiteX5" fmla="*/ 0 w 1815851"/>
              <a:gd name="connsiteY5" fmla="*/ 1617785 h 2165966"/>
              <a:gd name="connsiteX6" fmla="*/ 23446 w 1815851"/>
              <a:gd name="connsiteY6" fmla="*/ 586154 h 2165966"/>
              <a:gd name="connsiteX0" fmla="*/ 0 w 1792405"/>
              <a:gd name="connsiteY0" fmla="*/ 586154 h 2165966"/>
              <a:gd name="connsiteX1" fmla="*/ 961292 w 1792405"/>
              <a:gd name="connsiteY1" fmla="*/ 0 h 2165966"/>
              <a:gd name="connsiteX2" fmla="*/ 1792405 w 1792405"/>
              <a:gd name="connsiteY2" fmla="*/ 428104 h 2165966"/>
              <a:gd name="connsiteX3" fmla="*/ 1770577 w 1792405"/>
              <a:gd name="connsiteY3" fmla="*/ 1809604 h 2165966"/>
              <a:gd name="connsiteX4" fmla="*/ 911556 w 1792405"/>
              <a:gd name="connsiteY4" fmla="*/ 2165966 h 2165966"/>
              <a:gd name="connsiteX5" fmla="*/ 83289 w 1792405"/>
              <a:gd name="connsiteY5" fmla="*/ 1820393 h 2165966"/>
              <a:gd name="connsiteX6" fmla="*/ 0 w 1792405"/>
              <a:gd name="connsiteY6" fmla="*/ 586154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28104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895901"/>
              <a:gd name="connsiteY0" fmla="*/ 394803 h 2165966"/>
              <a:gd name="connsiteX1" fmla="*/ 878003 w 1895901"/>
              <a:gd name="connsiteY1" fmla="*/ 0 h 2165966"/>
              <a:gd name="connsiteX2" fmla="*/ 1895901 w 1895901"/>
              <a:gd name="connsiteY2" fmla="*/ 777038 h 2165966"/>
              <a:gd name="connsiteX3" fmla="*/ 1687288 w 1895901"/>
              <a:gd name="connsiteY3" fmla="*/ 1809604 h 2165966"/>
              <a:gd name="connsiteX4" fmla="*/ 828267 w 1895901"/>
              <a:gd name="connsiteY4" fmla="*/ 2165966 h 2165966"/>
              <a:gd name="connsiteX5" fmla="*/ 0 w 1895901"/>
              <a:gd name="connsiteY5" fmla="*/ 1820393 h 2165966"/>
              <a:gd name="connsiteX6" fmla="*/ 23446 w 1895901"/>
              <a:gd name="connsiteY6" fmla="*/ 394803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95639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713971"/>
              <a:gd name="connsiteY0" fmla="*/ 394803 h 2165966"/>
              <a:gd name="connsiteX1" fmla="*/ 878003 w 1713971"/>
              <a:gd name="connsiteY1" fmla="*/ 0 h 2165966"/>
              <a:gd name="connsiteX2" fmla="*/ 1709116 w 1713971"/>
              <a:gd name="connsiteY2" fmla="*/ 495639 h 2165966"/>
              <a:gd name="connsiteX3" fmla="*/ 1713971 w 1713971"/>
              <a:gd name="connsiteY3" fmla="*/ 1764580 h 2165966"/>
              <a:gd name="connsiteX4" fmla="*/ 828267 w 1713971"/>
              <a:gd name="connsiteY4" fmla="*/ 2165966 h 2165966"/>
              <a:gd name="connsiteX5" fmla="*/ 0 w 1713971"/>
              <a:gd name="connsiteY5" fmla="*/ 1820393 h 2165966"/>
              <a:gd name="connsiteX6" fmla="*/ 23446 w 1713971"/>
              <a:gd name="connsiteY6" fmla="*/ 394803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23314 w 1837285"/>
              <a:gd name="connsiteY5" fmla="*/ 1820393 h 2165966"/>
              <a:gd name="connsiteX6" fmla="*/ 0 w 1837285"/>
              <a:gd name="connsiteY6" fmla="*/ 608666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6580 w 1837285"/>
              <a:gd name="connsiteY5" fmla="*/ 1674066 h 2165966"/>
              <a:gd name="connsiteX6" fmla="*/ 0 w 1837285"/>
              <a:gd name="connsiteY6" fmla="*/ 608666 h 2165966"/>
              <a:gd name="connsiteX0" fmla="*/ 0 w 1925843"/>
              <a:gd name="connsiteY0" fmla="*/ 608666 h 2165966"/>
              <a:gd name="connsiteX1" fmla="*/ 1001317 w 1925843"/>
              <a:gd name="connsiteY1" fmla="*/ 0 h 2165966"/>
              <a:gd name="connsiteX2" fmla="*/ 1925822 w 1925843"/>
              <a:gd name="connsiteY2" fmla="*/ 653222 h 2165966"/>
              <a:gd name="connsiteX3" fmla="*/ 1837285 w 1925843"/>
              <a:gd name="connsiteY3" fmla="*/ 1764580 h 2165966"/>
              <a:gd name="connsiteX4" fmla="*/ 951581 w 1925843"/>
              <a:gd name="connsiteY4" fmla="*/ 2165966 h 2165966"/>
              <a:gd name="connsiteX5" fmla="*/ 16580 w 1925843"/>
              <a:gd name="connsiteY5" fmla="*/ 1674066 h 2165966"/>
              <a:gd name="connsiteX6" fmla="*/ 0 w 1925843"/>
              <a:gd name="connsiteY6" fmla="*/ 608666 h 2165966"/>
              <a:gd name="connsiteX0" fmla="*/ 0 w 1925896"/>
              <a:gd name="connsiteY0" fmla="*/ 608666 h 2165966"/>
              <a:gd name="connsiteX1" fmla="*/ 1001317 w 1925896"/>
              <a:gd name="connsiteY1" fmla="*/ 0 h 2165966"/>
              <a:gd name="connsiteX2" fmla="*/ 1925822 w 1925896"/>
              <a:gd name="connsiteY2" fmla="*/ 653222 h 2165966"/>
              <a:gd name="connsiteX3" fmla="*/ 1903993 w 1925896"/>
              <a:gd name="connsiteY3" fmla="*/ 1753325 h 2165966"/>
              <a:gd name="connsiteX4" fmla="*/ 951581 w 1925896"/>
              <a:gd name="connsiteY4" fmla="*/ 2165966 h 2165966"/>
              <a:gd name="connsiteX5" fmla="*/ 16580 w 1925896"/>
              <a:gd name="connsiteY5" fmla="*/ 1674066 h 2165966"/>
              <a:gd name="connsiteX6" fmla="*/ 0 w 1925896"/>
              <a:gd name="connsiteY6" fmla="*/ 608666 h 216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896" h="2165966">
                <a:moveTo>
                  <a:pt x="0" y="608666"/>
                </a:moveTo>
                <a:lnTo>
                  <a:pt x="1001317" y="0"/>
                </a:lnTo>
                <a:lnTo>
                  <a:pt x="1925822" y="653222"/>
                </a:lnTo>
                <a:cubicBezTo>
                  <a:pt x="1927440" y="1076202"/>
                  <a:pt x="1902375" y="1330345"/>
                  <a:pt x="1903993" y="1753325"/>
                </a:cubicBezTo>
                <a:lnTo>
                  <a:pt x="951581" y="2165966"/>
                </a:lnTo>
                <a:lnTo>
                  <a:pt x="16580" y="1674066"/>
                </a:lnTo>
                <a:lnTo>
                  <a:pt x="0" y="608666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>
            <a:stCxn id="15" idx="0"/>
            <a:endCxn id="15" idx="3"/>
          </p:cNvCxnSpPr>
          <p:nvPr/>
        </p:nvCxnSpPr>
        <p:spPr>
          <a:xfrm>
            <a:off x="645234" y="4802309"/>
            <a:ext cx="1672989" cy="1161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5" idx="0"/>
            <a:endCxn id="15" idx="1"/>
          </p:cNvCxnSpPr>
          <p:nvPr/>
        </p:nvCxnSpPr>
        <p:spPr>
          <a:xfrm flipV="1">
            <a:off x="645234" y="4184855"/>
            <a:ext cx="879831" cy="617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5" idx="1"/>
            <a:endCxn id="15" idx="2"/>
          </p:cNvCxnSpPr>
          <p:nvPr/>
        </p:nvCxnSpPr>
        <p:spPr>
          <a:xfrm>
            <a:off x="1525065" y="4184855"/>
            <a:ext cx="812339" cy="6626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5" idx="2"/>
            <a:endCxn id="15" idx="3"/>
          </p:cNvCxnSpPr>
          <p:nvPr/>
        </p:nvCxnSpPr>
        <p:spPr>
          <a:xfrm flipH="1">
            <a:off x="2318223" y="4847508"/>
            <a:ext cx="19181" cy="11159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59878" y="451589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12677" y="641434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5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73277" y="586271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4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86179" y="443297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3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85149" y="3847251"/>
            <a:ext cx="4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2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0796" y="577882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6</a:t>
            </a:r>
            <a:endParaRPr kumimoji="1" lang="ja-JP" altLang="en-US" dirty="0"/>
          </a:p>
        </p:txBody>
      </p:sp>
      <p:sp>
        <p:nvSpPr>
          <p:cNvPr id="17" name="フリーフォーム 16"/>
          <p:cNvSpPr/>
          <p:nvPr/>
        </p:nvSpPr>
        <p:spPr>
          <a:xfrm>
            <a:off x="615729" y="4183255"/>
            <a:ext cx="909336" cy="651965"/>
          </a:xfrm>
          <a:custGeom>
            <a:avLst/>
            <a:gdLst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4" fmla="*/ 0 w 832339"/>
              <a:gd name="connsiteY4" fmla="*/ 644769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511996 w 832339"/>
              <a:gd name="connsiteY2" fmla="*/ 79395 h 644769"/>
              <a:gd name="connsiteX3" fmla="*/ 832339 w 832339"/>
              <a:gd name="connsiteY3" fmla="*/ 0 h 644769"/>
              <a:gd name="connsiteX4" fmla="*/ 832339 w 832339"/>
              <a:gd name="connsiteY4" fmla="*/ 0 h 644769"/>
              <a:gd name="connsiteX5" fmla="*/ 0 w 832339"/>
              <a:gd name="connsiteY5" fmla="*/ 644769 h 644769"/>
              <a:gd name="connsiteX0" fmla="*/ 39979 w 872318"/>
              <a:gd name="connsiteY0" fmla="*/ 644769 h 661887"/>
              <a:gd name="connsiteX1" fmla="*/ 151283 w 872318"/>
              <a:gd name="connsiteY1" fmla="*/ 452301 h 661887"/>
              <a:gd name="connsiteX2" fmla="*/ 321333 w 872318"/>
              <a:gd name="connsiteY2" fmla="*/ 199292 h 661887"/>
              <a:gd name="connsiteX3" fmla="*/ 551975 w 872318"/>
              <a:gd name="connsiteY3" fmla="*/ 79395 h 661887"/>
              <a:gd name="connsiteX4" fmla="*/ 872318 w 872318"/>
              <a:gd name="connsiteY4" fmla="*/ 0 h 661887"/>
              <a:gd name="connsiteX5" fmla="*/ 872318 w 872318"/>
              <a:gd name="connsiteY5" fmla="*/ 0 h 661887"/>
              <a:gd name="connsiteX6" fmla="*/ 39979 w 872318"/>
              <a:gd name="connsiteY6" fmla="*/ 644769 h 661887"/>
              <a:gd name="connsiteX0" fmla="*/ 39979 w 872318"/>
              <a:gd name="connsiteY0" fmla="*/ 646411 h 663529"/>
              <a:gd name="connsiteX1" fmla="*/ 151283 w 872318"/>
              <a:gd name="connsiteY1" fmla="*/ 453943 h 663529"/>
              <a:gd name="connsiteX2" fmla="*/ 321333 w 872318"/>
              <a:gd name="connsiteY2" fmla="*/ 200934 h 663529"/>
              <a:gd name="connsiteX3" fmla="*/ 574235 w 872318"/>
              <a:gd name="connsiteY3" fmla="*/ 20890 h 663529"/>
              <a:gd name="connsiteX4" fmla="*/ 872318 w 872318"/>
              <a:gd name="connsiteY4" fmla="*/ 1642 h 663529"/>
              <a:gd name="connsiteX5" fmla="*/ 872318 w 872318"/>
              <a:gd name="connsiteY5" fmla="*/ 1642 h 663529"/>
              <a:gd name="connsiteX6" fmla="*/ 39979 w 872318"/>
              <a:gd name="connsiteY6" fmla="*/ 646411 h 663529"/>
              <a:gd name="connsiteX0" fmla="*/ 45390 w 877729"/>
              <a:gd name="connsiteY0" fmla="*/ 646411 h 663529"/>
              <a:gd name="connsiteX1" fmla="*/ 123304 w 877729"/>
              <a:gd name="connsiteY1" fmla="*/ 453943 h 663529"/>
              <a:gd name="connsiteX2" fmla="*/ 326744 w 877729"/>
              <a:gd name="connsiteY2" fmla="*/ 200934 h 663529"/>
              <a:gd name="connsiteX3" fmla="*/ 579646 w 877729"/>
              <a:gd name="connsiteY3" fmla="*/ 20890 h 663529"/>
              <a:gd name="connsiteX4" fmla="*/ 877729 w 877729"/>
              <a:gd name="connsiteY4" fmla="*/ 1642 h 663529"/>
              <a:gd name="connsiteX5" fmla="*/ 877729 w 877729"/>
              <a:gd name="connsiteY5" fmla="*/ 1642 h 663529"/>
              <a:gd name="connsiteX6" fmla="*/ 45390 w 877729"/>
              <a:gd name="connsiteY6" fmla="*/ 646411 h 663529"/>
              <a:gd name="connsiteX0" fmla="*/ 39738 w 907162"/>
              <a:gd name="connsiteY0" fmla="*/ 671106 h 686709"/>
              <a:gd name="connsiteX1" fmla="*/ 152737 w 907162"/>
              <a:gd name="connsiteY1" fmla="*/ 453943 h 686709"/>
              <a:gd name="connsiteX2" fmla="*/ 356177 w 907162"/>
              <a:gd name="connsiteY2" fmla="*/ 200934 h 686709"/>
              <a:gd name="connsiteX3" fmla="*/ 609079 w 907162"/>
              <a:gd name="connsiteY3" fmla="*/ 20890 h 686709"/>
              <a:gd name="connsiteX4" fmla="*/ 907162 w 907162"/>
              <a:gd name="connsiteY4" fmla="*/ 1642 h 686709"/>
              <a:gd name="connsiteX5" fmla="*/ 907162 w 907162"/>
              <a:gd name="connsiteY5" fmla="*/ 1642 h 686709"/>
              <a:gd name="connsiteX6" fmla="*/ 39738 w 907162"/>
              <a:gd name="connsiteY6" fmla="*/ 671106 h 68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62" h="686709">
                <a:moveTo>
                  <a:pt x="39738" y="671106"/>
                </a:moveTo>
                <a:cubicBezTo>
                  <a:pt x="-80434" y="746489"/>
                  <a:pt x="105845" y="528189"/>
                  <a:pt x="152737" y="453943"/>
                </a:cubicBezTo>
                <a:cubicBezTo>
                  <a:pt x="199629" y="379697"/>
                  <a:pt x="280120" y="273109"/>
                  <a:pt x="356177" y="200934"/>
                </a:cubicBezTo>
                <a:cubicBezTo>
                  <a:pt x="432234" y="128759"/>
                  <a:pt x="517248" y="54105"/>
                  <a:pt x="609079" y="20890"/>
                </a:cubicBezTo>
                <a:cubicBezTo>
                  <a:pt x="700910" y="-12325"/>
                  <a:pt x="857482" y="4850"/>
                  <a:pt x="907162" y="1642"/>
                </a:cubicBezTo>
                <a:lnTo>
                  <a:pt x="907162" y="1642"/>
                </a:lnTo>
                <a:lnTo>
                  <a:pt x="39738" y="671106"/>
                </a:lnTo>
                <a:close/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2336524" y="4848382"/>
            <a:ext cx="141806" cy="1078523"/>
          </a:xfrm>
          <a:custGeom>
            <a:avLst/>
            <a:gdLst>
              <a:gd name="connsiteX0" fmla="*/ 11723 w 140677"/>
              <a:gd name="connsiteY0" fmla="*/ 0 h 1078523"/>
              <a:gd name="connsiteX1" fmla="*/ 140677 w 140677"/>
              <a:gd name="connsiteY1" fmla="*/ 480647 h 1078523"/>
              <a:gd name="connsiteX2" fmla="*/ 0 w 140677"/>
              <a:gd name="connsiteY2" fmla="*/ 1078523 h 1078523"/>
              <a:gd name="connsiteX0" fmla="*/ 11723 w 140709"/>
              <a:gd name="connsiteY0" fmla="*/ 0 h 1078523"/>
              <a:gd name="connsiteX1" fmla="*/ 140677 w 140709"/>
              <a:gd name="connsiteY1" fmla="*/ 480647 h 1078523"/>
              <a:gd name="connsiteX2" fmla="*/ 0 w 140709"/>
              <a:gd name="connsiteY2" fmla="*/ 1078523 h 1078523"/>
              <a:gd name="connsiteX0" fmla="*/ 11723 w 142980"/>
              <a:gd name="connsiteY0" fmla="*/ 0 h 1078523"/>
              <a:gd name="connsiteX1" fmla="*/ 82062 w 142980"/>
              <a:gd name="connsiteY1" fmla="*/ 234462 h 1078523"/>
              <a:gd name="connsiteX2" fmla="*/ 140677 w 142980"/>
              <a:gd name="connsiteY2" fmla="*/ 480647 h 1078523"/>
              <a:gd name="connsiteX3" fmla="*/ 0 w 142980"/>
              <a:gd name="connsiteY3" fmla="*/ 1078523 h 1078523"/>
              <a:gd name="connsiteX0" fmla="*/ 11723 w 148340"/>
              <a:gd name="connsiteY0" fmla="*/ 0 h 1078523"/>
              <a:gd name="connsiteX1" fmla="*/ 117231 w 148340"/>
              <a:gd name="connsiteY1" fmla="*/ 234462 h 1078523"/>
              <a:gd name="connsiteX2" fmla="*/ 140677 w 148340"/>
              <a:gd name="connsiteY2" fmla="*/ 480647 h 1078523"/>
              <a:gd name="connsiteX3" fmla="*/ 0 w 148340"/>
              <a:gd name="connsiteY3" fmla="*/ 1078523 h 1078523"/>
              <a:gd name="connsiteX0" fmla="*/ 11723 w 143350"/>
              <a:gd name="connsiteY0" fmla="*/ 0 h 1078523"/>
              <a:gd name="connsiteX1" fmla="*/ 117231 w 143350"/>
              <a:gd name="connsiteY1" fmla="*/ 234462 h 1078523"/>
              <a:gd name="connsiteX2" fmla="*/ 140677 w 143350"/>
              <a:gd name="connsiteY2" fmla="*/ 480647 h 1078523"/>
              <a:gd name="connsiteX3" fmla="*/ 70338 w 143350"/>
              <a:gd name="connsiteY3" fmla="*/ 785447 h 1078523"/>
              <a:gd name="connsiteX4" fmla="*/ 0 w 143350"/>
              <a:gd name="connsiteY4" fmla="*/ 1078523 h 1078523"/>
              <a:gd name="connsiteX0" fmla="*/ 11723 w 144354"/>
              <a:gd name="connsiteY0" fmla="*/ 0 h 1078523"/>
              <a:gd name="connsiteX1" fmla="*/ 117231 w 144354"/>
              <a:gd name="connsiteY1" fmla="*/ 234462 h 1078523"/>
              <a:gd name="connsiteX2" fmla="*/ 140677 w 144354"/>
              <a:gd name="connsiteY2" fmla="*/ 480647 h 1078523"/>
              <a:gd name="connsiteX3" fmla="*/ 128953 w 144354"/>
              <a:gd name="connsiteY3" fmla="*/ 785447 h 1078523"/>
              <a:gd name="connsiteX4" fmla="*/ 0 w 144354"/>
              <a:gd name="connsiteY4" fmla="*/ 1078523 h 1078523"/>
              <a:gd name="connsiteX0" fmla="*/ 11723 w 141806"/>
              <a:gd name="connsiteY0" fmla="*/ 0 h 1078523"/>
              <a:gd name="connsiteX1" fmla="*/ 117231 w 141806"/>
              <a:gd name="connsiteY1" fmla="*/ 234462 h 1078523"/>
              <a:gd name="connsiteX2" fmla="*/ 140677 w 141806"/>
              <a:gd name="connsiteY2" fmla="*/ 480647 h 1078523"/>
              <a:gd name="connsiteX3" fmla="*/ 93784 w 141806"/>
              <a:gd name="connsiteY3" fmla="*/ 785447 h 1078523"/>
              <a:gd name="connsiteX4" fmla="*/ 0 w 141806"/>
              <a:gd name="connsiteY4" fmla="*/ 1078523 h 10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06" h="1078523">
                <a:moveTo>
                  <a:pt x="11723" y="0"/>
                </a:moveTo>
                <a:cubicBezTo>
                  <a:pt x="23446" y="39077"/>
                  <a:pt x="95739" y="154354"/>
                  <a:pt x="117231" y="234462"/>
                </a:cubicBezTo>
                <a:cubicBezTo>
                  <a:pt x="138723" y="314570"/>
                  <a:pt x="144585" y="388816"/>
                  <a:pt x="140677" y="480647"/>
                </a:cubicBezTo>
                <a:cubicBezTo>
                  <a:pt x="136769" y="572478"/>
                  <a:pt x="117230" y="685801"/>
                  <a:pt x="93784" y="785447"/>
                </a:cubicBezTo>
                <a:cubicBezTo>
                  <a:pt x="70338" y="885093"/>
                  <a:pt x="11723" y="1023815"/>
                  <a:pt x="0" y="1078523"/>
                </a:cubicBez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660123" y="5903459"/>
            <a:ext cx="797169" cy="480646"/>
          </a:xfrm>
          <a:custGeom>
            <a:avLst/>
            <a:gdLst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169" h="480646">
                <a:moveTo>
                  <a:pt x="0" y="0"/>
                </a:moveTo>
                <a:cubicBezTo>
                  <a:pt x="136769" y="128954"/>
                  <a:pt x="277447" y="306754"/>
                  <a:pt x="410308" y="386862"/>
                </a:cubicBezTo>
                <a:cubicBezTo>
                  <a:pt x="543169" y="466970"/>
                  <a:pt x="668215" y="449385"/>
                  <a:pt x="797169" y="480646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423844" y="4175353"/>
            <a:ext cx="2168769" cy="2227384"/>
          </a:xfrm>
          <a:custGeom>
            <a:avLst/>
            <a:gdLst>
              <a:gd name="connsiteX0" fmla="*/ 398585 w 2168769"/>
              <a:gd name="connsiteY0" fmla="*/ 46892 h 2227384"/>
              <a:gd name="connsiteX1" fmla="*/ 1676400 w 2168769"/>
              <a:gd name="connsiteY1" fmla="*/ 0 h 2227384"/>
              <a:gd name="connsiteX2" fmla="*/ 2168769 w 2168769"/>
              <a:gd name="connsiteY2" fmla="*/ 1184031 h 2227384"/>
              <a:gd name="connsiteX3" fmla="*/ 1594338 w 2168769"/>
              <a:gd name="connsiteY3" fmla="*/ 2227384 h 2227384"/>
              <a:gd name="connsiteX4" fmla="*/ 492369 w 2168769"/>
              <a:gd name="connsiteY4" fmla="*/ 2203938 h 2227384"/>
              <a:gd name="connsiteX5" fmla="*/ 0 w 2168769"/>
              <a:gd name="connsiteY5" fmla="*/ 1184031 h 2227384"/>
              <a:gd name="connsiteX0" fmla="*/ 398585 w 2168769"/>
              <a:gd name="connsiteY0" fmla="*/ 46892 h 2227384"/>
              <a:gd name="connsiteX1" fmla="*/ 1676400 w 2168769"/>
              <a:gd name="connsiteY1" fmla="*/ 0 h 2227384"/>
              <a:gd name="connsiteX2" fmla="*/ 2168769 w 2168769"/>
              <a:gd name="connsiteY2" fmla="*/ 1184031 h 2227384"/>
              <a:gd name="connsiteX3" fmla="*/ 1594338 w 2168769"/>
              <a:gd name="connsiteY3" fmla="*/ 2227384 h 2227384"/>
              <a:gd name="connsiteX4" fmla="*/ 492369 w 2168769"/>
              <a:gd name="connsiteY4" fmla="*/ 2203938 h 2227384"/>
              <a:gd name="connsiteX5" fmla="*/ 0 w 2168769"/>
              <a:gd name="connsiteY5" fmla="*/ 1184031 h 2227384"/>
              <a:gd name="connsiteX6" fmla="*/ 398585 w 2168769"/>
              <a:gd name="connsiteY6" fmla="*/ 46892 h 22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8769" h="2227384">
                <a:moveTo>
                  <a:pt x="398585" y="46892"/>
                </a:moveTo>
                <a:lnTo>
                  <a:pt x="1676400" y="0"/>
                </a:lnTo>
                <a:lnTo>
                  <a:pt x="2168769" y="1184031"/>
                </a:lnTo>
                <a:lnTo>
                  <a:pt x="1594338" y="2227384"/>
                </a:lnTo>
                <a:lnTo>
                  <a:pt x="492369" y="2203938"/>
                </a:lnTo>
                <a:lnTo>
                  <a:pt x="0" y="1184031"/>
                </a:lnTo>
                <a:lnTo>
                  <a:pt x="398585" y="46892"/>
                </a:ln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491853" y="3746450"/>
                <a:ext cx="3811623" cy="95410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Lemma 4</a:t>
                </a:r>
                <a:r>
                  <a:rPr kumimoji="1" lang="en-US" altLang="ja-JP" sz="2800" dirty="0" smtClean="0"/>
                  <a:t>.</a:t>
                </a:r>
              </a:p>
              <a:p>
                <a:r>
                  <a:rPr lang="en-US" altLang="ja-JP" sz="2800" dirty="0" smtClean="0"/>
                  <a:t>A(H’)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kumimoji="1" lang="ja-JP" altLang="en-US" sz="2800" dirty="0" smtClean="0"/>
                  <a:t>　</a:t>
                </a:r>
                <a:r>
                  <a:rPr kumimoji="1" lang="en-US" altLang="ja-JP" sz="2800" dirty="0" smtClean="0"/>
                  <a:t>4/3 A(H)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3" y="3746450"/>
                <a:ext cx="3811623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3190" t="-5063" b="-1772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031115" y="4966553"/>
            <a:ext cx="287377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Exercise.  Prove the </a:t>
            </a:r>
            <a:r>
              <a:rPr lang="en-US" altLang="ja-JP" dirty="0" smtClean="0"/>
              <a:t>lemma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27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Proof of Theorem 1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62708" y="1535892"/>
                <a:ext cx="8229600" cy="4525963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Theorem 1.  For any oval K there is a </a:t>
                </a:r>
                <a:r>
                  <a:rPr kumimoji="1" lang="en-US" altLang="ja-JP" dirty="0" err="1" smtClean="0"/>
                  <a:t>trigonal</a:t>
                </a:r>
                <a:r>
                  <a:rPr kumimoji="1" lang="en-US" altLang="ja-JP" dirty="0" smtClean="0"/>
                  <a:t> disk  T  such that W(K)=W(T) and A(T)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dirty="0" smtClean="0"/>
                  <a:t>A(K).</a:t>
                </a:r>
              </a:p>
              <a:p>
                <a:r>
                  <a:rPr lang="en-US" altLang="ja-JP" dirty="0" smtClean="0"/>
                  <a:t>Proof:  A(T)= 2((A(C) –A(H)) + 4(1/6)A(H)=  2A(C) – 4/3 A(H) </a:t>
                </a:r>
              </a:p>
              <a:p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08" y="1535892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>
            <a:stCxn id="5" idx="1"/>
            <a:endCxn id="5" idx="5"/>
          </p:cNvCxnSpPr>
          <p:nvPr/>
        </p:nvCxnSpPr>
        <p:spPr>
          <a:xfrm>
            <a:off x="1983561" y="4419724"/>
            <a:ext cx="1360305" cy="1562515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1701832" y="4096117"/>
            <a:ext cx="1923763" cy="2209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1805352" y="4096117"/>
            <a:ext cx="1692235" cy="2197238"/>
          </a:xfrm>
          <a:custGeom>
            <a:avLst/>
            <a:gdLst>
              <a:gd name="connsiteX0" fmla="*/ 0 w 1887416"/>
              <a:gd name="connsiteY0" fmla="*/ 633047 h 2051539"/>
              <a:gd name="connsiteX1" fmla="*/ 902677 w 1887416"/>
              <a:gd name="connsiteY1" fmla="*/ 0 h 2051539"/>
              <a:gd name="connsiteX2" fmla="*/ 1887416 w 1887416"/>
              <a:gd name="connsiteY2" fmla="*/ 527539 h 2051539"/>
              <a:gd name="connsiteX3" fmla="*/ 1852246 w 1887416"/>
              <a:gd name="connsiteY3" fmla="*/ 1582616 h 2051539"/>
              <a:gd name="connsiteX4" fmla="*/ 1019908 w 1887416"/>
              <a:gd name="connsiteY4" fmla="*/ 2051539 h 2051539"/>
              <a:gd name="connsiteX5" fmla="*/ 11723 w 1887416"/>
              <a:gd name="connsiteY5" fmla="*/ 1570893 h 2051539"/>
              <a:gd name="connsiteX6" fmla="*/ 0 w 1887416"/>
              <a:gd name="connsiteY6" fmla="*/ 633047 h 2051539"/>
              <a:gd name="connsiteX0" fmla="*/ 0 w 1887416"/>
              <a:gd name="connsiteY0" fmla="*/ 679939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79939 h 2098431"/>
              <a:gd name="connsiteX0" fmla="*/ 0 w 1887416"/>
              <a:gd name="connsiteY0" fmla="*/ 609600 h 2098431"/>
              <a:gd name="connsiteX1" fmla="*/ 949569 w 1887416"/>
              <a:gd name="connsiteY1" fmla="*/ 0 h 2098431"/>
              <a:gd name="connsiteX2" fmla="*/ 1887416 w 1887416"/>
              <a:gd name="connsiteY2" fmla="*/ 574431 h 2098431"/>
              <a:gd name="connsiteX3" fmla="*/ 1852246 w 1887416"/>
              <a:gd name="connsiteY3" fmla="*/ 1629508 h 2098431"/>
              <a:gd name="connsiteX4" fmla="*/ 1019908 w 1887416"/>
              <a:gd name="connsiteY4" fmla="*/ 2098431 h 2098431"/>
              <a:gd name="connsiteX5" fmla="*/ 11723 w 1887416"/>
              <a:gd name="connsiteY5" fmla="*/ 1617785 h 2098431"/>
              <a:gd name="connsiteX6" fmla="*/ 0 w 1887416"/>
              <a:gd name="connsiteY6" fmla="*/ 609600 h 2098431"/>
              <a:gd name="connsiteX0" fmla="*/ 35169 w 1922585"/>
              <a:gd name="connsiteY0" fmla="*/ 609600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35169 w 1922585"/>
              <a:gd name="connsiteY6" fmla="*/ 609600 h 2098431"/>
              <a:gd name="connsiteX0" fmla="*/ 23446 w 1922585"/>
              <a:gd name="connsiteY0" fmla="*/ 586154 h 2098431"/>
              <a:gd name="connsiteX1" fmla="*/ 984738 w 1922585"/>
              <a:gd name="connsiteY1" fmla="*/ 0 h 2098431"/>
              <a:gd name="connsiteX2" fmla="*/ 1922585 w 1922585"/>
              <a:gd name="connsiteY2" fmla="*/ 574431 h 2098431"/>
              <a:gd name="connsiteX3" fmla="*/ 1887415 w 1922585"/>
              <a:gd name="connsiteY3" fmla="*/ 1629508 h 2098431"/>
              <a:gd name="connsiteX4" fmla="*/ 1055077 w 1922585"/>
              <a:gd name="connsiteY4" fmla="*/ 2098431 h 2098431"/>
              <a:gd name="connsiteX5" fmla="*/ 0 w 1922585"/>
              <a:gd name="connsiteY5" fmla="*/ 1617785 h 2098431"/>
              <a:gd name="connsiteX6" fmla="*/ 23446 w 1922585"/>
              <a:gd name="connsiteY6" fmla="*/ 586154 h 2098431"/>
              <a:gd name="connsiteX0" fmla="*/ 23446 w 1922585"/>
              <a:gd name="connsiteY0" fmla="*/ 586154 h 2165966"/>
              <a:gd name="connsiteX1" fmla="*/ 984738 w 1922585"/>
              <a:gd name="connsiteY1" fmla="*/ 0 h 2165966"/>
              <a:gd name="connsiteX2" fmla="*/ 1922585 w 1922585"/>
              <a:gd name="connsiteY2" fmla="*/ 574431 h 2165966"/>
              <a:gd name="connsiteX3" fmla="*/ 1887415 w 1922585"/>
              <a:gd name="connsiteY3" fmla="*/ 1629508 h 2165966"/>
              <a:gd name="connsiteX4" fmla="*/ 935002 w 1922585"/>
              <a:gd name="connsiteY4" fmla="*/ 2165966 h 2165966"/>
              <a:gd name="connsiteX5" fmla="*/ 0 w 1922585"/>
              <a:gd name="connsiteY5" fmla="*/ 1617785 h 2165966"/>
              <a:gd name="connsiteX6" fmla="*/ 23446 w 1922585"/>
              <a:gd name="connsiteY6" fmla="*/ 586154 h 2165966"/>
              <a:gd name="connsiteX0" fmla="*/ 23446 w 1887415"/>
              <a:gd name="connsiteY0" fmla="*/ 586154 h 2165966"/>
              <a:gd name="connsiteX1" fmla="*/ 984738 w 1887415"/>
              <a:gd name="connsiteY1" fmla="*/ 0 h 2165966"/>
              <a:gd name="connsiteX2" fmla="*/ 1815851 w 1887415"/>
              <a:gd name="connsiteY2" fmla="*/ 428104 h 2165966"/>
              <a:gd name="connsiteX3" fmla="*/ 1887415 w 1887415"/>
              <a:gd name="connsiteY3" fmla="*/ 1629508 h 2165966"/>
              <a:gd name="connsiteX4" fmla="*/ 935002 w 1887415"/>
              <a:gd name="connsiteY4" fmla="*/ 2165966 h 2165966"/>
              <a:gd name="connsiteX5" fmla="*/ 0 w 1887415"/>
              <a:gd name="connsiteY5" fmla="*/ 1617785 h 2165966"/>
              <a:gd name="connsiteX6" fmla="*/ 23446 w 1887415"/>
              <a:gd name="connsiteY6" fmla="*/ 586154 h 2165966"/>
              <a:gd name="connsiteX0" fmla="*/ 23446 w 1815851"/>
              <a:gd name="connsiteY0" fmla="*/ 586154 h 2165966"/>
              <a:gd name="connsiteX1" fmla="*/ 984738 w 1815851"/>
              <a:gd name="connsiteY1" fmla="*/ 0 h 2165966"/>
              <a:gd name="connsiteX2" fmla="*/ 1815851 w 1815851"/>
              <a:gd name="connsiteY2" fmla="*/ 428104 h 2165966"/>
              <a:gd name="connsiteX3" fmla="*/ 1794023 w 1815851"/>
              <a:gd name="connsiteY3" fmla="*/ 1809604 h 2165966"/>
              <a:gd name="connsiteX4" fmla="*/ 935002 w 1815851"/>
              <a:gd name="connsiteY4" fmla="*/ 2165966 h 2165966"/>
              <a:gd name="connsiteX5" fmla="*/ 0 w 1815851"/>
              <a:gd name="connsiteY5" fmla="*/ 1617785 h 2165966"/>
              <a:gd name="connsiteX6" fmla="*/ 23446 w 1815851"/>
              <a:gd name="connsiteY6" fmla="*/ 586154 h 2165966"/>
              <a:gd name="connsiteX0" fmla="*/ 0 w 1792405"/>
              <a:gd name="connsiteY0" fmla="*/ 586154 h 2165966"/>
              <a:gd name="connsiteX1" fmla="*/ 961292 w 1792405"/>
              <a:gd name="connsiteY1" fmla="*/ 0 h 2165966"/>
              <a:gd name="connsiteX2" fmla="*/ 1792405 w 1792405"/>
              <a:gd name="connsiteY2" fmla="*/ 428104 h 2165966"/>
              <a:gd name="connsiteX3" fmla="*/ 1770577 w 1792405"/>
              <a:gd name="connsiteY3" fmla="*/ 1809604 h 2165966"/>
              <a:gd name="connsiteX4" fmla="*/ 911556 w 1792405"/>
              <a:gd name="connsiteY4" fmla="*/ 2165966 h 2165966"/>
              <a:gd name="connsiteX5" fmla="*/ 83289 w 1792405"/>
              <a:gd name="connsiteY5" fmla="*/ 1820393 h 2165966"/>
              <a:gd name="connsiteX6" fmla="*/ 0 w 1792405"/>
              <a:gd name="connsiteY6" fmla="*/ 586154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28104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895901"/>
              <a:gd name="connsiteY0" fmla="*/ 394803 h 2165966"/>
              <a:gd name="connsiteX1" fmla="*/ 878003 w 1895901"/>
              <a:gd name="connsiteY1" fmla="*/ 0 h 2165966"/>
              <a:gd name="connsiteX2" fmla="*/ 1895901 w 1895901"/>
              <a:gd name="connsiteY2" fmla="*/ 777038 h 2165966"/>
              <a:gd name="connsiteX3" fmla="*/ 1687288 w 1895901"/>
              <a:gd name="connsiteY3" fmla="*/ 1809604 h 2165966"/>
              <a:gd name="connsiteX4" fmla="*/ 828267 w 1895901"/>
              <a:gd name="connsiteY4" fmla="*/ 2165966 h 2165966"/>
              <a:gd name="connsiteX5" fmla="*/ 0 w 1895901"/>
              <a:gd name="connsiteY5" fmla="*/ 1820393 h 2165966"/>
              <a:gd name="connsiteX6" fmla="*/ 23446 w 1895901"/>
              <a:gd name="connsiteY6" fmla="*/ 394803 h 2165966"/>
              <a:gd name="connsiteX0" fmla="*/ 23446 w 1709116"/>
              <a:gd name="connsiteY0" fmla="*/ 394803 h 2165966"/>
              <a:gd name="connsiteX1" fmla="*/ 878003 w 1709116"/>
              <a:gd name="connsiteY1" fmla="*/ 0 h 2165966"/>
              <a:gd name="connsiteX2" fmla="*/ 1709116 w 1709116"/>
              <a:gd name="connsiteY2" fmla="*/ 495639 h 2165966"/>
              <a:gd name="connsiteX3" fmla="*/ 1687288 w 1709116"/>
              <a:gd name="connsiteY3" fmla="*/ 1809604 h 2165966"/>
              <a:gd name="connsiteX4" fmla="*/ 828267 w 1709116"/>
              <a:gd name="connsiteY4" fmla="*/ 2165966 h 2165966"/>
              <a:gd name="connsiteX5" fmla="*/ 0 w 1709116"/>
              <a:gd name="connsiteY5" fmla="*/ 1820393 h 2165966"/>
              <a:gd name="connsiteX6" fmla="*/ 23446 w 1709116"/>
              <a:gd name="connsiteY6" fmla="*/ 394803 h 2165966"/>
              <a:gd name="connsiteX0" fmla="*/ 23446 w 1713971"/>
              <a:gd name="connsiteY0" fmla="*/ 394803 h 2165966"/>
              <a:gd name="connsiteX1" fmla="*/ 878003 w 1713971"/>
              <a:gd name="connsiteY1" fmla="*/ 0 h 2165966"/>
              <a:gd name="connsiteX2" fmla="*/ 1709116 w 1713971"/>
              <a:gd name="connsiteY2" fmla="*/ 495639 h 2165966"/>
              <a:gd name="connsiteX3" fmla="*/ 1713971 w 1713971"/>
              <a:gd name="connsiteY3" fmla="*/ 1764580 h 2165966"/>
              <a:gd name="connsiteX4" fmla="*/ 828267 w 1713971"/>
              <a:gd name="connsiteY4" fmla="*/ 2165966 h 2165966"/>
              <a:gd name="connsiteX5" fmla="*/ 0 w 1713971"/>
              <a:gd name="connsiteY5" fmla="*/ 1820393 h 2165966"/>
              <a:gd name="connsiteX6" fmla="*/ 23446 w 1713971"/>
              <a:gd name="connsiteY6" fmla="*/ 394803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23314 w 1837285"/>
              <a:gd name="connsiteY5" fmla="*/ 1820393 h 2165966"/>
              <a:gd name="connsiteX6" fmla="*/ 0 w 1837285"/>
              <a:gd name="connsiteY6" fmla="*/ 608666 h 2165966"/>
              <a:gd name="connsiteX0" fmla="*/ 0 w 1837285"/>
              <a:gd name="connsiteY0" fmla="*/ 608666 h 2165966"/>
              <a:gd name="connsiteX1" fmla="*/ 1001317 w 1837285"/>
              <a:gd name="connsiteY1" fmla="*/ 0 h 2165966"/>
              <a:gd name="connsiteX2" fmla="*/ 1832430 w 1837285"/>
              <a:gd name="connsiteY2" fmla="*/ 495639 h 2165966"/>
              <a:gd name="connsiteX3" fmla="*/ 1837285 w 1837285"/>
              <a:gd name="connsiteY3" fmla="*/ 1764580 h 2165966"/>
              <a:gd name="connsiteX4" fmla="*/ 951581 w 1837285"/>
              <a:gd name="connsiteY4" fmla="*/ 2165966 h 2165966"/>
              <a:gd name="connsiteX5" fmla="*/ 16580 w 1837285"/>
              <a:gd name="connsiteY5" fmla="*/ 1674066 h 2165966"/>
              <a:gd name="connsiteX6" fmla="*/ 0 w 1837285"/>
              <a:gd name="connsiteY6" fmla="*/ 608666 h 2165966"/>
              <a:gd name="connsiteX0" fmla="*/ 0 w 1925843"/>
              <a:gd name="connsiteY0" fmla="*/ 608666 h 2165966"/>
              <a:gd name="connsiteX1" fmla="*/ 1001317 w 1925843"/>
              <a:gd name="connsiteY1" fmla="*/ 0 h 2165966"/>
              <a:gd name="connsiteX2" fmla="*/ 1925822 w 1925843"/>
              <a:gd name="connsiteY2" fmla="*/ 653222 h 2165966"/>
              <a:gd name="connsiteX3" fmla="*/ 1837285 w 1925843"/>
              <a:gd name="connsiteY3" fmla="*/ 1764580 h 2165966"/>
              <a:gd name="connsiteX4" fmla="*/ 951581 w 1925843"/>
              <a:gd name="connsiteY4" fmla="*/ 2165966 h 2165966"/>
              <a:gd name="connsiteX5" fmla="*/ 16580 w 1925843"/>
              <a:gd name="connsiteY5" fmla="*/ 1674066 h 2165966"/>
              <a:gd name="connsiteX6" fmla="*/ 0 w 1925843"/>
              <a:gd name="connsiteY6" fmla="*/ 608666 h 2165966"/>
              <a:gd name="connsiteX0" fmla="*/ 0 w 1925896"/>
              <a:gd name="connsiteY0" fmla="*/ 608666 h 2165966"/>
              <a:gd name="connsiteX1" fmla="*/ 1001317 w 1925896"/>
              <a:gd name="connsiteY1" fmla="*/ 0 h 2165966"/>
              <a:gd name="connsiteX2" fmla="*/ 1925822 w 1925896"/>
              <a:gd name="connsiteY2" fmla="*/ 653222 h 2165966"/>
              <a:gd name="connsiteX3" fmla="*/ 1903993 w 1925896"/>
              <a:gd name="connsiteY3" fmla="*/ 1753325 h 2165966"/>
              <a:gd name="connsiteX4" fmla="*/ 951581 w 1925896"/>
              <a:gd name="connsiteY4" fmla="*/ 2165966 h 2165966"/>
              <a:gd name="connsiteX5" fmla="*/ 16580 w 1925896"/>
              <a:gd name="connsiteY5" fmla="*/ 1674066 h 2165966"/>
              <a:gd name="connsiteX6" fmla="*/ 0 w 1925896"/>
              <a:gd name="connsiteY6" fmla="*/ 608666 h 216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896" h="2165966">
                <a:moveTo>
                  <a:pt x="0" y="608666"/>
                </a:moveTo>
                <a:lnTo>
                  <a:pt x="1001317" y="0"/>
                </a:lnTo>
                <a:lnTo>
                  <a:pt x="1925822" y="653222"/>
                </a:lnTo>
                <a:cubicBezTo>
                  <a:pt x="1927440" y="1076202"/>
                  <a:pt x="1902375" y="1330345"/>
                  <a:pt x="1903993" y="1753325"/>
                </a:cubicBezTo>
                <a:lnTo>
                  <a:pt x="951581" y="2165966"/>
                </a:lnTo>
                <a:lnTo>
                  <a:pt x="16580" y="1674066"/>
                </a:lnTo>
                <a:lnTo>
                  <a:pt x="0" y="608666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stCxn id="6" idx="0"/>
            <a:endCxn id="6" idx="3"/>
          </p:cNvCxnSpPr>
          <p:nvPr/>
        </p:nvCxnSpPr>
        <p:spPr>
          <a:xfrm>
            <a:off x="1805352" y="4713571"/>
            <a:ext cx="1672989" cy="1161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6" idx="0"/>
            <a:endCxn id="6" idx="1"/>
          </p:cNvCxnSpPr>
          <p:nvPr/>
        </p:nvCxnSpPr>
        <p:spPr>
          <a:xfrm flipV="1">
            <a:off x="1805352" y="4096117"/>
            <a:ext cx="879831" cy="617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6" idx="1"/>
            <a:endCxn id="6" idx="2"/>
          </p:cNvCxnSpPr>
          <p:nvPr/>
        </p:nvCxnSpPr>
        <p:spPr>
          <a:xfrm>
            <a:off x="2685183" y="4096117"/>
            <a:ext cx="812339" cy="6626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6" idx="2"/>
            <a:endCxn id="6" idx="3"/>
          </p:cNvCxnSpPr>
          <p:nvPr/>
        </p:nvCxnSpPr>
        <p:spPr>
          <a:xfrm flipH="1">
            <a:off x="3478341" y="4758770"/>
            <a:ext cx="19181" cy="11159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319996" y="442715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33395" y="577398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4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6297" y="434423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3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45267" y="3758513"/>
            <a:ext cx="4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2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10914" y="569009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6</a:t>
            </a:r>
            <a:endParaRPr kumimoji="1" lang="ja-JP" altLang="en-US" dirty="0"/>
          </a:p>
        </p:txBody>
      </p:sp>
      <p:sp>
        <p:nvSpPr>
          <p:cNvPr id="16" name="フリーフォーム 15"/>
          <p:cNvSpPr/>
          <p:nvPr/>
        </p:nvSpPr>
        <p:spPr>
          <a:xfrm>
            <a:off x="1775847" y="4094517"/>
            <a:ext cx="909336" cy="651965"/>
          </a:xfrm>
          <a:custGeom>
            <a:avLst/>
            <a:gdLst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4" fmla="*/ 0 w 832339"/>
              <a:gd name="connsiteY4" fmla="*/ 644769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511996 w 832339"/>
              <a:gd name="connsiteY2" fmla="*/ 79395 h 644769"/>
              <a:gd name="connsiteX3" fmla="*/ 832339 w 832339"/>
              <a:gd name="connsiteY3" fmla="*/ 0 h 644769"/>
              <a:gd name="connsiteX4" fmla="*/ 832339 w 832339"/>
              <a:gd name="connsiteY4" fmla="*/ 0 h 644769"/>
              <a:gd name="connsiteX5" fmla="*/ 0 w 832339"/>
              <a:gd name="connsiteY5" fmla="*/ 644769 h 644769"/>
              <a:gd name="connsiteX0" fmla="*/ 39979 w 872318"/>
              <a:gd name="connsiteY0" fmla="*/ 644769 h 661887"/>
              <a:gd name="connsiteX1" fmla="*/ 151283 w 872318"/>
              <a:gd name="connsiteY1" fmla="*/ 452301 h 661887"/>
              <a:gd name="connsiteX2" fmla="*/ 321333 w 872318"/>
              <a:gd name="connsiteY2" fmla="*/ 199292 h 661887"/>
              <a:gd name="connsiteX3" fmla="*/ 551975 w 872318"/>
              <a:gd name="connsiteY3" fmla="*/ 79395 h 661887"/>
              <a:gd name="connsiteX4" fmla="*/ 872318 w 872318"/>
              <a:gd name="connsiteY4" fmla="*/ 0 h 661887"/>
              <a:gd name="connsiteX5" fmla="*/ 872318 w 872318"/>
              <a:gd name="connsiteY5" fmla="*/ 0 h 661887"/>
              <a:gd name="connsiteX6" fmla="*/ 39979 w 872318"/>
              <a:gd name="connsiteY6" fmla="*/ 644769 h 661887"/>
              <a:gd name="connsiteX0" fmla="*/ 39979 w 872318"/>
              <a:gd name="connsiteY0" fmla="*/ 646411 h 663529"/>
              <a:gd name="connsiteX1" fmla="*/ 151283 w 872318"/>
              <a:gd name="connsiteY1" fmla="*/ 453943 h 663529"/>
              <a:gd name="connsiteX2" fmla="*/ 321333 w 872318"/>
              <a:gd name="connsiteY2" fmla="*/ 200934 h 663529"/>
              <a:gd name="connsiteX3" fmla="*/ 574235 w 872318"/>
              <a:gd name="connsiteY3" fmla="*/ 20890 h 663529"/>
              <a:gd name="connsiteX4" fmla="*/ 872318 w 872318"/>
              <a:gd name="connsiteY4" fmla="*/ 1642 h 663529"/>
              <a:gd name="connsiteX5" fmla="*/ 872318 w 872318"/>
              <a:gd name="connsiteY5" fmla="*/ 1642 h 663529"/>
              <a:gd name="connsiteX6" fmla="*/ 39979 w 872318"/>
              <a:gd name="connsiteY6" fmla="*/ 646411 h 663529"/>
              <a:gd name="connsiteX0" fmla="*/ 45390 w 877729"/>
              <a:gd name="connsiteY0" fmla="*/ 646411 h 663529"/>
              <a:gd name="connsiteX1" fmla="*/ 123304 w 877729"/>
              <a:gd name="connsiteY1" fmla="*/ 453943 h 663529"/>
              <a:gd name="connsiteX2" fmla="*/ 326744 w 877729"/>
              <a:gd name="connsiteY2" fmla="*/ 200934 h 663529"/>
              <a:gd name="connsiteX3" fmla="*/ 579646 w 877729"/>
              <a:gd name="connsiteY3" fmla="*/ 20890 h 663529"/>
              <a:gd name="connsiteX4" fmla="*/ 877729 w 877729"/>
              <a:gd name="connsiteY4" fmla="*/ 1642 h 663529"/>
              <a:gd name="connsiteX5" fmla="*/ 877729 w 877729"/>
              <a:gd name="connsiteY5" fmla="*/ 1642 h 663529"/>
              <a:gd name="connsiteX6" fmla="*/ 45390 w 877729"/>
              <a:gd name="connsiteY6" fmla="*/ 646411 h 663529"/>
              <a:gd name="connsiteX0" fmla="*/ 39738 w 907162"/>
              <a:gd name="connsiteY0" fmla="*/ 671106 h 686709"/>
              <a:gd name="connsiteX1" fmla="*/ 152737 w 907162"/>
              <a:gd name="connsiteY1" fmla="*/ 453943 h 686709"/>
              <a:gd name="connsiteX2" fmla="*/ 356177 w 907162"/>
              <a:gd name="connsiteY2" fmla="*/ 200934 h 686709"/>
              <a:gd name="connsiteX3" fmla="*/ 609079 w 907162"/>
              <a:gd name="connsiteY3" fmla="*/ 20890 h 686709"/>
              <a:gd name="connsiteX4" fmla="*/ 907162 w 907162"/>
              <a:gd name="connsiteY4" fmla="*/ 1642 h 686709"/>
              <a:gd name="connsiteX5" fmla="*/ 907162 w 907162"/>
              <a:gd name="connsiteY5" fmla="*/ 1642 h 686709"/>
              <a:gd name="connsiteX6" fmla="*/ 39738 w 907162"/>
              <a:gd name="connsiteY6" fmla="*/ 671106 h 68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62" h="686709">
                <a:moveTo>
                  <a:pt x="39738" y="671106"/>
                </a:moveTo>
                <a:cubicBezTo>
                  <a:pt x="-80434" y="746489"/>
                  <a:pt x="105845" y="528189"/>
                  <a:pt x="152737" y="453943"/>
                </a:cubicBezTo>
                <a:cubicBezTo>
                  <a:pt x="199629" y="379697"/>
                  <a:pt x="280120" y="273109"/>
                  <a:pt x="356177" y="200934"/>
                </a:cubicBezTo>
                <a:cubicBezTo>
                  <a:pt x="432234" y="128759"/>
                  <a:pt x="517248" y="54105"/>
                  <a:pt x="609079" y="20890"/>
                </a:cubicBezTo>
                <a:cubicBezTo>
                  <a:pt x="700910" y="-12325"/>
                  <a:pt x="857482" y="4850"/>
                  <a:pt x="907162" y="1642"/>
                </a:cubicBezTo>
                <a:lnTo>
                  <a:pt x="907162" y="1642"/>
                </a:lnTo>
                <a:lnTo>
                  <a:pt x="39738" y="671106"/>
                </a:lnTo>
                <a:close/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3496642" y="4759644"/>
            <a:ext cx="141806" cy="1078523"/>
          </a:xfrm>
          <a:custGeom>
            <a:avLst/>
            <a:gdLst>
              <a:gd name="connsiteX0" fmla="*/ 11723 w 140677"/>
              <a:gd name="connsiteY0" fmla="*/ 0 h 1078523"/>
              <a:gd name="connsiteX1" fmla="*/ 140677 w 140677"/>
              <a:gd name="connsiteY1" fmla="*/ 480647 h 1078523"/>
              <a:gd name="connsiteX2" fmla="*/ 0 w 140677"/>
              <a:gd name="connsiteY2" fmla="*/ 1078523 h 1078523"/>
              <a:gd name="connsiteX0" fmla="*/ 11723 w 140709"/>
              <a:gd name="connsiteY0" fmla="*/ 0 h 1078523"/>
              <a:gd name="connsiteX1" fmla="*/ 140677 w 140709"/>
              <a:gd name="connsiteY1" fmla="*/ 480647 h 1078523"/>
              <a:gd name="connsiteX2" fmla="*/ 0 w 140709"/>
              <a:gd name="connsiteY2" fmla="*/ 1078523 h 1078523"/>
              <a:gd name="connsiteX0" fmla="*/ 11723 w 142980"/>
              <a:gd name="connsiteY0" fmla="*/ 0 h 1078523"/>
              <a:gd name="connsiteX1" fmla="*/ 82062 w 142980"/>
              <a:gd name="connsiteY1" fmla="*/ 234462 h 1078523"/>
              <a:gd name="connsiteX2" fmla="*/ 140677 w 142980"/>
              <a:gd name="connsiteY2" fmla="*/ 480647 h 1078523"/>
              <a:gd name="connsiteX3" fmla="*/ 0 w 142980"/>
              <a:gd name="connsiteY3" fmla="*/ 1078523 h 1078523"/>
              <a:gd name="connsiteX0" fmla="*/ 11723 w 148340"/>
              <a:gd name="connsiteY0" fmla="*/ 0 h 1078523"/>
              <a:gd name="connsiteX1" fmla="*/ 117231 w 148340"/>
              <a:gd name="connsiteY1" fmla="*/ 234462 h 1078523"/>
              <a:gd name="connsiteX2" fmla="*/ 140677 w 148340"/>
              <a:gd name="connsiteY2" fmla="*/ 480647 h 1078523"/>
              <a:gd name="connsiteX3" fmla="*/ 0 w 148340"/>
              <a:gd name="connsiteY3" fmla="*/ 1078523 h 1078523"/>
              <a:gd name="connsiteX0" fmla="*/ 11723 w 143350"/>
              <a:gd name="connsiteY0" fmla="*/ 0 h 1078523"/>
              <a:gd name="connsiteX1" fmla="*/ 117231 w 143350"/>
              <a:gd name="connsiteY1" fmla="*/ 234462 h 1078523"/>
              <a:gd name="connsiteX2" fmla="*/ 140677 w 143350"/>
              <a:gd name="connsiteY2" fmla="*/ 480647 h 1078523"/>
              <a:gd name="connsiteX3" fmla="*/ 70338 w 143350"/>
              <a:gd name="connsiteY3" fmla="*/ 785447 h 1078523"/>
              <a:gd name="connsiteX4" fmla="*/ 0 w 143350"/>
              <a:gd name="connsiteY4" fmla="*/ 1078523 h 1078523"/>
              <a:gd name="connsiteX0" fmla="*/ 11723 w 144354"/>
              <a:gd name="connsiteY0" fmla="*/ 0 h 1078523"/>
              <a:gd name="connsiteX1" fmla="*/ 117231 w 144354"/>
              <a:gd name="connsiteY1" fmla="*/ 234462 h 1078523"/>
              <a:gd name="connsiteX2" fmla="*/ 140677 w 144354"/>
              <a:gd name="connsiteY2" fmla="*/ 480647 h 1078523"/>
              <a:gd name="connsiteX3" fmla="*/ 128953 w 144354"/>
              <a:gd name="connsiteY3" fmla="*/ 785447 h 1078523"/>
              <a:gd name="connsiteX4" fmla="*/ 0 w 144354"/>
              <a:gd name="connsiteY4" fmla="*/ 1078523 h 1078523"/>
              <a:gd name="connsiteX0" fmla="*/ 11723 w 141806"/>
              <a:gd name="connsiteY0" fmla="*/ 0 h 1078523"/>
              <a:gd name="connsiteX1" fmla="*/ 117231 w 141806"/>
              <a:gd name="connsiteY1" fmla="*/ 234462 h 1078523"/>
              <a:gd name="connsiteX2" fmla="*/ 140677 w 141806"/>
              <a:gd name="connsiteY2" fmla="*/ 480647 h 1078523"/>
              <a:gd name="connsiteX3" fmla="*/ 93784 w 141806"/>
              <a:gd name="connsiteY3" fmla="*/ 785447 h 1078523"/>
              <a:gd name="connsiteX4" fmla="*/ 0 w 141806"/>
              <a:gd name="connsiteY4" fmla="*/ 1078523 h 10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06" h="1078523">
                <a:moveTo>
                  <a:pt x="11723" y="0"/>
                </a:moveTo>
                <a:cubicBezTo>
                  <a:pt x="23446" y="39077"/>
                  <a:pt x="95739" y="154354"/>
                  <a:pt x="117231" y="234462"/>
                </a:cubicBezTo>
                <a:cubicBezTo>
                  <a:pt x="138723" y="314570"/>
                  <a:pt x="144585" y="388816"/>
                  <a:pt x="140677" y="480647"/>
                </a:cubicBezTo>
                <a:cubicBezTo>
                  <a:pt x="136769" y="572478"/>
                  <a:pt x="117230" y="685801"/>
                  <a:pt x="93784" y="785447"/>
                </a:cubicBezTo>
                <a:cubicBezTo>
                  <a:pt x="70338" y="885093"/>
                  <a:pt x="11723" y="1023815"/>
                  <a:pt x="0" y="1078523"/>
                </a:cubicBez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1820241" y="5814721"/>
            <a:ext cx="797169" cy="480646"/>
          </a:xfrm>
          <a:custGeom>
            <a:avLst/>
            <a:gdLst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169" h="480646">
                <a:moveTo>
                  <a:pt x="0" y="0"/>
                </a:moveTo>
                <a:cubicBezTo>
                  <a:pt x="136769" y="128954"/>
                  <a:pt x="277447" y="306754"/>
                  <a:pt x="410308" y="386862"/>
                </a:cubicBezTo>
                <a:cubicBezTo>
                  <a:pt x="543169" y="466970"/>
                  <a:pt x="668215" y="449385"/>
                  <a:pt x="797169" y="480646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1583962" y="4086615"/>
            <a:ext cx="2168769" cy="2227384"/>
          </a:xfrm>
          <a:custGeom>
            <a:avLst/>
            <a:gdLst>
              <a:gd name="connsiteX0" fmla="*/ 398585 w 2168769"/>
              <a:gd name="connsiteY0" fmla="*/ 46892 h 2227384"/>
              <a:gd name="connsiteX1" fmla="*/ 1676400 w 2168769"/>
              <a:gd name="connsiteY1" fmla="*/ 0 h 2227384"/>
              <a:gd name="connsiteX2" fmla="*/ 2168769 w 2168769"/>
              <a:gd name="connsiteY2" fmla="*/ 1184031 h 2227384"/>
              <a:gd name="connsiteX3" fmla="*/ 1594338 w 2168769"/>
              <a:gd name="connsiteY3" fmla="*/ 2227384 h 2227384"/>
              <a:gd name="connsiteX4" fmla="*/ 492369 w 2168769"/>
              <a:gd name="connsiteY4" fmla="*/ 2203938 h 2227384"/>
              <a:gd name="connsiteX5" fmla="*/ 0 w 2168769"/>
              <a:gd name="connsiteY5" fmla="*/ 1184031 h 2227384"/>
              <a:gd name="connsiteX0" fmla="*/ 398585 w 2168769"/>
              <a:gd name="connsiteY0" fmla="*/ 46892 h 2227384"/>
              <a:gd name="connsiteX1" fmla="*/ 1676400 w 2168769"/>
              <a:gd name="connsiteY1" fmla="*/ 0 h 2227384"/>
              <a:gd name="connsiteX2" fmla="*/ 2168769 w 2168769"/>
              <a:gd name="connsiteY2" fmla="*/ 1184031 h 2227384"/>
              <a:gd name="connsiteX3" fmla="*/ 1594338 w 2168769"/>
              <a:gd name="connsiteY3" fmla="*/ 2227384 h 2227384"/>
              <a:gd name="connsiteX4" fmla="*/ 492369 w 2168769"/>
              <a:gd name="connsiteY4" fmla="*/ 2203938 h 2227384"/>
              <a:gd name="connsiteX5" fmla="*/ 0 w 2168769"/>
              <a:gd name="connsiteY5" fmla="*/ 1184031 h 2227384"/>
              <a:gd name="connsiteX6" fmla="*/ 398585 w 2168769"/>
              <a:gd name="connsiteY6" fmla="*/ 46892 h 22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8769" h="2227384">
                <a:moveTo>
                  <a:pt x="398585" y="46892"/>
                </a:moveTo>
                <a:lnTo>
                  <a:pt x="1676400" y="0"/>
                </a:lnTo>
                <a:lnTo>
                  <a:pt x="2168769" y="1184031"/>
                </a:lnTo>
                <a:lnTo>
                  <a:pt x="1594338" y="2227384"/>
                </a:lnTo>
                <a:lnTo>
                  <a:pt x="492369" y="2203938"/>
                </a:lnTo>
                <a:lnTo>
                  <a:pt x="0" y="1184031"/>
                </a:lnTo>
                <a:lnTo>
                  <a:pt x="398585" y="46892"/>
                </a:ln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4387075" y="4103920"/>
            <a:ext cx="1839264" cy="2008432"/>
          </a:xfrm>
          <a:custGeom>
            <a:avLst/>
            <a:gdLst>
              <a:gd name="connsiteX0" fmla="*/ 0 w 832339"/>
              <a:gd name="connsiteY0" fmla="*/ 586154 h 1172308"/>
              <a:gd name="connsiteX1" fmla="*/ 820616 w 832339"/>
              <a:gd name="connsiteY1" fmla="*/ 1172308 h 1172308"/>
              <a:gd name="connsiteX2" fmla="*/ 832339 w 832339"/>
              <a:gd name="connsiteY2" fmla="*/ 0 h 1172308"/>
              <a:gd name="connsiteX0" fmla="*/ 0 w 808893"/>
              <a:gd name="connsiteY0" fmla="*/ 668216 h 1172308"/>
              <a:gd name="connsiteX1" fmla="*/ 797170 w 808893"/>
              <a:gd name="connsiteY1" fmla="*/ 1172308 h 1172308"/>
              <a:gd name="connsiteX2" fmla="*/ 808893 w 808893"/>
              <a:gd name="connsiteY2" fmla="*/ 0 h 1172308"/>
              <a:gd name="connsiteX0" fmla="*/ 0 w 855786"/>
              <a:gd name="connsiteY0" fmla="*/ 668216 h 1172308"/>
              <a:gd name="connsiteX1" fmla="*/ 844063 w 855786"/>
              <a:gd name="connsiteY1" fmla="*/ 1172308 h 1172308"/>
              <a:gd name="connsiteX2" fmla="*/ 855786 w 855786"/>
              <a:gd name="connsiteY2" fmla="*/ 0 h 1172308"/>
              <a:gd name="connsiteX0" fmla="*/ 0 w 855786"/>
              <a:gd name="connsiteY0" fmla="*/ 668216 h 1160585"/>
              <a:gd name="connsiteX1" fmla="*/ 844063 w 855786"/>
              <a:gd name="connsiteY1" fmla="*/ 1160585 h 1160585"/>
              <a:gd name="connsiteX2" fmla="*/ 855786 w 855786"/>
              <a:gd name="connsiteY2" fmla="*/ 0 h 1160585"/>
              <a:gd name="connsiteX0" fmla="*/ 0 w 902078"/>
              <a:gd name="connsiteY0" fmla="*/ 654588 h 1160585"/>
              <a:gd name="connsiteX1" fmla="*/ 890355 w 902078"/>
              <a:gd name="connsiteY1" fmla="*/ 1160585 h 1160585"/>
              <a:gd name="connsiteX2" fmla="*/ 902078 w 902078"/>
              <a:gd name="connsiteY2" fmla="*/ 0 h 1160585"/>
              <a:gd name="connsiteX0" fmla="*/ 0 w 902078"/>
              <a:gd name="connsiteY0" fmla="*/ 654588 h 1167399"/>
              <a:gd name="connsiteX1" fmla="*/ 867209 w 902078"/>
              <a:gd name="connsiteY1" fmla="*/ 1167399 h 1167399"/>
              <a:gd name="connsiteX2" fmla="*/ 902078 w 902078"/>
              <a:gd name="connsiteY2" fmla="*/ 0 h 1167399"/>
              <a:gd name="connsiteX0" fmla="*/ 0 w 907865"/>
              <a:gd name="connsiteY0" fmla="*/ 640960 h 1167399"/>
              <a:gd name="connsiteX1" fmla="*/ 872996 w 907865"/>
              <a:gd name="connsiteY1" fmla="*/ 1167399 h 1167399"/>
              <a:gd name="connsiteX2" fmla="*/ 907865 w 907865"/>
              <a:gd name="connsiteY2" fmla="*/ 0 h 116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865" h="1167399">
                <a:moveTo>
                  <a:pt x="0" y="640960"/>
                </a:moveTo>
                <a:lnTo>
                  <a:pt x="872996" y="1167399"/>
                </a:lnTo>
                <a:lnTo>
                  <a:pt x="907865" y="0"/>
                </a:ln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4414587" y="4085161"/>
            <a:ext cx="1842244" cy="1121662"/>
          </a:xfrm>
          <a:custGeom>
            <a:avLst/>
            <a:gdLst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46185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234461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832339 w 832339"/>
              <a:gd name="connsiteY2" fmla="*/ 0 h 644769"/>
              <a:gd name="connsiteX3" fmla="*/ 832339 w 832339"/>
              <a:gd name="connsiteY3" fmla="*/ 0 h 644769"/>
              <a:gd name="connsiteX4" fmla="*/ 0 w 832339"/>
              <a:gd name="connsiteY4" fmla="*/ 644769 h 644769"/>
              <a:gd name="connsiteX0" fmla="*/ 0 w 832339"/>
              <a:gd name="connsiteY0" fmla="*/ 644769 h 644769"/>
              <a:gd name="connsiteX1" fmla="*/ 281354 w 832339"/>
              <a:gd name="connsiteY1" fmla="*/ 199292 h 644769"/>
              <a:gd name="connsiteX2" fmla="*/ 511996 w 832339"/>
              <a:gd name="connsiteY2" fmla="*/ 79395 h 644769"/>
              <a:gd name="connsiteX3" fmla="*/ 832339 w 832339"/>
              <a:gd name="connsiteY3" fmla="*/ 0 h 644769"/>
              <a:gd name="connsiteX4" fmla="*/ 832339 w 832339"/>
              <a:gd name="connsiteY4" fmla="*/ 0 h 644769"/>
              <a:gd name="connsiteX5" fmla="*/ 0 w 832339"/>
              <a:gd name="connsiteY5" fmla="*/ 644769 h 644769"/>
              <a:gd name="connsiteX0" fmla="*/ 39979 w 872318"/>
              <a:gd name="connsiteY0" fmla="*/ 644769 h 661887"/>
              <a:gd name="connsiteX1" fmla="*/ 151283 w 872318"/>
              <a:gd name="connsiteY1" fmla="*/ 452301 h 661887"/>
              <a:gd name="connsiteX2" fmla="*/ 321333 w 872318"/>
              <a:gd name="connsiteY2" fmla="*/ 199292 h 661887"/>
              <a:gd name="connsiteX3" fmla="*/ 551975 w 872318"/>
              <a:gd name="connsiteY3" fmla="*/ 79395 h 661887"/>
              <a:gd name="connsiteX4" fmla="*/ 872318 w 872318"/>
              <a:gd name="connsiteY4" fmla="*/ 0 h 661887"/>
              <a:gd name="connsiteX5" fmla="*/ 872318 w 872318"/>
              <a:gd name="connsiteY5" fmla="*/ 0 h 661887"/>
              <a:gd name="connsiteX6" fmla="*/ 39979 w 872318"/>
              <a:gd name="connsiteY6" fmla="*/ 644769 h 661887"/>
              <a:gd name="connsiteX0" fmla="*/ 39979 w 872318"/>
              <a:gd name="connsiteY0" fmla="*/ 646411 h 663529"/>
              <a:gd name="connsiteX1" fmla="*/ 151283 w 872318"/>
              <a:gd name="connsiteY1" fmla="*/ 453943 h 663529"/>
              <a:gd name="connsiteX2" fmla="*/ 321333 w 872318"/>
              <a:gd name="connsiteY2" fmla="*/ 200934 h 663529"/>
              <a:gd name="connsiteX3" fmla="*/ 574235 w 872318"/>
              <a:gd name="connsiteY3" fmla="*/ 20890 h 663529"/>
              <a:gd name="connsiteX4" fmla="*/ 872318 w 872318"/>
              <a:gd name="connsiteY4" fmla="*/ 1642 h 663529"/>
              <a:gd name="connsiteX5" fmla="*/ 872318 w 872318"/>
              <a:gd name="connsiteY5" fmla="*/ 1642 h 663529"/>
              <a:gd name="connsiteX6" fmla="*/ 39979 w 872318"/>
              <a:gd name="connsiteY6" fmla="*/ 646411 h 663529"/>
              <a:gd name="connsiteX0" fmla="*/ 45390 w 877729"/>
              <a:gd name="connsiteY0" fmla="*/ 646411 h 663529"/>
              <a:gd name="connsiteX1" fmla="*/ 123304 w 877729"/>
              <a:gd name="connsiteY1" fmla="*/ 453943 h 663529"/>
              <a:gd name="connsiteX2" fmla="*/ 326744 w 877729"/>
              <a:gd name="connsiteY2" fmla="*/ 200934 h 663529"/>
              <a:gd name="connsiteX3" fmla="*/ 579646 w 877729"/>
              <a:gd name="connsiteY3" fmla="*/ 20890 h 663529"/>
              <a:gd name="connsiteX4" fmla="*/ 877729 w 877729"/>
              <a:gd name="connsiteY4" fmla="*/ 1642 h 663529"/>
              <a:gd name="connsiteX5" fmla="*/ 877729 w 877729"/>
              <a:gd name="connsiteY5" fmla="*/ 1642 h 663529"/>
              <a:gd name="connsiteX6" fmla="*/ 45390 w 877729"/>
              <a:gd name="connsiteY6" fmla="*/ 646411 h 663529"/>
              <a:gd name="connsiteX0" fmla="*/ 39738 w 907162"/>
              <a:gd name="connsiteY0" fmla="*/ 671106 h 686709"/>
              <a:gd name="connsiteX1" fmla="*/ 152737 w 907162"/>
              <a:gd name="connsiteY1" fmla="*/ 453943 h 686709"/>
              <a:gd name="connsiteX2" fmla="*/ 356177 w 907162"/>
              <a:gd name="connsiteY2" fmla="*/ 200934 h 686709"/>
              <a:gd name="connsiteX3" fmla="*/ 609079 w 907162"/>
              <a:gd name="connsiteY3" fmla="*/ 20890 h 686709"/>
              <a:gd name="connsiteX4" fmla="*/ 907162 w 907162"/>
              <a:gd name="connsiteY4" fmla="*/ 1642 h 686709"/>
              <a:gd name="connsiteX5" fmla="*/ 907162 w 907162"/>
              <a:gd name="connsiteY5" fmla="*/ 1642 h 686709"/>
              <a:gd name="connsiteX6" fmla="*/ 39738 w 907162"/>
              <a:gd name="connsiteY6" fmla="*/ 671106 h 68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62" h="686709">
                <a:moveTo>
                  <a:pt x="39738" y="671106"/>
                </a:moveTo>
                <a:cubicBezTo>
                  <a:pt x="-80434" y="746489"/>
                  <a:pt x="105845" y="528189"/>
                  <a:pt x="152737" y="453943"/>
                </a:cubicBezTo>
                <a:cubicBezTo>
                  <a:pt x="199629" y="379697"/>
                  <a:pt x="280120" y="273109"/>
                  <a:pt x="356177" y="200934"/>
                </a:cubicBezTo>
                <a:cubicBezTo>
                  <a:pt x="432234" y="128759"/>
                  <a:pt x="517248" y="54105"/>
                  <a:pt x="609079" y="20890"/>
                </a:cubicBezTo>
                <a:cubicBezTo>
                  <a:pt x="700910" y="-12325"/>
                  <a:pt x="857482" y="4850"/>
                  <a:pt x="907162" y="1642"/>
                </a:cubicBezTo>
                <a:lnTo>
                  <a:pt x="907162" y="1642"/>
                </a:lnTo>
                <a:lnTo>
                  <a:pt x="39738" y="671106"/>
                </a:lnTo>
                <a:close/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6178837" y="4085161"/>
            <a:ext cx="287288" cy="2015467"/>
          </a:xfrm>
          <a:custGeom>
            <a:avLst/>
            <a:gdLst>
              <a:gd name="connsiteX0" fmla="*/ 11723 w 140677"/>
              <a:gd name="connsiteY0" fmla="*/ 0 h 1078523"/>
              <a:gd name="connsiteX1" fmla="*/ 140677 w 140677"/>
              <a:gd name="connsiteY1" fmla="*/ 480647 h 1078523"/>
              <a:gd name="connsiteX2" fmla="*/ 0 w 140677"/>
              <a:gd name="connsiteY2" fmla="*/ 1078523 h 1078523"/>
              <a:gd name="connsiteX0" fmla="*/ 11723 w 140709"/>
              <a:gd name="connsiteY0" fmla="*/ 0 h 1078523"/>
              <a:gd name="connsiteX1" fmla="*/ 140677 w 140709"/>
              <a:gd name="connsiteY1" fmla="*/ 480647 h 1078523"/>
              <a:gd name="connsiteX2" fmla="*/ 0 w 140709"/>
              <a:gd name="connsiteY2" fmla="*/ 1078523 h 1078523"/>
              <a:gd name="connsiteX0" fmla="*/ 11723 w 142980"/>
              <a:gd name="connsiteY0" fmla="*/ 0 h 1078523"/>
              <a:gd name="connsiteX1" fmla="*/ 82062 w 142980"/>
              <a:gd name="connsiteY1" fmla="*/ 234462 h 1078523"/>
              <a:gd name="connsiteX2" fmla="*/ 140677 w 142980"/>
              <a:gd name="connsiteY2" fmla="*/ 480647 h 1078523"/>
              <a:gd name="connsiteX3" fmla="*/ 0 w 142980"/>
              <a:gd name="connsiteY3" fmla="*/ 1078523 h 1078523"/>
              <a:gd name="connsiteX0" fmla="*/ 11723 w 148340"/>
              <a:gd name="connsiteY0" fmla="*/ 0 h 1078523"/>
              <a:gd name="connsiteX1" fmla="*/ 117231 w 148340"/>
              <a:gd name="connsiteY1" fmla="*/ 234462 h 1078523"/>
              <a:gd name="connsiteX2" fmla="*/ 140677 w 148340"/>
              <a:gd name="connsiteY2" fmla="*/ 480647 h 1078523"/>
              <a:gd name="connsiteX3" fmla="*/ 0 w 148340"/>
              <a:gd name="connsiteY3" fmla="*/ 1078523 h 1078523"/>
              <a:gd name="connsiteX0" fmla="*/ 11723 w 143350"/>
              <a:gd name="connsiteY0" fmla="*/ 0 h 1078523"/>
              <a:gd name="connsiteX1" fmla="*/ 117231 w 143350"/>
              <a:gd name="connsiteY1" fmla="*/ 234462 h 1078523"/>
              <a:gd name="connsiteX2" fmla="*/ 140677 w 143350"/>
              <a:gd name="connsiteY2" fmla="*/ 480647 h 1078523"/>
              <a:gd name="connsiteX3" fmla="*/ 70338 w 143350"/>
              <a:gd name="connsiteY3" fmla="*/ 785447 h 1078523"/>
              <a:gd name="connsiteX4" fmla="*/ 0 w 143350"/>
              <a:gd name="connsiteY4" fmla="*/ 1078523 h 1078523"/>
              <a:gd name="connsiteX0" fmla="*/ 11723 w 144354"/>
              <a:gd name="connsiteY0" fmla="*/ 0 h 1078523"/>
              <a:gd name="connsiteX1" fmla="*/ 117231 w 144354"/>
              <a:gd name="connsiteY1" fmla="*/ 234462 h 1078523"/>
              <a:gd name="connsiteX2" fmla="*/ 140677 w 144354"/>
              <a:gd name="connsiteY2" fmla="*/ 480647 h 1078523"/>
              <a:gd name="connsiteX3" fmla="*/ 128953 w 144354"/>
              <a:gd name="connsiteY3" fmla="*/ 785447 h 1078523"/>
              <a:gd name="connsiteX4" fmla="*/ 0 w 144354"/>
              <a:gd name="connsiteY4" fmla="*/ 1078523 h 1078523"/>
              <a:gd name="connsiteX0" fmla="*/ 11723 w 141806"/>
              <a:gd name="connsiteY0" fmla="*/ 0 h 1078523"/>
              <a:gd name="connsiteX1" fmla="*/ 117231 w 141806"/>
              <a:gd name="connsiteY1" fmla="*/ 234462 h 1078523"/>
              <a:gd name="connsiteX2" fmla="*/ 140677 w 141806"/>
              <a:gd name="connsiteY2" fmla="*/ 480647 h 1078523"/>
              <a:gd name="connsiteX3" fmla="*/ 93784 w 141806"/>
              <a:gd name="connsiteY3" fmla="*/ 785447 h 1078523"/>
              <a:gd name="connsiteX4" fmla="*/ 0 w 141806"/>
              <a:gd name="connsiteY4" fmla="*/ 1078523 h 10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06" h="1078523">
                <a:moveTo>
                  <a:pt x="11723" y="0"/>
                </a:moveTo>
                <a:cubicBezTo>
                  <a:pt x="23446" y="39077"/>
                  <a:pt x="95739" y="154354"/>
                  <a:pt x="117231" y="234462"/>
                </a:cubicBezTo>
                <a:cubicBezTo>
                  <a:pt x="138723" y="314570"/>
                  <a:pt x="144585" y="388816"/>
                  <a:pt x="140677" y="480647"/>
                </a:cubicBezTo>
                <a:cubicBezTo>
                  <a:pt x="136769" y="572478"/>
                  <a:pt x="117230" y="685801"/>
                  <a:pt x="93784" y="785447"/>
                </a:cubicBezTo>
                <a:cubicBezTo>
                  <a:pt x="70338" y="885093"/>
                  <a:pt x="11723" y="1023815"/>
                  <a:pt x="0" y="1078523"/>
                </a:cubicBezTo>
              </a:path>
            </a:pathLst>
          </a:cu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4492583" y="5255983"/>
            <a:ext cx="1615002" cy="826919"/>
          </a:xfrm>
          <a:custGeom>
            <a:avLst/>
            <a:gdLst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  <a:gd name="connsiteX0" fmla="*/ 0 w 797169"/>
              <a:gd name="connsiteY0" fmla="*/ 0 h 480646"/>
              <a:gd name="connsiteX1" fmla="*/ 410308 w 797169"/>
              <a:gd name="connsiteY1" fmla="*/ 386862 h 480646"/>
              <a:gd name="connsiteX2" fmla="*/ 797169 w 797169"/>
              <a:gd name="connsiteY2" fmla="*/ 480646 h 48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169" h="480646">
                <a:moveTo>
                  <a:pt x="0" y="0"/>
                </a:moveTo>
                <a:cubicBezTo>
                  <a:pt x="136769" y="128954"/>
                  <a:pt x="277447" y="306754"/>
                  <a:pt x="410308" y="386862"/>
                </a:cubicBezTo>
                <a:cubicBezTo>
                  <a:pt x="543169" y="466970"/>
                  <a:pt x="668215" y="449385"/>
                  <a:pt x="797169" y="480646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109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Proof (continued)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62708" y="1535892"/>
                <a:ext cx="8229600" cy="4525963"/>
              </a:xfrm>
            </p:spPr>
            <p:txBody>
              <a:bodyPr/>
              <a:lstStyle/>
              <a:p>
                <a:r>
                  <a:rPr lang="en-US" altLang="ja-JP" dirty="0" smtClean="0"/>
                  <a:t>4A(C)=A(K+ (-K)) = 2A(K) + 2 A(K, -K) 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ja-JP" dirty="0" smtClean="0"/>
                  <a:t> 2A(K) + A(H’, -H’)  for the circumscribed C-hexagon of K</a:t>
                </a:r>
              </a:p>
              <a:p>
                <a:r>
                  <a:rPr lang="en-US" altLang="ja-JP" dirty="0" smtClean="0"/>
                  <a:t> = 2A(K) + 2A(H’)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ja-JP" dirty="0" smtClean="0"/>
                  <a:t> 2A(K) + 8/3 A(H) </a:t>
                </a:r>
              </a:p>
              <a:p>
                <a:r>
                  <a:rPr lang="en-US" altLang="ja-JP" dirty="0" smtClean="0"/>
                  <a:t>Hence, A(K)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b="0" dirty="0" smtClean="0">
                    <a:ea typeface="Cambria Math"/>
                  </a:rPr>
                  <a:t>2A(C) -4/3A(H) = A(T)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08" y="1535892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2801815" y="5615354"/>
            <a:ext cx="50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my opinion, this is a magic.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3107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Solution and algorithm for the segment alignment problem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722313" y="866898"/>
            <a:ext cx="7772400" cy="1500187"/>
          </a:xfrm>
        </p:spPr>
        <p:txBody>
          <a:bodyPr>
            <a:noAutofit/>
          </a:bodyPr>
          <a:lstStyle/>
          <a:p>
            <a:r>
              <a:rPr kumimoji="1" lang="en-US" altLang="ja-JP" sz="9600" dirty="0" smtClean="0">
                <a:solidFill>
                  <a:srgbClr val="FF0000"/>
                </a:solidFill>
              </a:rPr>
              <a:t>Please wake up 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75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62666" y="2154607"/>
            <a:ext cx="8056988" cy="14696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Minimum area for given width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8606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 smtClean="0"/>
                  <a:t>Theorem 3 (Our target theorem).</a:t>
                </a:r>
              </a:p>
              <a:p>
                <a:pPr marL="400050" lvl="1" indent="0">
                  <a:buNone/>
                </a:pPr>
                <a:r>
                  <a:rPr kumimoji="1" lang="en-US" altLang="ja-JP" sz="3200" dirty="0" smtClean="0"/>
                  <a:t>Given an oval </a:t>
                </a:r>
                <a:r>
                  <a:rPr kumimoji="1" lang="en-US" altLang="ja-JP" sz="3200" i="1" dirty="0" smtClean="0">
                    <a:latin typeface="Times New Roman"/>
                    <a:cs typeface="Times New Roman"/>
                  </a:rPr>
                  <a:t>K</a:t>
                </a:r>
                <a:r>
                  <a:rPr kumimoji="1" lang="en-US" altLang="ja-JP" sz="3200" dirty="0" smtClean="0"/>
                  <a:t>. There exists a triangle </a:t>
                </a:r>
                <a:r>
                  <a:rPr kumimoji="1" lang="en-US" altLang="ja-JP" sz="3200" i="1" dirty="0" smtClean="0">
                    <a:latin typeface="Times New Roman"/>
                    <a:cs typeface="Times New Roman"/>
                  </a:rPr>
                  <a:t>T</a:t>
                </a:r>
                <a:r>
                  <a:rPr kumimoji="1" lang="en-US" altLang="ja-JP" sz="3200" dirty="0" smtClean="0"/>
                  <a:t> with </a:t>
                </a:r>
              </a:p>
              <a:p>
                <a:pPr marL="400050" lvl="1" indent="0">
                  <a:buNone/>
                </a:pPr>
                <a:r>
                  <a:rPr lang="en-US" altLang="ja-JP" sz="3200" dirty="0"/>
                  <a:t> </a:t>
                </a:r>
                <a:r>
                  <a:rPr lang="en-US" altLang="ja-JP" sz="3200" dirty="0" smtClean="0"/>
                  <a:t>A(T)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ja-JP" sz="3200" dirty="0" smtClean="0"/>
                  <a:t>A(K)   and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860653"/>
              </a:xfrm>
              <a:blipFill rotWithShape="1">
                <a:blip r:embed="rId3"/>
                <a:stretch>
                  <a:fillRect l="-1852" t="-4262" r="-1556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57761"/>
              </p:ext>
            </p:extLst>
          </p:nvPr>
        </p:nvGraphicFramePr>
        <p:xfrm>
          <a:off x="3948828" y="2784475"/>
          <a:ext cx="1598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数式" r:id="rId4" imgW="583920" imgH="215640" progId="Equation.3">
                  <p:embed/>
                </p:oleObj>
              </mc:Choice>
              <mc:Fallback>
                <p:oleObj name="数式" r:id="rId4" imgW="583920" imgH="21564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828" y="2784475"/>
                        <a:ext cx="1598612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十二角形 7"/>
          <p:cNvSpPr/>
          <p:nvPr/>
        </p:nvSpPr>
        <p:spPr>
          <a:xfrm rot="1300771">
            <a:off x="1092931" y="4111460"/>
            <a:ext cx="1744901" cy="2252413"/>
          </a:xfrm>
          <a:prstGeom prst="dodec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i="1" dirty="0" smtClean="0">
                <a:latin typeface="Times New Roman"/>
                <a:cs typeface="Times New Roman"/>
              </a:rPr>
              <a:t>K</a:t>
            </a:r>
            <a:endParaRPr kumimoji="1" lang="ja-JP" altLang="en-US" sz="3600" i="1" dirty="0">
              <a:latin typeface="Times New Roman"/>
              <a:cs typeface="Times New Roman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192155" y="4152255"/>
            <a:ext cx="2355285" cy="2454253"/>
          </a:xfrm>
          <a:prstGeom prst="rightArrow">
            <a:avLst>
              <a:gd name="adj1" fmla="val 50000"/>
              <a:gd name="adj2" fmla="val 3727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smaller</a:t>
            </a:r>
          </a:p>
          <a:p>
            <a:pPr algn="ctr"/>
            <a:r>
              <a:rPr lang="en-US" altLang="ja-JP" sz="2800" dirty="0" smtClean="0"/>
              <a:t>but</a:t>
            </a:r>
          </a:p>
          <a:p>
            <a:pPr algn="ctr"/>
            <a:r>
              <a:rPr lang="en-US" altLang="ja-JP" sz="2800" dirty="0" smtClean="0"/>
              <a:t>wider</a:t>
            </a:r>
          </a:p>
        </p:txBody>
      </p:sp>
      <p:sp>
        <p:nvSpPr>
          <p:cNvPr id="9" name="二等辺三角形 8"/>
          <p:cNvSpPr/>
          <p:nvPr/>
        </p:nvSpPr>
        <p:spPr>
          <a:xfrm rot="1668826">
            <a:off x="6376909" y="3573902"/>
            <a:ext cx="1970212" cy="25939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i="1" dirty="0" smtClean="0">
                <a:latin typeface="Times New Roman"/>
                <a:cs typeface="Times New Roman"/>
              </a:rPr>
              <a:t>T</a:t>
            </a:r>
            <a:endParaRPr kumimoji="1" lang="ja-JP" altLang="en-US" sz="3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12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356770" y="2168876"/>
            <a:ext cx="7820386" cy="16126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step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Theorem 1 (</a:t>
            </a:r>
            <a:r>
              <a:rPr kumimoji="1" lang="en-US" altLang="ja-JP" dirty="0" err="1" smtClean="0"/>
              <a:t>G.D.Chakerian</a:t>
            </a:r>
            <a:r>
              <a:rPr lang="en-US" altLang="ja-JP" dirty="0" smtClean="0"/>
              <a:t> 1966 Pacific </a:t>
            </a:r>
            <a:r>
              <a:rPr lang="en-US" altLang="ja-JP" dirty="0" err="1" smtClean="0"/>
              <a:t>J.Math</a:t>
            </a:r>
            <a:r>
              <a:rPr kumimoji="1" lang="en-US" altLang="ja-JP" dirty="0" smtClean="0"/>
              <a:t>.)</a:t>
            </a:r>
          </a:p>
          <a:p>
            <a:pPr marL="400050" lvl="1" indent="0">
              <a:buNone/>
            </a:pPr>
            <a:r>
              <a:rPr lang="en-US" altLang="ja-JP" sz="3200" dirty="0" smtClean="0"/>
              <a:t>Given an oval K. There is a trigonal disk</a:t>
            </a:r>
            <a:r>
              <a:rPr lang="en-US" altLang="ja-JP" sz="3200" i="1" dirty="0" smtClean="0">
                <a:latin typeface="Times New Roman"/>
                <a:cs typeface="Times New Roman"/>
              </a:rPr>
              <a:t> </a:t>
            </a:r>
            <a:r>
              <a:rPr lang="en-US" altLang="ja-JP" sz="3200" i="1" dirty="0">
                <a:latin typeface="Times New Roman"/>
                <a:cs typeface="Times New Roman"/>
              </a:rPr>
              <a:t>D</a:t>
            </a:r>
            <a:r>
              <a:rPr lang="en-US" altLang="ja-JP" sz="3200" i="1" dirty="0" smtClean="0">
                <a:latin typeface="Times New Roman"/>
                <a:cs typeface="Times New Roman"/>
              </a:rPr>
              <a:t> </a:t>
            </a:r>
            <a:r>
              <a:rPr lang="en-US" altLang="ja-JP" sz="3200" dirty="0" smtClean="0"/>
              <a:t>with </a:t>
            </a:r>
            <a:r>
              <a:rPr lang="en-US" altLang="ja-JP" sz="3200" dirty="0" smtClean="0">
                <a:latin typeface="Times New Roman"/>
                <a:cs typeface="Times New Roman"/>
              </a:rPr>
              <a:t>A(</a:t>
            </a:r>
            <a:r>
              <a:rPr lang="en-US" altLang="ja-JP" sz="32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3200" dirty="0">
                <a:latin typeface="Times New Roman"/>
                <a:cs typeface="Times New Roman"/>
              </a:rPr>
              <a:t>)</a:t>
            </a:r>
            <a:r>
              <a:rPr lang="en-US" altLang="ja-JP" sz="3200" dirty="0" smtClean="0">
                <a:latin typeface="Times New Roman"/>
                <a:cs typeface="Times New Roman"/>
              </a:rPr>
              <a:t>≦A(</a:t>
            </a:r>
            <a:r>
              <a:rPr lang="en-US" altLang="ja-JP" sz="3200" i="1" dirty="0" smtClean="0">
                <a:latin typeface="Times New Roman"/>
                <a:cs typeface="Times New Roman"/>
              </a:rPr>
              <a:t>K</a:t>
            </a:r>
            <a:r>
              <a:rPr lang="en-US" altLang="ja-JP" sz="3200" dirty="0">
                <a:latin typeface="Times New Roman"/>
                <a:cs typeface="Times New Roman"/>
              </a:rPr>
              <a:t>)</a:t>
            </a:r>
            <a:r>
              <a:rPr lang="en-US" altLang="ja-JP" sz="3200" dirty="0" smtClean="0"/>
              <a:t> and             </a:t>
            </a:r>
            <a:endParaRPr kumimoji="1" lang="ja-JP" altLang="en-US" sz="3200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359327"/>
              </p:ext>
            </p:extLst>
          </p:nvPr>
        </p:nvGraphicFramePr>
        <p:xfrm>
          <a:off x="4604354" y="2704550"/>
          <a:ext cx="1558926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数式" r:id="rId3" imgW="576000" imgH="191880" progId="Equation.3">
                  <p:embed/>
                </p:oleObj>
              </mc:Choice>
              <mc:Fallback>
                <p:oleObj name="数式" r:id="rId3" imgW="576000" imgH="191880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354" y="2704550"/>
                        <a:ext cx="1558926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十二角形 6"/>
          <p:cNvSpPr/>
          <p:nvPr/>
        </p:nvSpPr>
        <p:spPr>
          <a:xfrm rot="1300771">
            <a:off x="1092931" y="4111460"/>
            <a:ext cx="1744901" cy="2252413"/>
          </a:xfrm>
          <a:prstGeom prst="dodec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i="1" dirty="0" smtClean="0">
                <a:latin typeface="Times New Roman"/>
                <a:cs typeface="Times New Roman"/>
              </a:rPr>
              <a:t>K</a:t>
            </a:r>
            <a:endParaRPr kumimoji="1" lang="ja-JP" altLang="en-US" sz="3600" i="1" dirty="0">
              <a:latin typeface="Times New Roman"/>
              <a:cs typeface="Times New Roman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192155" y="4152255"/>
            <a:ext cx="2355285" cy="2454253"/>
          </a:xfrm>
          <a:prstGeom prst="rightArrow">
            <a:avLst>
              <a:gd name="adj1" fmla="val 50000"/>
              <a:gd name="adj2" fmla="val 3727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smaller</a:t>
            </a:r>
          </a:p>
        </p:txBody>
      </p:sp>
      <p:pic>
        <p:nvPicPr>
          <p:cNvPr id="28" name="図 27" descr="Trigonal Dis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64" y="4097125"/>
            <a:ext cx="1966961" cy="25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 rot="1387488">
            <a:off x="487212" y="4818211"/>
            <a:ext cx="1327268" cy="10556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5310554" y="5052646"/>
            <a:ext cx="1242646" cy="1383323"/>
          </a:xfrm>
          <a:custGeom>
            <a:avLst/>
            <a:gdLst>
              <a:gd name="connsiteX0" fmla="*/ 621323 w 1242646"/>
              <a:gd name="connsiteY0" fmla="*/ 0 h 1383323"/>
              <a:gd name="connsiteX1" fmla="*/ 246184 w 1242646"/>
              <a:gd name="connsiteY1" fmla="*/ 117231 h 1383323"/>
              <a:gd name="connsiteX2" fmla="*/ 0 w 1242646"/>
              <a:gd name="connsiteY2" fmla="*/ 808892 h 1383323"/>
              <a:gd name="connsiteX3" fmla="*/ 328246 w 1242646"/>
              <a:gd name="connsiteY3" fmla="*/ 1371600 h 1383323"/>
              <a:gd name="connsiteX4" fmla="*/ 902677 w 1242646"/>
              <a:gd name="connsiteY4" fmla="*/ 1383323 h 1383323"/>
              <a:gd name="connsiteX5" fmla="*/ 1242646 w 1242646"/>
              <a:gd name="connsiteY5" fmla="*/ 855785 h 1383323"/>
              <a:gd name="connsiteX6" fmla="*/ 1078523 w 1242646"/>
              <a:gd name="connsiteY6" fmla="*/ 433754 h 1383323"/>
              <a:gd name="connsiteX0" fmla="*/ 621323 w 1242646"/>
              <a:gd name="connsiteY0" fmla="*/ 0 h 1383323"/>
              <a:gd name="connsiteX1" fmla="*/ 246184 w 1242646"/>
              <a:gd name="connsiteY1" fmla="*/ 117231 h 1383323"/>
              <a:gd name="connsiteX2" fmla="*/ 0 w 1242646"/>
              <a:gd name="connsiteY2" fmla="*/ 808892 h 1383323"/>
              <a:gd name="connsiteX3" fmla="*/ 328246 w 1242646"/>
              <a:gd name="connsiteY3" fmla="*/ 1371600 h 1383323"/>
              <a:gd name="connsiteX4" fmla="*/ 902677 w 1242646"/>
              <a:gd name="connsiteY4" fmla="*/ 1383323 h 1383323"/>
              <a:gd name="connsiteX5" fmla="*/ 1242646 w 1242646"/>
              <a:gd name="connsiteY5" fmla="*/ 855785 h 1383323"/>
              <a:gd name="connsiteX6" fmla="*/ 1078523 w 1242646"/>
              <a:gd name="connsiteY6" fmla="*/ 433754 h 1383323"/>
              <a:gd name="connsiteX7" fmla="*/ 621323 w 1242646"/>
              <a:gd name="connsiteY7" fmla="*/ 0 h 13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2646" h="1383323">
                <a:moveTo>
                  <a:pt x="621323" y="0"/>
                </a:moveTo>
                <a:lnTo>
                  <a:pt x="246184" y="117231"/>
                </a:lnTo>
                <a:lnTo>
                  <a:pt x="0" y="808892"/>
                </a:lnTo>
                <a:lnTo>
                  <a:pt x="328246" y="1371600"/>
                </a:lnTo>
                <a:lnTo>
                  <a:pt x="902677" y="1383323"/>
                </a:lnTo>
                <a:lnTo>
                  <a:pt x="1242646" y="855785"/>
                </a:lnTo>
                <a:lnTo>
                  <a:pt x="1078523" y="433754"/>
                </a:lnTo>
                <a:lnTo>
                  <a:pt x="621323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6934066" y="5075222"/>
            <a:ext cx="1977220" cy="1383138"/>
          </a:xfrm>
          <a:custGeom>
            <a:avLst/>
            <a:gdLst>
              <a:gd name="connsiteX0" fmla="*/ 973015 w 1477107"/>
              <a:gd name="connsiteY0" fmla="*/ 0 h 996461"/>
              <a:gd name="connsiteX1" fmla="*/ 0 w 1477107"/>
              <a:gd name="connsiteY1" fmla="*/ 457200 h 996461"/>
              <a:gd name="connsiteX2" fmla="*/ 480646 w 1477107"/>
              <a:gd name="connsiteY2" fmla="*/ 984738 h 996461"/>
              <a:gd name="connsiteX3" fmla="*/ 773723 w 1477107"/>
              <a:gd name="connsiteY3" fmla="*/ 996461 h 996461"/>
              <a:gd name="connsiteX4" fmla="*/ 1195754 w 1477107"/>
              <a:gd name="connsiteY4" fmla="*/ 820615 h 996461"/>
              <a:gd name="connsiteX5" fmla="*/ 1477107 w 1477107"/>
              <a:gd name="connsiteY5" fmla="*/ 480646 h 996461"/>
              <a:gd name="connsiteX6" fmla="*/ 1477107 w 1477107"/>
              <a:gd name="connsiteY6" fmla="*/ 457200 h 996461"/>
              <a:gd name="connsiteX7" fmla="*/ 973015 w 1477107"/>
              <a:gd name="connsiteY7" fmla="*/ 0 h 996461"/>
              <a:gd name="connsiteX0" fmla="*/ 973015 w 1504019"/>
              <a:gd name="connsiteY0" fmla="*/ 0 h 996461"/>
              <a:gd name="connsiteX1" fmla="*/ 0 w 1504019"/>
              <a:gd name="connsiteY1" fmla="*/ 457200 h 996461"/>
              <a:gd name="connsiteX2" fmla="*/ 480646 w 1504019"/>
              <a:gd name="connsiteY2" fmla="*/ 984738 h 996461"/>
              <a:gd name="connsiteX3" fmla="*/ 773723 w 1504019"/>
              <a:gd name="connsiteY3" fmla="*/ 996461 h 996461"/>
              <a:gd name="connsiteX4" fmla="*/ 1195754 w 1504019"/>
              <a:gd name="connsiteY4" fmla="*/ 820615 h 996461"/>
              <a:gd name="connsiteX5" fmla="*/ 1477107 w 1504019"/>
              <a:gd name="connsiteY5" fmla="*/ 480646 h 996461"/>
              <a:gd name="connsiteX6" fmla="*/ 1504019 w 1504019"/>
              <a:gd name="connsiteY6" fmla="*/ 474092 h 996461"/>
              <a:gd name="connsiteX7" fmla="*/ 973015 w 1504019"/>
              <a:gd name="connsiteY7" fmla="*/ 0 h 996461"/>
              <a:gd name="connsiteX0" fmla="*/ 973015 w 1512990"/>
              <a:gd name="connsiteY0" fmla="*/ 0 h 996461"/>
              <a:gd name="connsiteX1" fmla="*/ 0 w 1512990"/>
              <a:gd name="connsiteY1" fmla="*/ 457200 h 996461"/>
              <a:gd name="connsiteX2" fmla="*/ 480646 w 1512990"/>
              <a:gd name="connsiteY2" fmla="*/ 984738 h 996461"/>
              <a:gd name="connsiteX3" fmla="*/ 773723 w 1512990"/>
              <a:gd name="connsiteY3" fmla="*/ 996461 h 996461"/>
              <a:gd name="connsiteX4" fmla="*/ 1195754 w 1512990"/>
              <a:gd name="connsiteY4" fmla="*/ 820615 h 996461"/>
              <a:gd name="connsiteX5" fmla="*/ 1512990 w 1512990"/>
              <a:gd name="connsiteY5" fmla="*/ 514429 h 996461"/>
              <a:gd name="connsiteX6" fmla="*/ 1504019 w 1512990"/>
              <a:gd name="connsiteY6" fmla="*/ 474092 h 996461"/>
              <a:gd name="connsiteX7" fmla="*/ 973015 w 1512990"/>
              <a:gd name="connsiteY7" fmla="*/ 0 h 99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990" h="996461">
                <a:moveTo>
                  <a:pt x="973015" y="0"/>
                </a:moveTo>
                <a:lnTo>
                  <a:pt x="0" y="457200"/>
                </a:lnTo>
                <a:lnTo>
                  <a:pt x="480646" y="984738"/>
                </a:lnTo>
                <a:lnTo>
                  <a:pt x="773723" y="996461"/>
                </a:lnTo>
                <a:lnTo>
                  <a:pt x="1195754" y="820615"/>
                </a:lnTo>
                <a:lnTo>
                  <a:pt x="1512990" y="514429"/>
                </a:lnTo>
                <a:lnTo>
                  <a:pt x="1504019" y="474092"/>
                </a:lnTo>
                <a:lnTo>
                  <a:pt x="973015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Convexity and Convex hull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74430" y="853104"/>
                <a:ext cx="8229600" cy="374234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ja-JP" dirty="0" smtClean="0"/>
                  <a:t>Convex region (oval) S in a vector space : For any two points p and q in S, the segment </a:t>
                </a:r>
                <a:r>
                  <a:rPr lang="en-US" altLang="ja-JP" dirty="0" err="1" smtClean="0"/>
                  <a:t>pq</a:t>
                </a:r>
                <a:r>
                  <a:rPr lang="en-US" altLang="ja-JP" dirty="0" smtClean="0"/>
                  <a:t> is in S</a:t>
                </a:r>
                <a:endParaRPr lang="en-US" altLang="ja-JP" sz="2800" dirty="0" smtClean="0"/>
              </a:p>
              <a:p>
                <a:r>
                  <a:rPr lang="en-US" altLang="ja-JP" sz="3200" dirty="0" smtClean="0"/>
                  <a:t>Convex hull C(X) of a</a:t>
                </a:r>
                <a:r>
                  <a:rPr lang="ja-JP" altLang="en-US" dirty="0"/>
                  <a:t> </a:t>
                </a:r>
                <a:r>
                  <a:rPr lang="en-US" altLang="ja-JP" sz="3200" dirty="0" smtClean="0"/>
                  <a:t>set X = Minimum </a:t>
                </a:r>
                <a:r>
                  <a:rPr lang="en-US" altLang="ja-JP" dirty="0" smtClean="0"/>
                  <a:t>oval</a:t>
                </a:r>
                <a:r>
                  <a:rPr lang="en-US" altLang="ja-JP" sz="3200" dirty="0" smtClean="0"/>
                  <a:t> containing X         (wha</a:t>
                </a:r>
                <a:r>
                  <a:rPr lang="en-US" altLang="ja-JP" dirty="0" smtClean="0"/>
                  <a:t>t “minimum means?”)</a:t>
                </a:r>
                <a:endParaRPr lang="en-US" altLang="ja-JP" sz="3200" dirty="0" smtClean="0"/>
              </a:p>
              <a:p>
                <a:pPr lvl="1"/>
                <a:r>
                  <a:rPr lang="en-US" altLang="ja-JP" dirty="0" smtClean="0">
                    <a:latin typeface="Cambria Math"/>
                  </a:rPr>
                  <a:t>In other words, the set of affine linear combination of points (i.e. vectors) in X</a:t>
                </a:r>
                <a:endParaRPr lang="en-US" altLang="ja-JP" sz="2400" b="0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ja-JP" sz="2800" b="0" i="1" smtClean="0">
                        <a:latin typeface="Cambria Math"/>
                      </a:rPr>
                      <m:t>={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 :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ja-JP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ja-JP" sz="28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sz="2800" b="0" i="1" smtClean="0">
                                <a:latin typeface="Cambria Math"/>
                              </a:rPr>
                              <m:t>=1, 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)≥0}</m:t>
                            </m:r>
                          </m:e>
                        </m:nary>
                      </m:e>
                    </m:nary>
                  </m:oMath>
                </a14:m>
                <a:endParaRPr lang="en-US" altLang="ja-JP" sz="2800" dirty="0" smtClean="0"/>
              </a:p>
              <a:p>
                <a:pPr marL="457200" lvl="1" indent="0">
                  <a:buNone/>
                </a:pPr>
                <a:endParaRPr lang="en-US" altLang="ja-JP" sz="2800" dirty="0" smtClean="0"/>
              </a:p>
              <a:p>
                <a:pPr marL="5715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30" y="853104"/>
                <a:ext cx="8229600" cy="3742342"/>
              </a:xfrm>
              <a:blipFill rotWithShape="1">
                <a:blip r:embed="rId3"/>
                <a:stretch>
                  <a:fillRect l="-1481" t="-1954" r="-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/>
          <p:cNvSpPr/>
          <p:nvPr/>
        </p:nvSpPr>
        <p:spPr>
          <a:xfrm rot="15163839">
            <a:off x="985568" y="5517503"/>
            <a:ext cx="553441" cy="1659774"/>
          </a:xfrm>
          <a:custGeom>
            <a:avLst/>
            <a:gdLst>
              <a:gd name="connsiteX0" fmla="*/ 200741 w 2056584"/>
              <a:gd name="connsiteY0" fmla="*/ 600007 h 1865263"/>
              <a:gd name="connsiteX1" fmla="*/ 857197 w 2056584"/>
              <a:gd name="connsiteY1" fmla="*/ 57788 h 1865263"/>
              <a:gd name="connsiteX2" fmla="*/ 1713444 w 2056584"/>
              <a:gd name="connsiteY2" fmla="*/ 86326 h 1865263"/>
              <a:gd name="connsiteX3" fmla="*/ 2055942 w 2056584"/>
              <a:gd name="connsiteY3" fmla="*/ 685621 h 1865263"/>
              <a:gd name="connsiteX4" fmla="*/ 1642090 w 2056584"/>
              <a:gd name="connsiteY4" fmla="*/ 1327722 h 1865263"/>
              <a:gd name="connsiteX5" fmla="*/ 543240 w 2056584"/>
              <a:gd name="connsiteY5" fmla="*/ 1855672 h 1865263"/>
              <a:gd name="connsiteX6" fmla="*/ 15221 w 2056584"/>
              <a:gd name="connsiteY6" fmla="*/ 1584563 h 1865263"/>
              <a:gd name="connsiteX7" fmla="*/ 200741 w 2056584"/>
              <a:gd name="connsiteY7" fmla="*/ 600007 h 18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584" h="1865263">
                <a:moveTo>
                  <a:pt x="200741" y="600007"/>
                </a:moveTo>
                <a:cubicBezTo>
                  <a:pt x="341070" y="345545"/>
                  <a:pt x="605080" y="143401"/>
                  <a:pt x="857197" y="57788"/>
                </a:cubicBezTo>
                <a:cubicBezTo>
                  <a:pt x="1109314" y="-27825"/>
                  <a:pt x="1513653" y="-18313"/>
                  <a:pt x="1713444" y="86326"/>
                </a:cubicBezTo>
                <a:cubicBezTo>
                  <a:pt x="1913235" y="190965"/>
                  <a:pt x="2067834" y="478722"/>
                  <a:pt x="2055942" y="685621"/>
                </a:cubicBezTo>
                <a:cubicBezTo>
                  <a:pt x="2044050" y="892520"/>
                  <a:pt x="1894207" y="1132713"/>
                  <a:pt x="1642090" y="1327722"/>
                </a:cubicBezTo>
                <a:cubicBezTo>
                  <a:pt x="1389973" y="1522731"/>
                  <a:pt x="814385" y="1812865"/>
                  <a:pt x="543240" y="1855672"/>
                </a:cubicBezTo>
                <a:cubicBezTo>
                  <a:pt x="272095" y="1898479"/>
                  <a:pt x="69926" y="1796218"/>
                  <a:pt x="15221" y="1584563"/>
                </a:cubicBezTo>
                <a:cubicBezTo>
                  <a:pt x="-39484" y="1372908"/>
                  <a:pt x="60412" y="854469"/>
                  <a:pt x="200741" y="60000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十二角形 10"/>
          <p:cNvSpPr/>
          <p:nvPr/>
        </p:nvSpPr>
        <p:spPr>
          <a:xfrm rot="20813702">
            <a:off x="3699561" y="4992443"/>
            <a:ext cx="1257305" cy="1559318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>
            <a:off x="1968447" y="4686936"/>
            <a:ext cx="1654511" cy="1431152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6945788" y="5074745"/>
            <a:ext cx="1966518" cy="1383800"/>
          </a:xfrm>
          <a:custGeom>
            <a:avLst/>
            <a:gdLst>
              <a:gd name="connsiteX0" fmla="*/ 0 w 1504801"/>
              <a:gd name="connsiteY0" fmla="*/ 434231 h 967177"/>
              <a:gd name="connsiteX1" fmla="*/ 70338 w 1504801"/>
              <a:gd name="connsiteY1" fmla="*/ 504569 h 967177"/>
              <a:gd name="connsiteX2" fmla="*/ 105508 w 1504801"/>
              <a:gd name="connsiteY2" fmla="*/ 528015 h 967177"/>
              <a:gd name="connsiteX3" fmla="*/ 246184 w 1504801"/>
              <a:gd name="connsiteY3" fmla="*/ 551461 h 967177"/>
              <a:gd name="connsiteX4" fmla="*/ 445477 w 1504801"/>
              <a:gd name="connsiteY4" fmla="*/ 539738 h 967177"/>
              <a:gd name="connsiteX5" fmla="*/ 480646 w 1504801"/>
              <a:gd name="connsiteY5" fmla="*/ 504569 h 967177"/>
              <a:gd name="connsiteX6" fmla="*/ 550984 w 1504801"/>
              <a:gd name="connsiteY6" fmla="*/ 469400 h 967177"/>
              <a:gd name="connsiteX7" fmla="*/ 750277 w 1504801"/>
              <a:gd name="connsiteY7" fmla="*/ 516292 h 967177"/>
              <a:gd name="connsiteX8" fmla="*/ 762000 w 1504801"/>
              <a:gd name="connsiteY8" fmla="*/ 551461 h 967177"/>
              <a:gd name="connsiteX9" fmla="*/ 750277 w 1504801"/>
              <a:gd name="connsiteY9" fmla="*/ 739031 h 967177"/>
              <a:gd name="connsiteX10" fmla="*/ 715108 w 1504801"/>
              <a:gd name="connsiteY10" fmla="*/ 774200 h 967177"/>
              <a:gd name="connsiteX11" fmla="*/ 633046 w 1504801"/>
              <a:gd name="connsiteY11" fmla="*/ 797646 h 967177"/>
              <a:gd name="connsiteX12" fmla="*/ 504092 w 1504801"/>
              <a:gd name="connsiteY12" fmla="*/ 785923 h 967177"/>
              <a:gd name="connsiteX13" fmla="*/ 480646 w 1504801"/>
              <a:gd name="connsiteY13" fmla="*/ 692138 h 967177"/>
              <a:gd name="connsiteX14" fmla="*/ 468923 w 1504801"/>
              <a:gd name="connsiteY14" fmla="*/ 656969 h 967177"/>
              <a:gd name="connsiteX15" fmla="*/ 457200 w 1504801"/>
              <a:gd name="connsiteY15" fmla="*/ 610077 h 967177"/>
              <a:gd name="connsiteX16" fmla="*/ 468923 w 1504801"/>
              <a:gd name="connsiteY16" fmla="*/ 516292 h 967177"/>
              <a:gd name="connsiteX17" fmla="*/ 504092 w 1504801"/>
              <a:gd name="connsiteY17" fmla="*/ 469400 h 967177"/>
              <a:gd name="connsiteX18" fmla="*/ 574431 w 1504801"/>
              <a:gd name="connsiteY18" fmla="*/ 399061 h 967177"/>
              <a:gd name="connsiteX19" fmla="*/ 586154 w 1504801"/>
              <a:gd name="connsiteY19" fmla="*/ 363892 h 967177"/>
              <a:gd name="connsiteX20" fmla="*/ 668215 w 1504801"/>
              <a:gd name="connsiteY20" fmla="*/ 270107 h 967177"/>
              <a:gd name="connsiteX21" fmla="*/ 715108 w 1504801"/>
              <a:gd name="connsiteY21" fmla="*/ 211492 h 967177"/>
              <a:gd name="connsiteX22" fmla="*/ 762000 w 1504801"/>
              <a:gd name="connsiteY22" fmla="*/ 234938 h 967177"/>
              <a:gd name="connsiteX23" fmla="*/ 937846 w 1504801"/>
              <a:gd name="connsiteY23" fmla="*/ 363892 h 967177"/>
              <a:gd name="connsiteX24" fmla="*/ 1078523 w 1504801"/>
              <a:gd name="connsiteY24" fmla="*/ 422507 h 967177"/>
              <a:gd name="connsiteX25" fmla="*/ 1125415 w 1504801"/>
              <a:gd name="connsiteY25" fmla="*/ 457677 h 967177"/>
              <a:gd name="connsiteX26" fmla="*/ 1172308 w 1504801"/>
              <a:gd name="connsiteY26" fmla="*/ 469400 h 967177"/>
              <a:gd name="connsiteX27" fmla="*/ 1371600 w 1504801"/>
              <a:gd name="connsiteY27" fmla="*/ 504569 h 967177"/>
              <a:gd name="connsiteX28" fmla="*/ 1500554 w 1504801"/>
              <a:gd name="connsiteY28" fmla="*/ 492846 h 967177"/>
              <a:gd name="connsiteX29" fmla="*/ 1488831 w 1504801"/>
              <a:gd name="connsiteY29" fmla="*/ 457677 h 967177"/>
              <a:gd name="connsiteX30" fmla="*/ 1453661 w 1504801"/>
              <a:gd name="connsiteY30" fmla="*/ 445954 h 967177"/>
              <a:gd name="connsiteX31" fmla="*/ 1383323 w 1504801"/>
              <a:gd name="connsiteY31" fmla="*/ 492846 h 967177"/>
              <a:gd name="connsiteX32" fmla="*/ 1348154 w 1504801"/>
              <a:gd name="connsiteY32" fmla="*/ 504569 h 967177"/>
              <a:gd name="connsiteX33" fmla="*/ 1336431 w 1504801"/>
              <a:gd name="connsiteY33" fmla="*/ 539738 h 967177"/>
              <a:gd name="connsiteX34" fmla="*/ 1219200 w 1504801"/>
              <a:gd name="connsiteY34" fmla="*/ 633523 h 967177"/>
              <a:gd name="connsiteX35" fmla="*/ 1184031 w 1504801"/>
              <a:gd name="connsiteY35" fmla="*/ 656969 h 967177"/>
              <a:gd name="connsiteX36" fmla="*/ 1113692 w 1504801"/>
              <a:gd name="connsiteY36" fmla="*/ 668692 h 967177"/>
              <a:gd name="connsiteX37" fmla="*/ 1019908 w 1504801"/>
              <a:gd name="connsiteY37" fmla="*/ 715584 h 967177"/>
              <a:gd name="connsiteX38" fmla="*/ 984738 w 1504801"/>
              <a:gd name="connsiteY38" fmla="*/ 727307 h 967177"/>
              <a:gd name="connsiteX39" fmla="*/ 855784 w 1504801"/>
              <a:gd name="connsiteY39" fmla="*/ 785923 h 967177"/>
              <a:gd name="connsiteX40" fmla="*/ 844061 w 1504801"/>
              <a:gd name="connsiteY40" fmla="*/ 821092 h 967177"/>
              <a:gd name="connsiteX41" fmla="*/ 785446 w 1504801"/>
              <a:gd name="connsiteY41" fmla="*/ 891431 h 967177"/>
              <a:gd name="connsiteX42" fmla="*/ 762000 w 1504801"/>
              <a:gd name="connsiteY42" fmla="*/ 938323 h 967177"/>
              <a:gd name="connsiteX43" fmla="*/ 679938 w 1504801"/>
              <a:gd name="connsiteY43" fmla="*/ 961769 h 967177"/>
              <a:gd name="connsiteX44" fmla="*/ 433754 w 1504801"/>
              <a:gd name="connsiteY44" fmla="*/ 914877 h 967177"/>
              <a:gd name="connsiteX45" fmla="*/ 410308 w 1504801"/>
              <a:gd name="connsiteY45" fmla="*/ 867984 h 967177"/>
              <a:gd name="connsiteX46" fmla="*/ 363415 w 1504801"/>
              <a:gd name="connsiteY46" fmla="*/ 809369 h 967177"/>
              <a:gd name="connsiteX47" fmla="*/ 351692 w 1504801"/>
              <a:gd name="connsiteY47" fmla="*/ 774200 h 967177"/>
              <a:gd name="connsiteX48" fmla="*/ 304800 w 1504801"/>
              <a:gd name="connsiteY48" fmla="*/ 703861 h 967177"/>
              <a:gd name="connsiteX49" fmla="*/ 293077 w 1504801"/>
              <a:gd name="connsiteY49" fmla="*/ 645246 h 967177"/>
              <a:gd name="connsiteX50" fmla="*/ 269631 w 1504801"/>
              <a:gd name="connsiteY50" fmla="*/ 574907 h 967177"/>
              <a:gd name="connsiteX51" fmla="*/ 281354 w 1504801"/>
              <a:gd name="connsiteY51" fmla="*/ 481123 h 967177"/>
              <a:gd name="connsiteX52" fmla="*/ 293077 w 1504801"/>
              <a:gd name="connsiteY52" fmla="*/ 445954 h 967177"/>
              <a:gd name="connsiteX53" fmla="*/ 328246 w 1504801"/>
              <a:gd name="connsiteY53" fmla="*/ 434231 h 967177"/>
              <a:gd name="connsiteX54" fmla="*/ 398584 w 1504801"/>
              <a:gd name="connsiteY54" fmla="*/ 422507 h 967177"/>
              <a:gd name="connsiteX55" fmla="*/ 492369 w 1504801"/>
              <a:gd name="connsiteY55" fmla="*/ 375615 h 967177"/>
              <a:gd name="connsiteX56" fmla="*/ 574431 w 1504801"/>
              <a:gd name="connsiteY56" fmla="*/ 328723 h 967177"/>
              <a:gd name="connsiteX57" fmla="*/ 668215 w 1504801"/>
              <a:gd name="connsiteY57" fmla="*/ 246661 h 967177"/>
              <a:gd name="connsiteX58" fmla="*/ 715108 w 1504801"/>
              <a:gd name="connsiteY58" fmla="*/ 211492 h 967177"/>
              <a:gd name="connsiteX59" fmla="*/ 750277 w 1504801"/>
              <a:gd name="connsiteY59" fmla="*/ 199769 h 967177"/>
              <a:gd name="connsiteX60" fmla="*/ 844061 w 1504801"/>
              <a:gd name="connsiteY60" fmla="*/ 117707 h 967177"/>
              <a:gd name="connsiteX61" fmla="*/ 879231 w 1504801"/>
              <a:gd name="connsiteY61" fmla="*/ 82538 h 967177"/>
              <a:gd name="connsiteX62" fmla="*/ 949569 w 1504801"/>
              <a:gd name="connsiteY62" fmla="*/ 35646 h 967177"/>
              <a:gd name="connsiteX63" fmla="*/ 973015 w 1504801"/>
              <a:gd name="connsiteY63" fmla="*/ 477 h 967177"/>
              <a:gd name="connsiteX64" fmla="*/ 984738 w 1504801"/>
              <a:gd name="connsiteY64" fmla="*/ 47369 h 967177"/>
              <a:gd name="connsiteX65" fmla="*/ 996461 w 1504801"/>
              <a:gd name="connsiteY65" fmla="*/ 82538 h 967177"/>
              <a:gd name="connsiteX66" fmla="*/ 1008184 w 1504801"/>
              <a:gd name="connsiteY66" fmla="*/ 223215 h 967177"/>
              <a:gd name="connsiteX67" fmla="*/ 1019908 w 1504801"/>
              <a:gd name="connsiteY67" fmla="*/ 258384 h 967177"/>
              <a:gd name="connsiteX68" fmla="*/ 1031631 w 1504801"/>
              <a:gd name="connsiteY68" fmla="*/ 340446 h 967177"/>
              <a:gd name="connsiteX69" fmla="*/ 1043354 w 1504801"/>
              <a:gd name="connsiteY69" fmla="*/ 387338 h 967177"/>
              <a:gd name="connsiteX70" fmla="*/ 1055077 w 1504801"/>
              <a:gd name="connsiteY70" fmla="*/ 457677 h 967177"/>
              <a:gd name="connsiteX71" fmla="*/ 1101969 w 1504801"/>
              <a:gd name="connsiteY71" fmla="*/ 551461 h 967177"/>
              <a:gd name="connsiteX72" fmla="*/ 1113692 w 1504801"/>
              <a:gd name="connsiteY72" fmla="*/ 656969 h 967177"/>
              <a:gd name="connsiteX73" fmla="*/ 1125415 w 1504801"/>
              <a:gd name="connsiteY73" fmla="*/ 750754 h 967177"/>
              <a:gd name="connsiteX74" fmla="*/ 1160584 w 1504801"/>
              <a:gd name="connsiteY74" fmla="*/ 762477 h 967177"/>
              <a:gd name="connsiteX75" fmla="*/ 1195754 w 1504801"/>
              <a:gd name="connsiteY75" fmla="*/ 809369 h 9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04801" h="967177">
                <a:moveTo>
                  <a:pt x="0" y="434231"/>
                </a:moveTo>
                <a:cubicBezTo>
                  <a:pt x="56484" y="528371"/>
                  <a:pt x="5441" y="472121"/>
                  <a:pt x="70338" y="504569"/>
                </a:cubicBezTo>
                <a:cubicBezTo>
                  <a:pt x="82940" y="510870"/>
                  <a:pt x="91894" y="524385"/>
                  <a:pt x="105508" y="528015"/>
                </a:cubicBezTo>
                <a:cubicBezTo>
                  <a:pt x="151442" y="540264"/>
                  <a:pt x="246184" y="551461"/>
                  <a:pt x="246184" y="551461"/>
                </a:cubicBezTo>
                <a:cubicBezTo>
                  <a:pt x="312615" y="547553"/>
                  <a:pt x="380223" y="552789"/>
                  <a:pt x="445477" y="539738"/>
                </a:cubicBezTo>
                <a:cubicBezTo>
                  <a:pt x="461734" y="536487"/>
                  <a:pt x="467910" y="515183"/>
                  <a:pt x="480646" y="504569"/>
                </a:cubicBezTo>
                <a:cubicBezTo>
                  <a:pt x="510947" y="479319"/>
                  <a:pt x="515736" y="481149"/>
                  <a:pt x="550984" y="469400"/>
                </a:cubicBezTo>
                <a:cubicBezTo>
                  <a:pt x="680468" y="478032"/>
                  <a:pt x="708736" y="433210"/>
                  <a:pt x="750277" y="516292"/>
                </a:cubicBezTo>
                <a:cubicBezTo>
                  <a:pt x="755803" y="527345"/>
                  <a:pt x="758092" y="539738"/>
                  <a:pt x="762000" y="551461"/>
                </a:cubicBezTo>
                <a:cubicBezTo>
                  <a:pt x="758092" y="613984"/>
                  <a:pt x="763182" y="677729"/>
                  <a:pt x="750277" y="739031"/>
                </a:cubicBezTo>
                <a:cubicBezTo>
                  <a:pt x="746862" y="755254"/>
                  <a:pt x="728902" y="765004"/>
                  <a:pt x="715108" y="774200"/>
                </a:cubicBezTo>
                <a:cubicBezTo>
                  <a:pt x="705018" y="780927"/>
                  <a:pt x="639298" y="796083"/>
                  <a:pt x="633046" y="797646"/>
                </a:cubicBezTo>
                <a:cubicBezTo>
                  <a:pt x="590061" y="793738"/>
                  <a:pt x="539579" y="810491"/>
                  <a:pt x="504092" y="785923"/>
                </a:cubicBezTo>
                <a:cubicBezTo>
                  <a:pt x="477598" y="767581"/>
                  <a:pt x="490836" y="722708"/>
                  <a:pt x="480646" y="692138"/>
                </a:cubicBezTo>
                <a:cubicBezTo>
                  <a:pt x="476738" y="680415"/>
                  <a:pt x="472318" y="668851"/>
                  <a:pt x="468923" y="656969"/>
                </a:cubicBezTo>
                <a:cubicBezTo>
                  <a:pt x="464497" y="641477"/>
                  <a:pt x="461108" y="625708"/>
                  <a:pt x="457200" y="610077"/>
                </a:cubicBezTo>
                <a:cubicBezTo>
                  <a:pt x="461108" y="578815"/>
                  <a:pt x="458960" y="546180"/>
                  <a:pt x="468923" y="516292"/>
                </a:cubicBezTo>
                <a:cubicBezTo>
                  <a:pt x="475102" y="497756"/>
                  <a:pt x="492736" y="485299"/>
                  <a:pt x="504092" y="469400"/>
                </a:cubicBezTo>
                <a:cubicBezTo>
                  <a:pt x="543651" y="414018"/>
                  <a:pt x="508952" y="448171"/>
                  <a:pt x="574431" y="399061"/>
                </a:cubicBezTo>
                <a:cubicBezTo>
                  <a:pt x="578339" y="387338"/>
                  <a:pt x="580023" y="374621"/>
                  <a:pt x="586154" y="363892"/>
                </a:cubicBezTo>
                <a:cubicBezTo>
                  <a:pt x="615321" y="312849"/>
                  <a:pt x="629303" y="315505"/>
                  <a:pt x="668215" y="270107"/>
                </a:cubicBezTo>
                <a:cubicBezTo>
                  <a:pt x="756923" y="166613"/>
                  <a:pt x="635311" y="291286"/>
                  <a:pt x="715108" y="211492"/>
                </a:cubicBezTo>
                <a:cubicBezTo>
                  <a:pt x="730739" y="219307"/>
                  <a:pt x="747632" y="224991"/>
                  <a:pt x="762000" y="234938"/>
                </a:cubicBezTo>
                <a:cubicBezTo>
                  <a:pt x="860077" y="302838"/>
                  <a:pt x="849203" y="312184"/>
                  <a:pt x="937846" y="363892"/>
                </a:cubicBezTo>
                <a:cubicBezTo>
                  <a:pt x="999476" y="399843"/>
                  <a:pt x="1012368" y="400456"/>
                  <a:pt x="1078523" y="422507"/>
                </a:cubicBezTo>
                <a:cubicBezTo>
                  <a:pt x="1094154" y="434230"/>
                  <a:pt x="1107939" y="448939"/>
                  <a:pt x="1125415" y="457677"/>
                </a:cubicBezTo>
                <a:cubicBezTo>
                  <a:pt x="1139826" y="464883"/>
                  <a:pt x="1156816" y="464974"/>
                  <a:pt x="1172308" y="469400"/>
                </a:cubicBezTo>
                <a:cubicBezTo>
                  <a:pt x="1289106" y="502770"/>
                  <a:pt x="1064651" y="460719"/>
                  <a:pt x="1371600" y="504569"/>
                </a:cubicBezTo>
                <a:cubicBezTo>
                  <a:pt x="1414585" y="500661"/>
                  <a:pt x="1460479" y="508876"/>
                  <a:pt x="1500554" y="492846"/>
                </a:cubicBezTo>
                <a:cubicBezTo>
                  <a:pt x="1512027" y="488257"/>
                  <a:pt x="1497569" y="466415"/>
                  <a:pt x="1488831" y="457677"/>
                </a:cubicBezTo>
                <a:cubicBezTo>
                  <a:pt x="1480093" y="448939"/>
                  <a:pt x="1465384" y="449862"/>
                  <a:pt x="1453661" y="445954"/>
                </a:cubicBezTo>
                <a:cubicBezTo>
                  <a:pt x="1370038" y="473828"/>
                  <a:pt x="1471137" y="434304"/>
                  <a:pt x="1383323" y="492846"/>
                </a:cubicBezTo>
                <a:cubicBezTo>
                  <a:pt x="1373041" y="499701"/>
                  <a:pt x="1359877" y="500661"/>
                  <a:pt x="1348154" y="504569"/>
                </a:cubicBezTo>
                <a:cubicBezTo>
                  <a:pt x="1344246" y="516292"/>
                  <a:pt x="1343613" y="529683"/>
                  <a:pt x="1336431" y="539738"/>
                </a:cubicBezTo>
                <a:cubicBezTo>
                  <a:pt x="1306059" y="582259"/>
                  <a:pt x="1261472" y="605342"/>
                  <a:pt x="1219200" y="633523"/>
                </a:cubicBezTo>
                <a:cubicBezTo>
                  <a:pt x="1207477" y="641338"/>
                  <a:pt x="1197929" y="654653"/>
                  <a:pt x="1184031" y="656969"/>
                </a:cubicBezTo>
                <a:lnTo>
                  <a:pt x="1113692" y="668692"/>
                </a:lnTo>
                <a:cubicBezTo>
                  <a:pt x="1082431" y="684323"/>
                  <a:pt x="1053066" y="704532"/>
                  <a:pt x="1019908" y="715584"/>
                </a:cubicBezTo>
                <a:cubicBezTo>
                  <a:pt x="1008185" y="719492"/>
                  <a:pt x="995988" y="722193"/>
                  <a:pt x="984738" y="727307"/>
                </a:cubicBezTo>
                <a:cubicBezTo>
                  <a:pt x="840586" y="792831"/>
                  <a:pt x="938012" y="758514"/>
                  <a:pt x="855784" y="785923"/>
                </a:cubicBezTo>
                <a:cubicBezTo>
                  <a:pt x="851876" y="797646"/>
                  <a:pt x="850916" y="810810"/>
                  <a:pt x="844061" y="821092"/>
                </a:cubicBezTo>
                <a:cubicBezTo>
                  <a:pt x="747076" y="966570"/>
                  <a:pt x="862156" y="757187"/>
                  <a:pt x="785446" y="891431"/>
                </a:cubicBezTo>
                <a:cubicBezTo>
                  <a:pt x="776776" y="906604"/>
                  <a:pt x="774357" y="925966"/>
                  <a:pt x="762000" y="938323"/>
                </a:cubicBezTo>
                <a:cubicBezTo>
                  <a:pt x="756394" y="943929"/>
                  <a:pt x="680344" y="961668"/>
                  <a:pt x="679938" y="961769"/>
                </a:cubicBezTo>
                <a:cubicBezTo>
                  <a:pt x="559810" y="955095"/>
                  <a:pt x="493452" y="998455"/>
                  <a:pt x="433754" y="914877"/>
                </a:cubicBezTo>
                <a:cubicBezTo>
                  <a:pt x="423596" y="900656"/>
                  <a:pt x="420002" y="882525"/>
                  <a:pt x="410308" y="867984"/>
                </a:cubicBezTo>
                <a:cubicBezTo>
                  <a:pt x="366689" y="802556"/>
                  <a:pt x="406006" y="894551"/>
                  <a:pt x="363415" y="809369"/>
                </a:cubicBezTo>
                <a:cubicBezTo>
                  <a:pt x="357889" y="798316"/>
                  <a:pt x="357693" y="785002"/>
                  <a:pt x="351692" y="774200"/>
                </a:cubicBezTo>
                <a:cubicBezTo>
                  <a:pt x="338007" y="749567"/>
                  <a:pt x="304800" y="703861"/>
                  <a:pt x="304800" y="703861"/>
                </a:cubicBezTo>
                <a:cubicBezTo>
                  <a:pt x="300892" y="684323"/>
                  <a:pt x="298320" y="664469"/>
                  <a:pt x="293077" y="645246"/>
                </a:cubicBezTo>
                <a:cubicBezTo>
                  <a:pt x="286574" y="621402"/>
                  <a:pt x="269631" y="574907"/>
                  <a:pt x="269631" y="574907"/>
                </a:cubicBezTo>
                <a:cubicBezTo>
                  <a:pt x="273539" y="543646"/>
                  <a:pt x="275718" y="512119"/>
                  <a:pt x="281354" y="481123"/>
                </a:cubicBezTo>
                <a:cubicBezTo>
                  <a:pt x="283565" y="468965"/>
                  <a:pt x="284339" y="454692"/>
                  <a:pt x="293077" y="445954"/>
                </a:cubicBezTo>
                <a:cubicBezTo>
                  <a:pt x="301815" y="437216"/>
                  <a:pt x="316183" y="436912"/>
                  <a:pt x="328246" y="434231"/>
                </a:cubicBezTo>
                <a:cubicBezTo>
                  <a:pt x="351449" y="429074"/>
                  <a:pt x="375138" y="426415"/>
                  <a:pt x="398584" y="422507"/>
                </a:cubicBezTo>
                <a:cubicBezTo>
                  <a:pt x="429846" y="406876"/>
                  <a:pt x="464408" y="396586"/>
                  <a:pt x="492369" y="375615"/>
                </a:cubicBezTo>
                <a:cubicBezTo>
                  <a:pt x="549147" y="333032"/>
                  <a:pt x="520725" y="346624"/>
                  <a:pt x="574431" y="328723"/>
                </a:cubicBezTo>
                <a:cubicBezTo>
                  <a:pt x="662014" y="241139"/>
                  <a:pt x="600364" y="295125"/>
                  <a:pt x="668215" y="246661"/>
                </a:cubicBezTo>
                <a:cubicBezTo>
                  <a:pt x="684114" y="235305"/>
                  <a:pt x="698144" y="221186"/>
                  <a:pt x="715108" y="211492"/>
                </a:cubicBezTo>
                <a:cubicBezTo>
                  <a:pt x="725837" y="205361"/>
                  <a:pt x="738554" y="203677"/>
                  <a:pt x="750277" y="199769"/>
                </a:cubicBezTo>
                <a:cubicBezTo>
                  <a:pt x="865769" y="84277"/>
                  <a:pt x="731061" y="214564"/>
                  <a:pt x="844061" y="117707"/>
                </a:cubicBezTo>
                <a:cubicBezTo>
                  <a:pt x="856649" y="106917"/>
                  <a:pt x="866144" y="92716"/>
                  <a:pt x="879231" y="82538"/>
                </a:cubicBezTo>
                <a:cubicBezTo>
                  <a:pt x="901474" y="65238"/>
                  <a:pt x="949569" y="35646"/>
                  <a:pt x="949569" y="35646"/>
                </a:cubicBezTo>
                <a:cubicBezTo>
                  <a:pt x="957384" y="23923"/>
                  <a:pt x="959649" y="-3978"/>
                  <a:pt x="973015" y="477"/>
                </a:cubicBezTo>
                <a:cubicBezTo>
                  <a:pt x="988300" y="5572"/>
                  <a:pt x="980312" y="31877"/>
                  <a:pt x="984738" y="47369"/>
                </a:cubicBezTo>
                <a:cubicBezTo>
                  <a:pt x="988133" y="59251"/>
                  <a:pt x="992553" y="70815"/>
                  <a:pt x="996461" y="82538"/>
                </a:cubicBezTo>
                <a:cubicBezTo>
                  <a:pt x="1000369" y="129430"/>
                  <a:pt x="1001965" y="176573"/>
                  <a:pt x="1008184" y="223215"/>
                </a:cubicBezTo>
                <a:cubicBezTo>
                  <a:pt x="1009817" y="235464"/>
                  <a:pt x="1017484" y="246267"/>
                  <a:pt x="1019908" y="258384"/>
                </a:cubicBezTo>
                <a:cubicBezTo>
                  <a:pt x="1025327" y="285479"/>
                  <a:pt x="1026688" y="313260"/>
                  <a:pt x="1031631" y="340446"/>
                </a:cubicBezTo>
                <a:cubicBezTo>
                  <a:pt x="1034513" y="356298"/>
                  <a:pt x="1040194" y="371539"/>
                  <a:pt x="1043354" y="387338"/>
                </a:cubicBezTo>
                <a:cubicBezTo>
                  <a:pt x="1048016" y="410646"/>
                  <a:pt x="1048823" y="434745"/>
                  <a:pt x="1055077" y="457677"/>
                </a:cubicBezTo>
                <a:cubicBezTo>
                  <a:pt x="1068313" y="506210"/>
                  <a:pt x="1077189" y="514292"/>
                  <a:pt x="1101969" y="551461"/>
                </a:cubicBezTo>
                <a:cubicBezTo>
                  <a:pt x="1105877" y="586630"/>
                  <a:pt x="1109558" y="621826"/>
                  <a:pt x="1113692" y="656969"/>
                </a:cubicBezTo>
                <a:cubicBezTo>
                  <a:pt x="1117373" y="688258"/>
                  <a:pt x="1112620" y="721964"/>
                  <a:pt x="1125415" y="750754"/>
                </a:cubicBezTo>
                <a:cubicBezTo>
                  <a:pt x="1130434" y="762046"/>
                  <a:pt x="1148861" y="758569"/>
                  <a:pt x="1160584" y="762477"/>
                </a:cubicBezTo>
                <a:cubicBezTo>
                  <a:pt x="1190210" y="792101"/>
                  <a:pt x="1179088" y="776037"/>
                  <a:pt x="1195754" y="80936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5199319" y="4959909"/>
            <a:ext cx="1465114" cy="1478895"/>
            <a:chOff x="5199319" y="4959909"/>
            <a:chExt cx="1465114" cy="1478895"/>
          </a:xfrm>
        </p:grpSpPr>
        <p:sp>
          <p:nvSpPr>
            <p:cNvPr id="10" name="円/楕円 9"/>
            <p:cNvSpPr/>
            <p:nvPr/>
          </p:nvSpPr>
          <p:spPr>
            <a:xfrm>
              <a:off x="5433510" y="5100884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5199319" y="5787539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820373" y="4959909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6266119" y="5346019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5647524" y="5476022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6113719" y="6297531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591637" y="6292824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6506306" y="5787540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5635799" y="5933222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025660" y="5546657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6104724" y="5933222"/>
              <a:ext cx="158127" cy="1412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1" name="直線コネクタ 40"/>
          <p:cNvCxnSpPr>
            <a:endCxn id="50" idx="6"/>
          </p:cNvCxnSpPr>
          <p:nvPr/>
        </p:nvCxnSpPr>
        <p:spPr>
          <a:xfrm flipV="1">
            <a:off x="748265" y="5309297"/>
            <a:ext cx="1004822" cy="28709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>
          <a:xfrm>
            <a:off x="657843" y="5525040"/>
            <a:ext cx="180844" cy="184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1572243" y="5217044"/>
            <a:ext cx="180844" cy="184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3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62666" y="2051539"/>
            <a:ext cx="8056988" cy="11987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step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3500"/>
                <a:ext cx="8229600" cy="2081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Lemma 5.</a:t>
                </a:r>
              </a:p>
              <a:p>
                <a:pPr marL="400050" lvl="1" indent="0">
                  <a:buNone/>
                </a:pPr>
                <a:r>
                  <a:rPr kumimoji="1" lang="en-US" altLang="ja-JP" sz="3200" dirty="0" smtClean="0"/>
                  <a:t>Given a </a:t>
                </a:r>
                <a:r>
                  <a:rPr kumimoji="1" lang="en-US" altLang="ja-JP" sz="3200" dirty="0" err="1" smtClean="0"/>
                  <a:t>trigonal</a:t>
                </a:r>
                <a:r>
                  <a:rPr kumimoji="1" lang="en-US" altLang="ja-JP" sz="3200" dirty="0" smtClean="0"/>
                  <a:t> disk  </a:t>
                </a:r>
                <a:r>
                  <a:rPr kumimoji="1" lang="en-US" altLang="ja-JP" sz="3200" i="1" dirty="0" smtClean="0">
                    <a:latin typeface="Times New Roman"/>
                    <a:cs typeface="Times New Roman"/>
                  </a:rPr>
                  <a:t>K</a:t>
                </a:r>
                <a:r>
                  <a:rPr kumimoji="1" lang="en-US" altLang="ja-JP" sz="3200" dirty="0" smtClean="0"/>
                  <a:t>. There exists a triangle </a:t>
                </a:r>
                <a:r>
                  <a:rPr kumimoji="1" lang="en-US" altLang="ja-JP" sz="3200" i="1" dirty="0" smtClean="0">
                    <a:latin typeface="Times New Roman"/>
                    <a:cs typeface="Times New Roman"/>
                  </a:rPr>
                  <a:t>T</a:t>
                </a:r>
                <a:r>
                  <a:rPr kumimoji="1" lang="en-US" altLang="ja-JP" sz="3200" dirty="0" smtClean="0"/>
                  <a:t> with  </a:t>
                </a:r>
                <a:r>
                  <a:rPr lang="en-US" altLang="ja-JP" sz="3200" dirty="0" smtClean="0"/>
                  <a:t>A(T)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ja-JP" sz="3200" dirty="0" smtClean="0"/>
                  <a:t>A(K) and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3500"/>
                <a:ext cx="8229600" cy="2081700"/>
              </a:xfrm>
              <a:blipFill rotWithShape="1">
                <a:blip r:embed="rId3"/>
                <a:stretch>
                  <a:fillRect l="-1852" t="-3812" r="-2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79752"/>
              </p:ext>
            </p:extLst>
          </p:nvPr>
        </p:nvGraphicFramePr>
        <p:xfrm>
          <a:off x="4871915" y="2520463"/>
          <a:ext cx="15589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数式" r:id="rId4" imgW="583920" imgH="215640" progId="Equation.3">
                  <p:embed/>
                </p:oleObj>
              </mc:Choice>
              <mc:Fallback>
                <p:oleObj name="数式" r:id="rId4" imgW="583920" imgH="215640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915" y="2520463"/>
                        <a:ext cx="1558925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右矢印 9"/>
          <p:cNvSpPr/>
          <p:nvPr/>
        </p:nvSpPr>
        <p:spPr>
          <a:xfrm>
            <a:off x="3192155" y="4152255"/>
            <a:ext cx="2355285" cy="2454253"/>
          </a:xfrm>
          <a:prstGeom prst="rightArrow">
            <a:avLst>
              <a:gd name="adj1" fmla="val 50000"/>
              <a:gd name="adj2" fmla="val 3727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smaller</a:t>
            </a:r>
          </a:p>
          <a:p>
            <a:pPr algn="ctr"/>
            <a:r>
              <a:rPr lang="en-US" altLang="ja-JP" sz="2800" dirty="0" smtClean="0"/>
              <a:t>but</a:t>
            </a:r>
          </a:p>
          <a:p>
            <a:pPr algn="ctr"/>
            <a:r>
              <a:rPr lang="en-US" altLang="ja-JP" sz="2800" dirty="0" smtClean="0"/>
              <a:t>wider</a:t>
            </a:r>
          </a:p>
        </p:txBody>
      </p:sp>
      <p:pic>
        <p:nvPicPr>
          <p:cNvPr id="11" name="図 10" descr="Trigonal Dis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3" y="3954435"/>
            <a:ext cx="1966961" cy="2509382"/>
          </a:xfrm>
          <a:prstGeom prst="rect">
            <a:avLst/>
          </a:prstGeom>
        </p:spPr>
      </p:pic>
      <p:sp>
        <p:nvSpPr>
          <p:cNvPr id="9" name="二等辺三角形 8"/>
          <p:cNvSpPr/>
          <p:nvPr/>
        </p:nvSpPr>
        <p:spPr>
          <a:xfrm rot="1668826">
            <a:off x="6376909" y="3560096"/>
            <a:ext cx="1970212" cy="25939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i="1" dirty="0" smtClean="0">
                <a:latin typeface="Times New Roman"/>
                <a:cs typeface="Times New Roman"/>
              </a:rPr>
              <a:t>T</a:t>
            </a:r>
            <a:endParaRPr kumimoji="1" lang="ja-JP" altLang="en-US" sz="3600" i="1" dirty="0">
              <a:latin typeface="Times New Roman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92155" y="3326451"/>
            <a:ext cx="3337599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Proof is (of course) an exercise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79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535250" y="6147384"/>
            <a:ext cx="7720491" cy="601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35250" y="5467933"/>
            <a:ext cx="7720491" cy="645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165" y="274638"/>
            <a:ext cx="8919235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Minimum area for family of segments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09719"/>
          </a:xfrm>
        </p:spPr>
        <p:txBody>
          <a:bodyPr/>
          <a:lstStyle/>
          <a:p>
            <a:r>
              <a:rPr kumimoji="1" lang="en-US" altLang="ja-JP" dirty="0" smtClean="0"/>
              <a:t>If </a:t>
            </a:r>
            <a:r>
              <a:rPr lang="en-US" altLang="ja-JP" dirty="0" smtClean="0"/>
              <a:t>we have</a:t>
            </a:r>
            <a:r>
              <a:rPr kumimoji="1" lang="en-US" altLang="ja-JP" dirty="0" smtClean="0"/>
              <a:t> an oval </a:t>
            </a:r>
            <a:r>
              <a:rPr lang="en-US" altLang="ja-JP" dirty="0"/>
              <a:t>K</a:t>
            </a:r>
            <a:r>
              <a:rPr kumimoji="1" lang="en-US" altLang="ja-JP" dirty="0" smtClean="0"/>
              <a:t> containing  given segments (allowing translations),  there is a smaller(or equal) </a:t>
            </a:r>
            <a:r>
              <a:rPr lang="en-US" altLang="ja-JP" dirty="0" smtClean="0"/>
              <a:t>area </a:t>
            </a:r>
            <a:r>
              <a:rPr kumimoji="1" lang="en-US" altLang="ja-JP" dirty="0" smtClean="0"/>
              <a:t>triangle T  containing </a:t>
            </a:r>
            <a:r>
              <a:rPr lang="en-US" altLang="ja-JP" dirty="0" smtClean="0"/>
              <a:t>them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十二角形 3"/>
          <p:cNvSpPr/>
          <p:nvPr/>
        </p:nvSpPr>
        <p:spPr>
          <a:xfrm rot="1300771">
            <a:off x="1355117" y="3678064"/>
            <a:ext cx="1165379" cy="1674914"/>
          </a:xfrm>
          <a:prstGeom prst="dodec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i="1" dirty="0" smtClean="0">
                <a:latin typeface="Times New Roman"/>
                <a:cs typeface="Times New Roman"/>
              </a:rPr>
              <a:t>K</a:t>
            </a:r>
            <a:endParaRPr kumimoji="1" lang="ja-JP" altLang="en-US" sz="3600" i="1" dirty="0">
              <a:latin typeface="Times New Roman"/>
              <a:cs typeface="Times New Roman"/>
            </a:endParaRPr>
          </a:p>
        </p:txBody>
      </p:sp>
      <p:pic>
        <p:nvPicPr>
          <p:cNvPr id="6" name="図 5" descr="Trigonal Di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77" y="3584637"/>
            <a:ext cx="1416123" cy="1806642"/>
          </a:xfrm>
          <a:prstGeom prst="rect">
            <a:avLst/>
          </a:prstGeom>
        </p:spPr>
      </p:pic>
      <p:sp>
        <p:nvSpPr>
          <p:cNvPr id="7" name="二等辺三角形 6"/>
          <p:cNvSpPr/>
          <p:nvPr/>
        </p:nvSpPr>
        <p:spPr>
          <a:xfrm rot="1668826">
            <a:off x="6155163" y="3135687"/>
            <a:ext cx="1373047" cy="205390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i="1" dirty="0" smtClean="0">
                <a:latin typeface="Times New Roman"/>
                <a:cs typeface="Times New Roman"/>
              </a:rPr>
              <a:t>T</a:t>
            </a:r>
            <a:endParaRPr kumimoji="1" lang="ja-JP" altLang="en-US" sz="3600" i="1" dirty="0">
              <a:latin typeface="Times New Roman"/>
              <a:cs typeface="Times New Roman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66226"/>
              </p:ext>
            </p:extLst>
          </p:nvPr>
        </p:nvGraphicFramePr>
        <p:xfrm>
          <a:off x="4970727" y="6111664"/>
          <a:ext cx="678784" cy="63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name="数式" r:id="rId4" imgW="200880" imgH="191880" progId="Equation.3">
                  <p:embed/>
                </p:oleObj>
              </mc:Choice>
              <mc:Fallback>
                <p:oleObj name="数式" r:id="rId4" imgW="200880" imgH="191880" progId="Equation.3">
                  <p:embed/>
                  <p:pic>
                    <p:nvPicPr>
                      <p:cNvPr id="0" name="Picture 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727" y="6111664"/>
                        <a:ext cx="678784" cy="637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21464"/>
              </p:ext>
            </p:extLst>
          </p:nvPr>
        </p:nvGraphicFramePr>
        <p:xfrm>
          <a:off x="2597248" y="6112406"/>
          <a:ext cx="677992" cy="63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数式" r:id="rId6" imgW="200880" imgH="191880" progId="Equation.3">
                  <p:embed/>
                </p:oleObj>
              </mc:Choice>
              <mc:Fallback>
                <p:oleObj name="数式" r:id="rId6" imgW="200880" imgH="191880" progId="Equation.3">
                  <p:embed/>
                  <p:pic>
                    <p:nvPicPr>
                      <p:cNvPr id="0" name="Picture 5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248" y="6112406"/>
                        <a:ext cx="677992" cy="636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08078"/>
              </p:ext>
            </p:extLst>
          </p:nvPr>
        </p:nvGraphicFramePr>
        <p:xfrm>
          <a:off x="7222216" y="6112406"/>
          <a:ext cx="638770" cy="63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数式" r:id="rId8" imgW="191880" imgH="191880" progId="Equation.3">
                  <p:embed/>
                </p:oleObj>
              </mc:Choice>
              <mc:Fallback>
                <p:oleObj name="数式" r:id="rId8" imgW="191880" imgH="191880" progId="Equation.3">
                  <p:embed/>
                  <p:pic>
                    <p:nvPicPr>
                      <p:cNvPr id="0" name="Picture 5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216" y="6112406"/>
                        <a:ext cx="638770" cy="636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794373"/>
              </p:ext>
            </p:extLst>
          </p:nvPr>
        </p:nvGraphicFramePr>
        <p:xfrm>
          <a:off x="3826081" y="6272199"/>
          <a:ext cx="478052" cy="38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数式" r:id="rId10" imgW="118800" imgH="91080" progId="Equation.3">
                  <p:embed/>
                </p:oleObj>
              </mc:Choice>
              <mc:Fallback>
                <p:oleObj name="数式" r:id="rId10" imgW="118800" imgH="91080" progId="Equation.3">
                  <p:embed/>
                  <p:pic>
                    <p:nvPicPr>
                      <p:cNvPr id="0" name="Picture 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081" y="6272199"/>
                        <a:ext cx="478052" cy="381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843783"/>
              </p:ext>
            </p:extLst>
          </p:nvPr>
        </p:nvGraphicFramePr>
        <p:xfrm>
          <a:off x="6273800" y="6157913"/>
          <a:ext cx="509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数式" r:id="rId12" imgW="126720" imgH="152280" progId="Equation.3">
                  <p:embed/>
                </p:oleObj>
              </mc:Choice>
              <mc:Fallback>
                <p:oleObj name="数式" r:id="rId12" imgW="126720" imgH="152280" progId="Equation.3">
                  <p:embed/>
                  <p:pic>
                    <p:nvPicPr>
                      <p:cNvPr id="0" name="Picture 5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6157913"/>
                        <a:ext cx="5095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4609"/>
              </p:ext>
            </p:extLst>
          </p:nvPr>
        </p:nvGraphicFramePr>
        <p:xfrm>
          <a:off x="2597378" y="5467933"/>
          <a:ext cx="577968" cy="64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数式" r:id="rId14" imgW="200880" imgH="228240" progId="Equation.3">
                  <p:embed/>
                </p:oleObj>
              </mc:Choice>
              <mc:Fallback>
                <p:oleObj name="数式" r:id="rId14" imgW="200880" imgH="228240" progId="Equation.3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378" y="5467933"/>
                        <a:ext cx="577968" cy="645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276010"/>
              </p:ext>
            </p:extLst>
          </p:nvPr>
        </p:nvGraphicFramePr>
        <p:xfrm>
          <a:off x="7222216" y="5467933"/>
          <a:ext cx="475088" cy="60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数式" r:id="rId16" imgW="182520" imgH="228240" progId="Equation.3">
                  <p:embed/>
                </p:oleObj>
              </mc:Choice>
              <mc:Fallback>
                <p:oleObj name="数式" r:id="rId16" imgW="182520" imgH="228240" progId="Equation.3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216" y="5467933"/>
                        <a:ext cx="475088" cy="6011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045774"/>
              </p:ext>
            </p:extLst>
          </p:nvPr>
        </p:nvGraphicFramePr>
        <p:xfrm>
          <a:off x="4971649" y="5467933"/>
          <a:ext cx="572646" cy="63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数式" r:id="rId18" imgW="200880" imgH="228240" progId="Equation.3">
                  <p:embed/>
                </p:oleObj>
              </mc:Choice>
              <mc:Fallback>
                <p:oleObj name="数式" r:id="rId18" imgW="200880" imgH="228240" progId="Equation.3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649" y="5467933"/>
                        <a:ext cx="572646" cy="639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916360"/>
              </p:ext>
            </p:extLst>
          </p:nvPr>
        </p:nvGraphicFramePr>
        <p:xfrm>
          <a:off x="3810000" y="5468938"/>
          <a:ext cx="509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数式" r:id="rId20" imgW="126720" imgH="152280" progId="Equation.3">
                  <p:embed/>
                </p:oleObj>
              </mc:Choice>
              <mc:Fallback>
                <p:oleObj name="数式" r:id="rId20" imgW="126720" imgH="152280" progId="Equation.3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68938"/>
                        <a:ext cx="5095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80220"/>
              </p:ext>
            </p:extLst>
          </p:nvPr>
        </p:nvGraphicFramePr>
        <p:xfrm>
          <a:off x="6299200" y="5468938"/>
          <a:ext cx="509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数式" r:id="rId22" imgW="126720" imgH="152280" progId="Equation.3">
                  <p:embed/>
                </p:oleObj>
              </mc:Choice>
              <mc:Fallback>
                <p:oleObj name="数式" r:id="rId22" imgW="126720" imgH="152280" progId="Equation.3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5468938"/>
                        <a:ext cx="5095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80230" y="5427539"/>
            <a:ext cx="16120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area</a:t>
            </a:r>
            <a:endParaRPr kumimoji="1" lang="ja-JP" altLang="en-US" sz="3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0230" y="6131705"/>
            <a:ext cx="16120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width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07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Now, how to compute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The solution is a </a:t>
            </a:r>
            <a:r>
              <a:rPr lang="en-US" altLang="ja-JP" dirty="0" err="1" smtClean="0"/>
              <a:t>trangle</a:t>
            </a:r>
            <a:r>
              <a:rPr lang="en-US" altLang="ja-JP" dirty="0" smtClean="0"/>
              <a:t> 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Which triangle?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The </a:t>
            </a:r>
            <a:r>
              <a:rPr lang="en-US" altLang="ja-JP" dirty="0" err="1" smtClean="0"/>
              <a:t>Minkowski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symmetrization</a:t>
            </a:r>
            <a:r>
              <a:rPr lang="en-US" altLang="ja-JP" dirty="0" smtClean="0"/>
              <a:t> of T is an affine regular hexagon H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H has a nice property, and easy to find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Then, we can retrieve T from H 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This leads to an efficient algorithm</a:t>
            </a:r>
          </a:p>
          <a:p>
            <a:pPr marL="0" indent="0">
              <a:buNone/>
            </a:pPr>
            <a:r>
              <a:rPr lang="en-US" altLang="ja-JP" dirty="0" smtClean="0"/>
              <a:t>Time complexity: O(n log n), same as the sorting 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911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924925" y="5039094"/>
            <a:ext cx="7827361" cy="13943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924926" y="3368600"/>
            <a:ext cx="7716922" cy="10492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145" y="274638"/>
            <a:ext cx="8605278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Affine-regular hexagon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199"/>
            <a:ext cx="8419224" cy="502655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There are something to check before the algorithm…</a:t>
            </a:r>
          </a:p>
          <a:p>
            <a:pPr marL="0" indent="0">
              <a:buNone/>
            </a:pPr>
            <a:endParaRPr lang="en-US" altLang="ja-JP" sz="800" dirty="0"/>
          </a:p>
          <a:p>
            <a:pPr marL="0" indent="0">
              <a:buNone/>
            </a:pPr>
            <a:r>
              <a:rPr lang="en-US" altLang="ja-JP" dirty="0" smtClean="0"/>
              <a:t>affine-regular hexagon</a:t>
            </a:r>
          </a:p>
          <a:p>
            <a:pPr marL="457200" lvl="1" indent="0">
              <a:buNone/>
            </a:pPr>
            <a:r>
              <a:rPr lang="en-US" altLang="ja-JP" dirty="0" smtClean="0"/>
              <a:t>the image of a regular hexagon under a non-singular affine translation</a:t>
            </a:r>
          </a:p>
          <a:p>
            <a:pPr marL="57150" indent="0">
              <a:buNone/>
            </a:pPr>
            <a:endParaRPr kumimoji="1" lang="en-US" altLang="ja-JP" sz="800" dirty="0"/>
          </a:p>
          <a:p>
            <a:pPr marL="57150" indent="0">
              <a:buNone/>
            </a:pPr>
            <a:r>
              <a:rPr lang="en-US" altLang="ja-JP" dirty="0" smtClean="0"/>
              <a:t>Lemma.</a:t>
            </a:r>
          </a:p>
          <a:p>
            <a:pPr marL="457200" lvl="1" indent="0">
              <a:buNone/>
            </a:pPr>
            <a:r>
              <a:rPr kumimoji="1" lang="en-US" altLang="ja-JP" dirty="0" smtClean="0"/>
              <a:t>Let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T</a:t>
            </a:r>
            <a:r>
              <a:rPr kumimoji="1" lang="en-US" altLang="ja-JP" dirty="0" smtClean="0"/>
              <a:t> be a triangle. Then      is an affine-regular hexagon, and                  . Every affine-regular hexagon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H</a:t>
            </a:r>
            <a:r>
              <a:rPr kumimoji="1" lang="en-US" altLang="ja-JP" dirty="0" smtClean="0"/>
              <a:t> can be expressed in this form.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064866"/>
              </p:ext>
            </p:extLst>
          </p:nvPr>
        </p:nvGraphicFramePr>
        <p:xfrm>
          <a:off x="3037072" y="5466900"/>
          <a:ext cx="1394291" cy="666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Equation" r:id="rId3" imgW="548280" imgH="292320" progId="Equation.3">
                  <p:embed/>
                </p:oleObj>
              </mc:Choice>
              <mc:Fallback>
                <p:oleObj name="Equation" r:id="rId3" imgW="548280" imgH="29232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072" y="5466900"/>
                        <a:ext cx="1394291" cy="666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553136"/>
              </p:ext>
            </p:extLst>
          </p:nvPr>
        </p:nvGraphicFramePr>
        <p:xfrm>
          <a:off x="4572620" y="5108918"/>
          <a:ext cx="362795" cy="38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数式" r:id="rId5" imgW="152280" imgH="190440" progId="Equation.3">
                  <p:embed/>
                </p:oleObj>
              </mc:Choice>
              <mc:Fallback>
                <p:oleObj name="数式" r:id="rId5" imgW="152280" imgH="19044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620" y="5108918"/>
                        <a:ext cx="362795" cy="386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4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図形グループ 60"/>
          <p:cNvGrpSpPr/>
          <p:nvPr/>
        </p:nvGrpSpPr>
        <p:grpSpPr>
          <a:xfrm rot="16200000">
            <a:off x="4034483" y="4190261"/>
            <a:ext cx="1632699" cy="877492"/>
            <a:chOff x="1200545" y="3417866"/>
            <a:chExt cx="2311399" cy="930940"/>
          </a:xfrm>
        </p:grpSpPr>
        <p:grpSp>
          <p:nvGrpSpPr>
            <p:cNvPr id="62" name="図形グループ 61"/>
            <p:cNvGrpSpPr/>
            <p:nvPr/>
          </p:nvGrpSpPr>
          <p:grpSpPr>
            <a:xfrm>
              <a:off x="1200546" y="3417866"/>
              <a:ext cx="2311398" cy="930940"/>
              <a:chOff x="441756" y="3492852"/>
              <a:chExt cx="1739415" cy="13666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6" name="直角三角形 65"/>
              <p:cNvSpPr/>
              <p:nvPr/>
            </p:nvSpPr>
            <p:spPr>
              <a:xfrm rot="16200000">
                <a:off x="372743" y="3561865"/>
                <a:ext cx="1366691" cy="1228666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直角三角形 66"/>
              <p:cNvSpPr/>
              <p:nvPr/>
            </p:nvSpPr>
            <p:spPr>
              <a:xfrm rot="16200000" flipV="1">
                <a:off x="1242451" y="3920823"/>
                <a:ext cx="1366691" cy="510749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3" name="直線コネクタ 62"/>
            <p:cNvCxnSpPr>
              <a:stCxn id="67" idx="4"/>
              <a:endCxn id="66" idx="0"/>
            </p:cNvCxnSpPr>
            <p:nvPr/>
          </p:nvCxnSpPr>
          <p:spPr>
            <a:xfrm flipH="1">
              <a:off x="1200545" y="3417866"/>
              <a:ext cx="1632697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stCxn id="67" idx="4"/>
              <a:endCxn id="67" idx="0"/>
            </p:cNvCxnSpPr>
            <p:nvPr/>
          </p:nvCxnSpPr>
          <p:spPr>
            <a:xfrm>
              <a:off x="2833242" y="3417866"/>
              <a:ext cx="678702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stCxn id="67" idx="0"/>
              <a:endCxn id="66" idx="0"/>
            </p:cNvCxnSpPr>
            <p:nvPr/>
          </p:nvCxnSpPr>
          <p:spPr>
            <a:xfrm flipH="1">
              <a:off x="1200545" y="4348806"/>
              <a:ext cx="2311399" cy="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図形グループ 52"/>
          <p:cNvGrpSpPr/>
          <p:nvPr/>
        </p:nvGrpSpPr>
        <p:grpSpPr>
          <a:xfrm rot="16200000">
            <a:off x="3156988" y="4676547"/>
            <a:ext cx="1632699" cy="877492"/>
            <a:chOff x="1200545" y="3417866"/>
            <a:chExt cx="2311399" cy="930940"/>
          </a:xfrm>
        </p:grpSpPr>
        <p:grpSp>
          <p:nvGrpSpPr>
            <p:cNvPr id="54" name="図形グループ 53"/>
            <p:cNvGrpSpPr/>
            <p:nvPr/>
          </p:nvGrpSpPr>
          <p:grpSpPr>
            <a:xfrm>
              <a:off x="1200546" y="3417866"/>
              <a:ext cx="2311398" cy="930940"/>
              <a:chOff x="441756" y="3492852"/>
              <a:chExt cx="1739415" cy="13666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8" name="直角三角形 57"/>
              <p:cNvSpPr/>
              <p:nvPr/>
            </p:nvSpPr>
            <p:spPr>
              <a:xfrm rot="16200000">
                <a:off x="372743" y="3561865"/>
                <a:ext cx="1366691" cy="1228666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直角三角形 58"/>
              <p:cNvSpPr/>
              <p:nvPr/>
            </p:nvSpPr>
            <p:spPr>
              <a:xfrm rot="16200000" flipV="1">
                <a:off x="1242451" y="3920823"/>
                <a:ext cx="1366691" cy="510749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5" name="直線コネクタ 54"/>
            <p:cNvCxnSpPr>
              <a:stCxn id="59" idx="4"/>
              <a:endCxn id="58" idx="0"/>
            </p:cNvCxnSpPr>
            <p:nvPr/>
          </p:nvCxnSpPr>
          <p:spPr>
            <a:xfrm flipH="1">
              <a:off x="1200545" y="3417866"/>
              <a:ext cx="1632697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stCxn id="59" idx="4"/>
              <a:endCxn id="59" idx="0"/>
            </p:cNvCxnSpPr>
            <p:nvPr/>
          </p:nvCxnSpPr>
          <p:spPr>
            <a:xfrm>
              <a:off x="2833242" y="3417866"/>
              <a:ext cx="678702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>
              <a:stCxn id="59" idx="0"/>
              <a:endCxn id="58" idx="0"/>
            </p:cNvCxnSpPr>
            <p:nvPr/>
          </p:nvCxnSpPr>
          <p:spPr>
            <a:xfrm flipH="1">
              <a:off x="1200545" y="4348806"/>
              <a:ext cx="2311399" cy="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145" y="274638"/>
            <a:ext cx="8605278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Affine-regular hexagon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199"/>
            <a:ext cx="8419224" cy="73297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Proof of Lemma.</a:t>
            </a:r>
          </a:p>
        </p:txBody>
      </p:sp>
      <p:grpSp>
        <p:nvGrpSpPr>
          <p:cNvPr id="22" name="図形グループ 21"/>
          <p:cNvGrpSpPr/>
          <p:nvPr/>
        </p:nvGrpSpPr>
        <p:grpSpPr>
          <a:xfrm rot="5400000">
            <a:off x="671565" y="3228383"/>
            <a:ext cx="1632699" cy="877492"/>
            <a:chOff x="1200545" y="3417866"/>
            <a:chExt cx="2311399" cy="930940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1200546" y="3417866"/>
              <a:ext cx="2311398" cy="930940"/>
              <a:chOff x="441756" y="3492852"/>
              <a:chExt cx="1739415" cy="13666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8" name="直角三角形 7"/>
              <p:cNvSpPr/>
              <p:nvPr/>
            </p:nvSpPr>
            <p:spPr>
              <a:xfrm rot="16200000">
                <a:off x="372743" y="3561865"/>
                <a:ext cx="1366691" cy="1228666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rot="16200000" flipV="1">
                <a:off x="1242451" y="3920823"/>
                <a:ext cx="1366691" cy="510749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" name="直線コネクタ 10"/>
            <p:cNvCxnSpPr>
              <a:stCxn id="9" idx="4"/>
              <a:endCxn id="8" idx="0"/>
            </p:cNvCxnSpPr>
            <p:nvPr/>
          </p:nvCxnSpPr>
          <p:spPr>
            <a:xfrm flipH="1">
              <a:off x="1200545" y="3417866"/>
              <a:ext cx="1632697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9" idx="4"/>
              <a:endCxn id="9" idx="0"/>
            </p:cNvCxnSpPr>
            <p:nvPr/>
          </p:nvCxnSpPr>
          <p:spPr>
            <a:xfrm>
              <a:off x="2833242" y="3417866"/>
              <a:ext cx="678702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9" idx="0"/>
              <a:endCxn id="8" idx="0"/>
            </p:cNvCxnSpPr>
            <p:nvPr/>
          </p:nvCxnSpPr>
          <p:spPr>
            <a:xfrm flipH="1">
              <a:off x="1200545" y="4348806"/>
              <a:ext cx="2311399" cy="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図形グループ 36"/>
          <p:cNvGrpSpPr/>
          <p:nvPr/>
        </p:nvGrpSpPr>
        <p:grpSpPr>
          <a:xfrm rot="16200000">
            <a:off x="3156989" y="3043848"/>
            <a:ext cx="1632699" cy="877492"/>
            <a:chOff x="1200545" y="3417866"/>
            <a:chExt cx="2311399" cy="930940"/>
          </a:xfrm>
        </p:grpSpPr>
        <p:grpSp>
          <p:nvGrpSpPr>
            <p:cNvPr id="38" name="図形グループ 37"/>
            <p:cNvGrpSpPr/>
            <p:nvPr/>
          </p:nvGrpSpPr>
          <p:grpSpPr>
            <a:xfrm>
              <a:off x="1200546" y="3417866"/>
              <a:ext cx="2311398" cy="930940"/>
              <a:chOff x="441756" y="3492852"/>
              <a:chExt cx="1739415" cy="13666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2" name="直角三角形 41"/>
              <p:cNvSpPr/>
              <p:nvPr/>
            </p:nvSpPr>
            <p:spPr>
              <a:xfrm rot="16200000">
                <a:off x="372743" y="3561865"/>
                <a:ext cx="1366691" cy="1228666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直角三角形 42"/>
              <p:cNvSpPr/>
              <p:nvPr/>
            </p:nvSpPr>
            <p:spPr>
              <a:xfrm rot="16200000" flipV="1">
                <a:off x="1242451" y="3920823"/>
                <a:ext cx="1366691" cy="510749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9" name="直線コネクタ 38"/>
            <p:cNvCxnSpPr>
              <a:stCxn id="43" idx="4"/>
              <a:endCxn id="42" idx="0"/>
            </p:cNvCxnSpPr>
            <p:nvPr/>
          </p:nvCxnSpPr>
          <p:spPr>
            <a:xfrm flipH="1">
              <a:off x="1200545" y="3417866"/>
              <a:ext cx="1632697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43" idx="4"/>
              <a:endCxn id="43" idx="0"/>
            </p:cNvCxnSpPr>
            <p:nvPr/>
          </p:nvCxnSpPr>
          <p:spPr>
            <a:xfrm>
              <a:off x="2833242" y="3417866"/>
              <a:ext cx="678702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>
              <a:stCxn id="43" idx="0"/>
              <a:endCxn id="42" idx="0"/>
            </p:cNvCxnSpPr>
            <p:nvPr/>
          </p:nvCxnSpPr>
          <p:spPr>
            <a:xfrm flipH="1">
              <a:off x="1200545" y="4348806"/>
              <a:ext cx="2311399" cy="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図形グループ 29"/>
          <p:cNvGrpSpPr/>
          <p:nvPr/>
        </p:nvGrpSpPr>
        <p:grpSpPr>
          <a:xfrm rot="5400000">
            <a:off x="3750597" y="3717719"/>
            <a:ext cx="1632699" cy="877492"/>
            <a:chOff x="1200545" y="3417866"/>
            <a:chExt cx="2311399" cy="930940"/>
          </a:xfrm>
        </p:grpSpPr>
        <p:grpSp>
          <p:nvGrpSpPr>
            <p:cNvPr id="31" name="図形グループ 30"/>
            <p:cNvGrpSpPr/>
            <p:nvPr/>
          </p:nvGrpSpPr>
          <p:grpSpPr>
            <a:xfrm>
              <a:off x="1200546" y="3417866"/>
              <a:ext cx="2311398" cy="930940"/>
              <a:chOff x="441756" y="3492852"/>
              <a:chExt cx="1739415" cy="13666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5" name="直角三角形 34"/>
              <p:cNvSpPr/>
              <p:nvPr/>
            </p:nvSpPr>
            <p:spPr>
              <a:xfrm rot="16200000">
                <a:off x="372743" y="3561865"/>
                <a:ext cx="1366691" cy="1228666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 rot="16200000" flipV="1">
                <a:off x="1242451" y="3920823"/>
                <a:ext cx="1366691" cy="510749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2" name="直線コネクタ 31"/>
            <p:cNvCxnSpPr>
              <a:stCxn id="36" idx="4"/>
              <a:endCxn id="35" idx="0"/>
            </p:cNvCxnSpPr>
            <p:nvPr/>
          </p:nvCxnSpPr>
          <p:spPr>
            <a:xfrm flipH="1">
              <a:off x="1200545" y="3417866"/>
              <a:ext cx="1632697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stCxn id="36" idx="4"/>
              <a:endCxn id="36" idx="0"/>
            </p:cNvCxnSpPr>
            <p:nvPr/>
          </p:nvCxnSpPr>
          <p:spPr>
            <a:xfrm>
              <a:off x="2833242" y="3417866"/>
              <a:ext cx="678702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stCxn id="36" idx="0"/>
              <a:endCxn id="35" idx="0"/>
            </p:cNvCxnSpPr>
            <p:nvPr/>
          </p:nvCxnSpPr>
          <p:spPr>
            <a:xfrm flipH="1">
              <a:off x="1200545" y="4348806"/>
              <a:ext cx="2311399" cy="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図形グループ 87"/>
          <p:cNvGrpSpPr/>
          <p:nvPr/>
        </p:nvGrpSpPr>
        <p:grpSpPr>
          <a:xfrm>
            <a:off x="3534593" y="2666245"/>
            <a:ext cx="1754987" cy="3265398"/>
            <a:chOff x="3534589" y="2673118"/>
            <a:chExt cx="1754987" cy="3265398"/>
          </a:xfrm>
        </p:grpSpPr>
        <p:cxnSp>
          <p:nvCxnSpPr>
            <p:cNvPr id="69" name="直線コネクタ 68"/>
            <p:cNvCxnSpPr>
              <a:stCxn id="58" idx="4"/>
              <a:endCxn id="43" idx="4"/>
            </p:cNvCxnSpPr>
            <p:nvPr/>
          </p:nvCxnSpPr>
          <p:spPr>
            <a:xfrm flipV="1">
              <a:off x="3534589" y="3152531"/>
              <a:ext cx="1" cy="1632700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>
              <a:stCxn id="58" idx="0"/>
              <a:endCxn id="58" idx="4"/>
            </p:cNvCxnSpPr>
            <p:nvPr/>
          </p:nvCxnSpPr>
          <p:spPr>
            <a:xfrm flipH="1" flipV="1">
              <a:off x="3534589" y="4785231"/>
              <a:ext cx="877492" cy="1153285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66" idx="0"/>
              <a:endCxn id="58" idx="0"/>
            </p:cNvCxnSpPr>
            <p:nvPr/>
          </p:nvCxnSpPr>
          <p:spPr>
            <a:xfrm flipH="1">
              <a:off x="4412081" y="5452230"/>
              <a:ext cx="877495" cy="486286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66" idx="0"/>
              <a:endCxn id="67" idx="0"/>
            </p:cNvCxnSpPr>
            <p:nvPr/>
          </p:nvCxnSpPr>
          <p:spPr>
            <a:xfrm flipV="1">
              <a:off x="5289576" y="3819531"/>
              <a:ext cx="0" cy="1632699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67" idx="0"/>
              <a:endCxn id="43" idx="0"/>
            </p:cNvCxnSpPr>
            <p:nvPr/>
          </p:nvCxnSpPr>
          <p:spPr>
            <a:xfrm flipH="1" flipV="1">
              <a:off x="4412082" y="2673118"/>
              <a:ext cx="877494" cy="1146413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>
              <a:stCxn id="42" idx="4"/>
              <a:endCxn id="43" idx="0"/>
            </p:cNvCxnSpPr>
            <p:nvPr/>
          </p:nvCxnSpPr>
          <p:spPr>
            <a:xfrm flipV="1">
              <a:off x="3534590" y="2673118"/>
              <a:ext cx="877492" cy="479414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図形グループ 104"/>
          <p:cNvGrpSpPr/>
          <p:nvPr/>
        </p:nvGrpSpPr>
        <p:grpSpPr>
          <a:xfrm>
            <a:off x="6871562" y="3145658"/>
            <a:ext cx="874800" cy="1632700"/>
            <a:chOff x="6871562" y="3145658"/>
            <a:chExt cx="874800" cy="1632700"/>
          </a:xfrm>
        </p:grpSpPr>
        <p:grpSp>
          <p:nvGrpSpPr>
            <p:cNvPr id="89" name="図形グループ 88"/>
            <p:cNvGrpSpPr/>
            <p:nvPr/>
          </p:nvGrpSpPr>
          <p:grpSpPr>
            <a:xfrm>
              <a:off x="6871562" y="3145658"/>
              <a:ext cx="874800" cy="1630800"/>
              <a:chOff x="3534589" y="2673118"/>
              <a:chExt cx="1754987" cy="3265398"/>
            </a:xfrm>
          </p:grpSpPr>
          <p:cxnSp>
            <p:nvCxnSpPr>
              <p:cNvPr id="90" name="直線コネクタ 89"/>
              <p:cNvCxnSpPr/>
              <p:nvPr/>
            </p:nvCxnSpPr>
            <p:spPr>
              <a:xfrm flipV="1">
                <a:off x="3534589" y="3152531"/>
                <a:ext cx="1" cy="1632700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H="1" flipV="1">
                <a:off x="3534589" y="4785231"/>
                <a:ext cx="877492" cy="1153285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 flipH="1">
                <a:off x="4412081" y="5452230"/>
                <a:ext cx="877495" cy="486286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flipV="1">
                <a:off x="5289576" y="3819531"/>
                <a:ext cx="0" cy="1632699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 flipH="1" flipV="1">
                <a:off x="4412082" y="2673118"/>
                <a:ext cx="877494" cy="1146413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 flipV="1">
                <a:off x="3534590" y="2673118"/>
                <a:ext cx="877492" cy="479414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直線コネクタ 95"/>
            <p:cNvCxnSpPr/>
            <p:nvPr/>
          </p:nvCxnSpPr>
          <p:spPr>
            <a:xfrm flipV="1">
              <a:off x="7308962" y="3145659"/>
              <a:ext cx="0" cy="1632699"/>
            </a:xfrm>
            <a:prstGeom prst="line">
              <a:avLst/>
            </a:prstGeom>
            <a:ln w="44450">
              <a:solidFill>
                <a:schemeClr val="accent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V="1">
              <a:off x="6871562" y="3718199"/>
              <a:ext cx="874800" cy="482287"/>
            </a:xfrm>
            <a:prstGeom prst="line">
              <a:avLst/>
            </a:prstGeom>
            <a:ln w="44450">
              <a:solidFill>
                <a:schemeClr val="accent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6871562" y="3385087"/>
              <a:ext cx="874800" cy="1108314"/>
            </a:xfrm>
            <a:prstGeom prst="line">
              <a:avLst/>
            </a:prstGeom>
            <a:ln w="44450">
              <a:solidFill>
                <a:schemeClr val="accent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6" name="オブジェクト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398318"/>
              </p:ext>
            </p:extLst>
          </p:nvPr>
        </p:nvGraphicFramePr>
        <p:xfrm>
          <a:off x="7134337" y="3695661"/>
          <a:ext cx="349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6" name="Equation" r:id="rId3" imgW="127800" imgH="191880" progId="Equation.3">
                  <p:embed/>
                </p:oleObj>
              </mc:Choice>
              <mc:Fallback>
                <p:oleObj name="Equation" r:id="rId3" imgW="127800" imgH="191880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337" y="3695661"/>
                        <a:ext cx="349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オブジェクト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72633"/>
              </p:ext>
            </p:extLst>
          </p:nvPr>
        </p:nvGraphicFramePr>
        <p:xfrm>
          <a:off x="1219316" y="3718199"/>
          <a:ext cx="3476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" name="Equation" r:id="rId5" imgW="127800" imgH="136800" progId="Equation.3">
                  <p:embed/>
                </p:oleObj>
              </mc:Choice>
              <mc:Fallback>
                <p:oleObj name="Equation" r:id="rId5" imgW="127800" imgH="136800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316" y="3718199"/>
                        <a:ext cx="34766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2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145" y="274638"/>
            <a:ext cx="8605278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Affine-regular hexagon</a:t>
            </a:r>
            <a:endParaRPr kumimoji="1" lang="ja-JP" altLang="en-US" dirty="0"/>
          </a:p>
        </p:txBody>
      </p:sp>
      <p:grpSp>
        <p:nvGrpSpPr>
          <p:cNvPr id="22" name="図形グループ 21"/>
          <p:cNvGrpSpPr/>
          <p:nvPr/>
        </p:nvGrpSpPr>
        <p:grpSpPr>
          <a:xfrm rot="5400000">
            <a:off x="671565" y="3228383"/>
            <a:ext cx="1632699" cy="877492"/>
            <a:chOff x="1200545" y="3417866"/>
            <a:chExt cx="2311399" cy="930940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1200546" y="3417866"/>
              <a:ext cx="2311398" cy="930940"/>
              <a:chOff x="441756" y="3492852"/>
              <a:chExt cx="1739415" cy="13666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8" name="直角三角形 7"/>
              <p:cNvSpPr/>
              <p:nvPr/>
            </p:nvSpPr>
            <p:spPr>
              <a:xfrm rot="16200000">
                <a:off x="372743" y="3561865"/>
                <a:ext cx="1366691" cy="1228666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rot="16200000" flipV="1">
                <a:off x="1242451" y="3920823"/>
                <a:ext cx="1366691" cy="510749"/>
              </a:xfrm>
              <a:prstGeom prst="rtTriangl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" name="直線コネクタ 10"/>
            <p:cNvCxnSpPr>
              <a:stCxn id="9" idx="4"/>
              <a:endCxn id="8" idx="0"/>
            </p:cNvCxnSpPr>
            <p:nvPr/>
          </p:nvCxnSpPr>
          <p:spPr>
            <a:xfrm flipH="1">
              <a:off x="1200545" y="3417866"/>
              <a:ext cx="1632697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9" idx="4"/>
              <a:endCxn id="9" idx="0"/>
            </p:cNvCxnSpPr>
            <p:nvPr/>
          </p:nvCxnSpPr>
          <p:spPr>
            <a:xfrm>
              <a:off x="2833242" y="3417866"/>
              <a:ext cx="678702" cy="93094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9" idx="0"/>
              <a:endCxn id="8" idx="0"/>
            </p:cNvCxnSpPr>
            <p:nvPr/>
          </p:nvCxnSpPr>
          <p:spPr>
            <a:xfrm flipH="1">
              <a:off x="1200545" y="4348806"/>
              <a:ext cx="2311399" cy="0"/>
            </a:xfrm>
            <a:prstGeom prst="line">
              <a:avLst/>
            </a:prstGeom>
            <a:ln w="444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図形グループ 87"/>
          <p:cNvGrpSpPr/>
          <p:nvPr/>
        </p:nvGrpSpPr>
        <p:grpSpPr>
          <a:xfrm>
            <a:off x="3534593" y="2666245"/>
            <a:ext cx="1754987" cy="3265398"/>
            <a:chOff x="3534589" y="2673118"/>
            <a:chExt cx="1754987" cy="3265398"/>
          </a:xfrm>
        </p:grpSpPr>
        <p:cxnSp>
          <p:nvCxnSpPr>
            <p:cNvPr id="69" name="直線コネクタ 68"/>
            <p:cNvCxnSpPr>
              <a:stCxn id="58" idx="4"/>
              <a:endCxn id="43" idx="4"/>
            </p:cNvCxnSpPr>
            <p:nvPr/>
          </p:nvCxnSpPr>
          <p:spPr>
            <a:xfrm flipV="1">
              <a:off x="3534589" y="3152531"/>
              <a:ext cx="1" cy="1632700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>
              <a:stCxn id="58" idx="0"/>
              <a:endCxn id="58" idx="4"/>
            </p:cNvCxnSpPr>
            <p:nvPr/>
          </p:nvCxnSpPr>
          <p:spPr>
            <a:xfrm flipH="1" flipV="1">
              <a:off x="3534589" y="4785231"/>
              <a:ext cx="877492" cy="1153285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66" idx="0"/>
              <a:endCxn id="58" idx="0"/>
            </p:cNvCxnSpPr>
            <p:nvPr/>
          </p:nvCxnSpPr>
          <p:spPr>
            <a:xfrm flipH="1">
              <a:off x="4412081" y="5452230"/>
              <a:ext cx="877495" cy="486286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66" idx="0"/>
              <a:endCxn id="67" idx="0"/>
            </p:cNvCxnSpPr>
            <p:nvPr/>
          </p:nvCxnSpPr>
          <p:spPr>
            <a:xfrm flipV="1">
              <a:off x="5289576" y="3819531"/>
              <a:ext cx="0" cy="1632699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67" idx="0"/>
              <a:endCxn id="43" idx="0"/>
            </p:cNvCxnSpPr>
            <p:nvPr/>
          </p:nvCxnSpPr>
          <p:spPr>
            <a:xfrm flipH="1" flipV="1">
              <a:off x="4412082" y="2673118"/>
              <a:ext cx="877494" cy="1146413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>
              <a:stCxn id="42" idx="4"/>
              <a:endCxn id="43" idx="0"/>
            </p:cNvCxnSpPr>
            <p:nvPr/>
          </p:nvCxnSpPr>
          <p:spPr>
            <a:xfrm flipV="1">
              <a:off x="3534590" y="2673118"/>
              <a:ext cx="877492" cy="479414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図形グループ 104"/>
          <p:cNvGrpSpPr/>
          <p:nvPr/>
        </p:nvGrpSpPr>
        <p:grpSpPr>
          <a:xfrm>
            <a:off x="6871562" y="3145658"/>
            <a:ext cx="874800" cy="1632700"/>
            <a:chOff x="6871562" y="3145658"/>
            <a:chExt cx="874800" cy="1632700"/>
          </a:xfrm>
        </p:grpSpPr>
        <p:grpSp>
          <p:nvGrpSpPr>
            <p:cNvPr id="89" name="図形グループ 88"/>
            <p:cNvGrpSpPr/>
            <p:nvPr/>
          </p:nvGrpSpPr>
          <p:grpSpPr>
            <a:xfrm>
              <a:off x="6871562" y="3145658"/>
              <a:ext cx="874800" cy="1630800"/>
              <a:chOff x="3534589" y="2673118"/>
              <a:chExt cx="1754987" cy="3265398"/>
            </a:xfrm>
          </p:grpSpPr>
          <p:cxnSp>
            <p:nvCxnSpPr>
              <p:cNvPr id="90" name="直線コネクタ 89"/>
              <p:cNvCxnSpPr/>
              <p:nvPr/>
            </p:nvCxnSpPr>
            <p:spPr>
              <a:xfrm flipV="1">
                <a:off x="3534589" y="3152531"/>
                <a:ext cx="1" cy="1632700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H="1" flipV="1">
                <a:off x="3534589" y="4785231"/>
                <a:ext cx="877492" cy="1153285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 flipH="1">
                <a:off x="4412081" y="5452230"/>
                <a:ext cx="877495" cy="486286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flipV="1">
                <a:off x="5289576" y="3819531"/>
                <a:ext cx="0" cy="1632699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 flipH="1" flipV="1">
                <a:off x="4412082" y="2673118"/>
                <a:ext cx="877494" cy="1146413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 flipV="1">
                <a:off x="3534590" y="2673118"/>
                <a:ext cx="877492" cy="479414"/>
              </a:xfrm>
              <a:prstGeom prst="line">
                <a:avLst/>
              </a:prstGeom>
              <a:ln w="444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直線コネクタ 95"/>
            <p:cNvCxnSpPr/>
            <p:nvPr/>
          </p:nvCxnSpPr>
          <p:spPr>
            <a:xfrm flipV="1">
              <a:off x="7308962" y="3145659"/>
              <a:ext cx="0" cy="1632699"/>
            </a:xfrm>
            <a:prstGeom prst="line">
              <a:avLst/>
            </a:prstGeom>
            <a:ln w="44450">
              <a:solidFill>
                <a:schemeClr val="accent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V="1">
              <a:off x="6871562" y="3718199"/>
              <a:ext cx="874800" cy="482287"/>
            </a:xfrm>
            <a:prstGeom prst="line">
              <a:avLst/>
            </a:prstGeom>
            <a:ln w="44450">
              <a:solidFill>
                <a:schemeClr val="accent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6871562" y="3385087"/>
              <a:ext cx="874800" cy="1108314"/>
            </a:xfrm>
            <a:prstGeom prst="line">
              <a:avLst/>
            </a:prstGeom>
            <a:ln w="44450">
              <a:solidFill>
                <a:schemeClr val="accent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直線コネクタ 59"/>
          <p:cNvCxnSpPr/>
          <p:nvPr/>
        </p:nvCxnSpPr>
        <p:spPr>
          <a:xfrm flipV="1">
            <a:off x="3534593" y="3812658"/>
            <a:ext cx="1754987" cy="963800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4412085" y="2666245"/>
            <a:ext cx="1" cy="3132165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 flipV="1">
            <a:off x="3534593" y="3145659"/>
            <a:ext cx="1754987" cy="2299698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オブジェクト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13409"/>
              </p:ext>
            </p:extLst>
          </p:nvPr>
        </p:nvGraphicFramePr>
        <p:xfrm>
          <a:off x="7134225" y="3718199"/>
          <a:ext cx="349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" name="Equation" r:id="rId3" imgW="127800" imgH="191880" progId="Equation.3">
                  <p:embed/>
                </p:oleObj>
              </mc:Choice>
              <mc:Fallback>
                <p:oleObj name="Equation" r:id="rId3" imgW="127800" imgH="191880" progId="Equation.3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3718199"/>
                        <a:ext cx="349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706192"/>
              </p:ext>
            </p:extLst>
          </p:nvPr>
        </p:nvGraphicFramePr>
        <p:xfrm>
          <a:off x="1219316" y="3656718"/>
          <a:ext cx="3476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" name="Equation" r:id="rId5" imgW="127800" imgH="136800" progId="Equation.3">
                  <p:embed/>
                </p:oleObj>
              </mc:Choice>
              <mc:Fallback>
                <p:oleObj name="Equation" r:id="rId5" imgW="127800" imgH="136800" progId="Equation.3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316" y="3656718"/>
                        <a:ext cx="34766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オブジェクト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686130"/>
              </p:ext>
            </p:extLst>
          </p:nvPr>
        </p:nvGraphicFramePr>
        <p:xfrm>
          <a:off x="4064422" y="6045242"/>
          <a:ext cx="6953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0" name="Equation" r:id="rId7" imgW="264960" imgH="228240" progId="Equation.3">
                  <p:embed/>
                </p:oleObj>
              </mc:Choice>
              <mc:Fallback>
                <p:oleObj name="Equation" r:id="rId7" imgW="264960" imgH="228240" progId="Equation.3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422" y="6045242"/>
                        <a:ext cx="6953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オブジェクト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776969"/>
              </p:ext>
            </p:extLst>
          </p:nvPr>
        </p:nvGraphicFramePr>
        <p:xfrm>
          <a:off x="6060392" y="4779963"/>
          <a:ext cx="249713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1" name="Equation" r:id="rId9" imgW="987120" imgH="383760" progId="Equation.3">
                  <p:embed/>
                </p:oleObj>
              </mc:Choice>
              <mc:Fallback>
                <p:oleObj name="Equation" r:id="rId9" imgW="987120" imgH="383760" progId="Equation.3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392" y="4779963"/>
                        <a:ext cx="2497137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927" y="274638"/>
            <a:ext cx="8434773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Computing a minimum-area triangle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58927" y="1600200"/>
            <a:ext cx="8434774" cy="1299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58927" y="3313913"/>
            <a:ext cx="8434774" cy="13110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58927" y="5081585"/>
            <a:ext cx="8327873" cy="1200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698106"/>
            <a:ext cx="8229600" cy="1076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1. Find a centrally symmetric oval 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sz="3200" dirty="0" smtClean="0"/>
              <a:t> which contains a translated copy of every </a:t>
            </a:r>
            <a:r>
              <a:rPr lang="en-US" altLang="ja-JP" i="1" dirty="0">
                <a:latin typeface="Times New Roman"/>
                <a:cs typeface="Times New Roman"/>
              </a:rPr>
              <a:t>s</a:t>
            </a:r>
            <a:r>
              <a:rPr lang="en-US" altLang="ja-JP" dirty="0">
                <a:latin typeface="Times New Roman"/>
                <a:cs typeface="Times New Roman"/>
              </a:rPr>
              <a:t>∈</a:t>
            </a:r>
            <a:r>
              <a:rPr lang="en-US" altLang="ja-JP" i="1" dirty="0" smtClean="0">
                <a:latin typeface="Times New Roman"/>
                <a:cs typeface="Times New Roman"/>
              </a:rPr>
              <a:t>F.</a:t>
            </a:r>
            <a:endParaRPr kumimoji="1" lang="ja-JP" altLang="en-US" sz="3200" dirty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57200" y="3423823"/>
            <a:ext cx="8229600" cy="1063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/>
              <a:t>2. Compute the smallest area affine-regular hexagon </a:t>
            </a:r>
            <a:r>
              <a:rPr lang="en-US" altLang="ja-JP" i="1" dirty="0" smtClean="0">
                <a:latin typeface="Times New Roman"/>
                <a:cs typeface="Times New Roman"/>
              </a:rPr>
              <a:t>H</a:t>
            </a:r>
            <a:r>
              <a:rPr lang="en-US" altLang="ja-JP" dirty="0" smtClean="0"/>
              <a:t> containing 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 smtClean="0"/>
              <a:t>.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457200" y="5218569"/>
            <a:ext cx="8229600" cy="106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/>
              <a:t>3.  Return a triangle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dirty="0" smtClean="0"/>
              <a:t> with       </a:t>
            </a:r>
            <a:r>
              <a:rPr lang="en-US" altLang="ja-JP" i="1" dirty="0" smtClean="0">
                <a:latin typeface="Times New Roman"/>
                <a:cs typeface="Times New Roman"/>
              </a:rPr>
              <a:t>= H</a:t>
            </a:r>
            <a:r>
              <a:rPr lang="en-US" altLang="ja-JP" dirty="0" smtClean="0"/>
              <a:t>.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53526"/>
              </p:ext>
            </p:extLst>
          </p:nvPr>
        </p:nvGraphicFramePr>
        <p:xfrm>
          <a:off x="5066157" y="5218569"/>
          <a:ext cx="349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Equation" r:id="rId3" imgW="127800" imgH="191880" progId="Equation.3">
                  <p:embed/>
                </p:oleObj>
              </mc:Choice>
              <mc:Fallback>
                <p:oleObj name="Equation" r:id="rId3" imgW="127800" imgH="19188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157" y="5218569"/>
                        <a:ext cx="349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矢印 10"/>
          <p:cNvSpPr/>
          <p:nvPr/>
        </p:nvSpPr>
        <p:spPr>
          <a:xfrm>
            <a:off x="3337886" y="2774954"/>
            <a:ext cx="2429657" cy="648870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3337886" y="4569699"/>
            <a:ext cx="2429657" cy="648870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6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020" y="1600201"/>
            <a:ext cx="8229600" cy="1299004"/>
          </a:xfrm>
        </p:spPr>
        <p:txBody>
          <a:bodyPr/>
          <a:lstStyle/>
          <a:p>
            <a:r>
              <a:rPr kumimoji="1" lang="en-US" altLang="ja-JP" dirty="0" smtClean="0"/>
              <a:t>Place every  </a:t>
            </a:r>
            <a:r>
              <a:rPr lang="en-US" altLang="ja-JP" i="1" dirty="0">
                <a:latin typeface="Times New Roman"/>
                <a:cs typeface="Times New Roman"/>
              </a:rPr>
              <a:t>s</a:t>
            </a:r>
            <a:r>
              <a:rPr lang="en-US" altLang="ja-JP" dirty="0">
                <a:latin typeface="Times New Roman"/>
                <a:cs typeface="Times New Roman"/>
              </a:rPr>
              <a:t>∈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kumimoji="1" lang="en-US" altLang="ja-JP" dirty="0" smtClean="0"/>
              <a:t> with its center at the origin. </a:t>
            </a:r>
            <a:endParaRPr lang="en-US" altLang="ja-JP" dirty="0"/>
          </a:p>
          <a:p>
            <a:r>
              <a:rPr kumimoji="1" lang="en-US" altLang="ja-JP" dirty="0" smtClean="0"/>
              <a:t>Let P be the convex hull of these segments.</a:t>
            </a:r>
            <a:endParaRPr kumimoji="1" lang="ja-JP" altLang="en-US" dirty="0"/>
          </a:p>
        </p:txBody>
      </p:sp>
      <p:sp>
        <p:nvSpPr>
          <p:cNvPr id="72" name="右矢印 71"/>
          <p:cNvSpPr/>
          <p:nvPr/>
        </p:nvSpPr>
        <p:spPr>
          <a:xfrm>
            <a:off x="3589266" y="3942957"/>
            <a:ext cx="1974096" cy="15553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translation</a:t>
            </a:r>
            <a:endParaRPr kumimoji="1" lang="ja-JP" altLang="en-US" sz="2400" dirty="0"/>
          </a:p>
        </p:txBody>
      </p:sp>
      <p:cxnSp>
        <p:nvCxnSpPr>
          <p:cNvPr id="90" name="直線コネクタ 89"/>
          <p:cNvCxnSpPr/>
          <p:nvPr/>
        </p:nvCxnSpPr>
        <p:spPr>
          <a:xfrm flipV="1">
            <a:off x="6209898" y="3792791"/>
            <a:ext cx="0" cy="111826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flipH="1" flipV="1">
            <a:off x="7964881" y="4629139"/>
            <a:ext cx="3" cy="1124067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H="1">
            <a:off x="6209897" y="3295784"/>
            <a:ext cx="593063" cy="510814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H="1" flipV="1">
            <a:off x="6802962" y="3295785"/>
            <a:ext cx="635022" cy="29535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H="1" flipV="1">
            <a:off x="7437985" y="3591141"/>
            <a:ext cx="526896" cy="1037998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H="1">
            <a:off x="7365448" y="5753207"/>
            <a:ext cx="599433" cy="489232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H="1" flipV="1">
            <a:off x="6745654" y="5924771"/>
            <a:ext cx="619794" cy="317668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H="1" flipV="1">
            <a:off x="6209898" y="4911056"/>
            <a:ext cx="535756" cy="101371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6209897" y="4629139"/>
            <a:ext cx="1754988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6209896" y="3806597"/>
            <a:ext cx="1754985" cy="194660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H="1">
            <a:off x="6620702" y="4181147"/>
            <a:ext cx="932304" cy="117536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 flipH="1" flipV="1">
            <a:off x="6336957" y="4629140"/>
            <a:ext cx="1499792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6802963" y="3295785"/>
            <a:ext cx="562485" cy="2946654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>
            <a:off x="6745654" y="3625073"/>
            <a:ext cx="692332" cy="229969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flipV="1">
            <a:off x="1564218" y="4936027"/>
            <a:ext cx="1754988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86727" y="4779902"/>
            <a:ext cx="1754985" cy="194660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H="1">
            <a:off x="449655" y="3295785"/>
            <a:ext cx="932304" cy="117536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 flipV="1">
            <a:off x="395020" y="6088542"/>
            <a:ext cx="1499792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1894812" y="3591140"/>
            <a:ext cx="562485" cy="2946654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H="1">
            <a:off x="2598006" y="3761213"/>
            <a:ext cx="692332" cy="229969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オブジェクト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48467"/>
              </p:ext>
            </p:extLst>
          </p:nvPr>
        </p:nvGraphicFramePr>
        <p:xfrm>
          <a:off x="1705105" y="3106079"/>
          <a:ext cx="3794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" name="Equation" r:id="rId3" imgW="136800" imgH="136800" progId="Equation.3">
                  <p:embed/>
                </p:oleObj>
              </mc:Choice>
              <mc:Fallback>
                <p:oleObj name="Equation" r:id="rId3" imgW="136800" imgH="1368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105" y="3106079"/>
                        <a:ext cx="3794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オブジェクト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60331"/>
              </p:ext>
            </p:extLst>
          </p:nvPr>
        </p:nvGraphicFramePr>
        <p:xfrm>
          <a:off x="7175741" y="3068773"/>
          <a:ext cx="3794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" name="Equation" r:id="rId5" imgW="136800" imgH="136800" progId="Equation.3">
                  <p:embed/>
                </p:oleObj>
              </mc:Choice>
              <mc:Fallback>
                <p:oleObj name="Equation" r:id="rId5" imgW="136800" imgH="136800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741" y="3068773"/>
                        <a:ext cx="3794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4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Step2</a:t>
            </a:r>
            <a:endParaRPr kumimoji="1" lang="ja-JP" altLang="en-US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5547828" y="3145659"/>
            <a:ext cx="1754987" cy="3265398"/>
            <a:chOff x="3534589" y="2673118"/>
            <a:chExt cx="1754987" cy="3265398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3534589" y="3152531"/>
              <a:ext cx="1" cy="1632700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H="1" flipV="1">
              <a:off x="3534589" y="4785231"/>
              <a:ext cx="877492" cy="1153285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H="1">
              <a:off x="4412081" y="5452230"/>
              <a:ext cx="877495" cy="486286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5289576" y="3819531"/>
              <a:ext cx="0" cy="1632699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 flipV="1">
              <a:off x="4412082" y="2673118"/>
              <a:ext cx="877494" cy="1146413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3534590" y="2673118"/>
              <a:ext cx="877492" cy="479414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線コネクタ 10"/>
          <p:cNvCxnSpPr/>
          <p:nvPr/>
        </p:nvCxnSpPr>
        <p:spPr>
          <a:xfrm flipV="1">
            <a:off x="5547829" y="3792791"/>
            <a:ext cx="0" cy="111826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547828" y="4292072"/>
            <a:ext cx="1754987" cy="963800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6425320" y="3145659"/>
            <a:ext cx="1" cy="3132165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 flipV="1">
            <a:off x="5547828" y="3625073"/>
            <a:ext cx="1754987" cy="2299698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7302812" y="4629139"/>
            <a:ext cx="3" cy="1124067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5547828" y="3295784"/>
            <a:ext cx="593063" cy="510814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6140893" y="3295785"/>
            <a:ext cx="635022" cy="29535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 flipV="1">
            <a:off x="6775916" y="3591141"/>
            <a:ext cx="526896" cy="1037998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703379" y="5753207"/>
            <a:ext cx="599433" cy="489232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 flipV="1">
            <a:off x="6083585" y="5924771"/>
            <a:ext cx="619794" cy="317668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5547829" y="4911056"/>
            <a:ext cx="535756" cy="101371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9004"/>
          </a:xfrm>
        </p:spPr>
        <p:txBody>
          <a:bodyPr/>
          <a:lstStyle/>
          <a:p>
            <a:r>
              <a:rPr lang="en-US" altLang="ja-JP" dirty="0"/>
              <a:t>Compute the smallest area affine-regular hexagon </a:t>
            </a:r>
            <a:r>
              <a:rPr lang="en-US" altLang="ja-JP" i="1" dirty="0">
                <a:latin typeface="Times New Roman"/>
                <a:cs typeface="Times New Roman"/>
              </a:rPr>
              <a:t>H</a:t>
            </a:r>
            <a:r>
              <a:rPr lang="en-US" altLang="ja-JP" dirty="0"/>
              <a:t> containing </a:t>
            </a:r>
            <a:r>
              <a:rPr lang="en-US" altLang="ja-JP" i="1" dirty="0">
                <a:latin typeface="Times New Roman"/>
                <a:cs typeface="Times New Roman"/>
              </a:rPr>
              <a:t>P</a:t>
            </a:r>
            <a:r>
              <a:rPr lang="en-US" altLang="ja-JP" dirty="0"/>
              <a:t>.</a:t>
            </a:r>
          </a:p>
        </p:txBody>
      </p:sp>
      <p:cxnSp>
        <p:nvCxnSpPr>
          <p:cNvPr id="122" name="直線コネクタ 121"/>
          <p:cNvCxnSpPr/>
          <p:nvPr/>
        </p:nvCxnSpPr>
        <p:spPr>
          <a:xfrm flipV="1">
            <a:off x="1849412" y="3794709"/>
            <a:ext cx="0" cy="111826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 flipH="1" flipV="1">
            <a:off x="3604395" y="4631057"/>
            <a:ext cx="3" cy="1124067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H="1">
            <a:off x="1849411" y="3297702"/>
            <a:ext cx="593063" cy="510814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H="1" flipV="1">
            <a:off x="2442476" y="3297703"/>
            <a:ext cx="635022" cy="29535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H="1" flipV="1">
            <a:off x="3077499" y="3593059"/>
            <a:ext cx="526896" cy="1037998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H="1">
            <a:off x="3004962" y="5755125"/>
            <a:ext cx="599433" cy="489232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H="1" flipV="1">
            <a:off x="2385168" y="5926689"/>
            <a:ext cx="619794" cy="317668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1849412" y="4912974"/>
            <a:ext cx="535756" cy="1013715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オブジェクト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03695"/>
              </p:ext>
            </p:extLst>
          </p:nvPr>
        </p:nvGraphicFramePr>
        <p:xfrm>
          <a:off x="2564522" y="4530996"/>
          <a:ext cx="3794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8" name="Equation" r:id="rId3" imgW="136800" imgH="136800" progId="Equation.3">
                  <p:embed/>
                </p:oleObj>
              </mc:Choice>
              <mc:Fallback>
                <p:oleObj name="Equation" r:id="rId3" imgW="136800" imgH="1368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522" y="4530996"/>
                        <a:ext cx="3794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オブジェクト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32736"/>
              </p:ext>
            </p:extLst>
          </p:nvPr>
        </p:nvGraphicFramePr>
        <p:xfrm>
          <a:off x="6556375" y="2898775"/>
          <a:ext cx="441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9" name="Equation" r:id="rId5" imgW="164520" imgH="136800" progId="Equation.3">
                  <p:embed/>
                </p:oleObj>
              </mc:Choice>
              <mc:Fallback>
                <p:oleObj name="Equation" r:id="rId5" imgW="164520" imgH="1368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5" y="2898775"/>
                        <a:ext cx="44132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5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 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96495"/>
          </a:xfrm>
        </p:spPr>
        <p:txBody>
          <a:bodyPr/>
          <a:lstStyle/>
          <a:p>
            <a:r>
              <a:rPr lang="en-US" altLang="ja-JP" dirty="0"/>
              <a:t>Return a triangle </a:t>
            </a:r>
            <a:r>
              <a:rPr lang="en-US" altLang="ja-JP" i="1" dirty="0">
                <a:latin typeface="Times New Roman"/>
                <a:cs typeface="Times New Roman"/>
              </a:rPr>
              <a:t>T</a:t>
            </a:r>
            <a:r>
              <a:rPr lang="en-US" altLang="ja-JP" dirty="0"/>
              <a:t> with       </a:t>
            </a:r>
            <a:r>
              <a:rPr lang="en-US" altLang="ja-JP" i="1" dirty="0">
                <a:latin typeface="Times New Roman"/>
                <a:cs typeface="Times New Roman"/>
              </a:rPr>
              <a:t>= H</a:t>
            </a:r>
            <a:r>
              <a:rPr lang="en-US" altLang="ja-JP" dirty="0"/>
              <a:t>.</a:t>
            </a:r>
          </a:p>
          <a:p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55565"/>
              </p:ext>
            </p:extLst>
          </p:nvPr>
        </p:nvGraphicFramePr>
        <p:xfrm>
          <a:off x="4891532" y="1600200"/>
          <a:ext cx="349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6" name="Equation" r:id="rId3" imgW="127800" imgH="191880" progId="Equation.3">
                  <p:embed/>
                </p:oleObj>
              </mc:Choice>
              <mc:Fallback>
                <p:oleObj name="Equation" r:id="rId3" imgW="127800" imgH="191880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532" y="1600200"/>
                        <a:ext cx="349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図形グループ 4"/>
          <p:cNvGrpSpPr/>
          <p:nvPr/>
        </p:nvGrpSpPr>
        <p:grpSpPr>
          <a:xfrm>
            <a:off x="1730809" y="2957911"/>
            <a:ext cx="1754987" cy="3265398"/>
            <a:chOff x="3534589" y="2673118"/>
            <a:chExt cx="1754987" cy="3265398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3534589" y="3152531"/>
              <a:ext cx="1" cy="1632700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H="1" flipV="1">
              <a:off x="3534589" y="4785231"/>
              <a:ext cx="877492" cy="1153285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4412081" y="5452230"/>
              <a:ext cx="877495" cy="486286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5289576" y="3819531"/>
              <a:ext cx="0" cy="1632699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 flipV="1">
              <a:off x="4412082" y="2673118"/>
              <a:ext cx="877494" cy="1146413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3534590" y="2673118"/>
              <a:ext cx="877492" cy="479414"/>
            </a:xfrm>
            <a:prstGeom prst="line">
              <a:avLst/>
            </a:prstGeom>
            <a:ln w="444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線コネクタ 12"/>
          <p:cNvCxnSpPr/>
          <p:nvPr/>
        </p:nvCxnSpPr>
        <p:spPr>
          <a:xfrm flipV="1">
            <a:off x="1730809" y="4104324"/>
            <a:ext cx="1754987" cy="963800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608301" y="2957911"/>
            <a:ext cx="1" cy="3132165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 flipV="1">
            <a:off x="1730809" y="3437325"/>
            <a:ext cx="1754987" cy="2299698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図形グループ 58"/>
          <p:cNvGrpSpPr/>
          <p:nvPr/>
        </p:nvGrpSpPr>
        <p:grpSpPr>
          <a:xfrm>
            <a:off x="1730812" y="3108941"/>
            <a:ext cx="1754987" cy="2946655"/>
            <a:chOff x="3485798" y="3144329"/>
            <a:chExt cx="1754987" cy="2946655"/>
          </a:xfrm>
        </p:grpSpPr>
        <p:cxnSp>
          <p:nvCxnSpPr>
            <p:cNvPr id="38" name="直線コネクタ 37"/>
            <p:cNvCxnSpPr/>
            <p:nvPr/>
          </p:nvCxnSpPr>
          <p:spPr>
            <a:xfrm flipV="1">
              <a:off x="3485799" y="3641336"/>
              <a:ext cx="0" cy="1118265"/>
            </a:xfrm>
            <a:prstGeom prst="line">
              <a:avLst/>
            </a:prstGeom>
            <a:ln w="444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 flipV="1">
              <a:off x="5240782" y="4477684"/>
              <a:ext cx="3" cy="1124067"/>
            </a:xfrm>
            <a:prstGeom prst="line">
              <a:avLst/>
            </a:prstGeom>
            <a:ln w="444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3485798" y="3144329"/>
              <a:ext cx="593063" cy="510814"/>
            </a:xfrm>
            <a:prstGeom prst="line">
              <a:avLst/>
            </a:prstGeom>
            <a:ln w="444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4078863" y="3144330"/>
              <a:ext cx="635022" cy="295355"/>
            </a:xfrm>
            <a:prstGeom prst="line">
              <a:avLst/>
            </a:prstGeom>
            <a:ln w="444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 flipV="1">
              <a:off x="4713886" y="3439686"/>
              <a:ext cx="526896" cy="1037998"/>
            </a:xfrm>
            <a:prstGeom prst="line">
              <a:avLst/>
            </a:prstGeom>
            <a:ln w="444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4641349" y="5601752"/>
              <a:ext cx="599433" cy="489232"/>
            </a:xfrm>
            <a:prstGeom prst="line">
              <a:avLst/>
            </a:prstGeom>
            <a:ln w="444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H="1" flipV="1">
              <a:off x="4021555" y="5773316"/>
              <a:ext cx="619794" cy="317668"/>
            </a:xfrm>
            <a:prstGeom prst="line">
              <a:avLst/>
            </a:prstGeom>
            <a:ln w="444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 flipV="1">
              <a:off x="3485799" y="4759601"/>
              <a:ext cx="535756" cy="1013715"/>
            </a:xfrm>
            <a:prstGeom prst="line">
              <a:avLst/>
            </a:prstGeom>
            <a:ln w="444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図形グループ 22"/>
          <p:cNvGrpSpPr/>
          <p:nvPr/>
        </p:nvGrpSpPr>
        <p:grpSpPr>
          <a:xfrm rot="5400000">
            <a:off x="2230697" y="4968211"/>
            <a:ext cx="1632699" cy="877492"/>
            <a:chOff x="1200545" y="3417866"/>
            <a:chExt cx="2311399" cy="930940"/>
          </a:xfrm>
        </p:grpSpPr>
        <p:grpSp>
          <p:nvGrpSpPr>
            <p:cNvPr id="24" name="図形グループ 23"/>
            <p:cNvGrpSpPr/>
            <p:nvPr/>
          </p:nvGrpSpPr>
          <p:grpSpPr>
            <a:xfrm>
              <a:off x="1200546" y="3417866"/>
              <a:ext cx="2311398" cy="930940"/>
              <a:chOff x="441756" y="3492852"/>
              <a:chExt cx="1739415" cy="13666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8" name="直角三角形 27"/>
              <p:cNvSpPr/>
              <p:nvPr/>
            </p:nvSpPr>
            <p:spPr>
              <a:xfrm rot="16200000">
                <a:off x="372743" y="3561865"/>
                <a:ext cx="1366691" cy="1228666"/>
              </a:xfrm>
              <a:prstGeom prst="rt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直角三角形 28"/>
              <p:cNvSpPr/>
              <p:nvPr/>
            </p:nvSpPr>
            <p:spPr>
              <a:xfrm rot="16200000" flipV="1">
                <a:off x="1242451" y="3920823"/>
                <a:ext cx="1366691" cy="510749"/>
              </a:xfrm>
              <a:prstGeom prst="rt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5" name="直線コネクタ 24"/>
            <p:cNvCxnSpPr>
              <a:stCxn id="29" idx="4"/>
              <a:endCxn id="28" idx="0"/>
            </p:cNvCxnSpPr>
            <p:nvPr/>
          </p:nvCxnSpPr>
          <p:spPr>
            <a:xfrm flipH="1">
              <a:off x="1200545" y="3417866"/>
              <a:ext cx="1632697" cy="930940"/>
            </a:xfrm>
            <a:prstGeom prst="line">
              <a:avLst/>
            </a:prstGeom>
            <a:ln w="4445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29" idx="4"/>
              <a:endCxn id="29" idx="0"/>
            </p:cNvCxnSpPr>
            <p:nvPr/>
          </p:nvCxnSpPr>
          <p:spPr>
            <a:xfrm>
              <a:off x="2833242" y="3417866"/>
              <a:ext cx="678702" cy="930940"/>
            </a:xfrm>
            <a:prstGeom prst="line">
              <a:avLst/>
            </a:prstGeom>
            <a:ln w="4445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29" idx="0"/>
              <a:endCxn id="28" idx="0"/>
            </p:cNvCxnSpPr>
            <p:nvPr/>
          </p:nvCxnSpPr>
          <p:spPr>
            <a:xfrm flipH="1">
              <a:off x="1200545" y="4348806"/>
              <a:ext cx="2311399" cy="0"/>
            </a:xfrm>
            <a:prstGeom prst="line">
              <a:avLst/>
            </a:prstGeom>
            <a:ln w="4445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図形グループ 48"/>
          <p:cNvGrpSpPr/>
          <p:nvPr/>
        </p:nvGrpSpPr>
        <p:grpSpPr>
          <a:xfrm rot="5400000">
            <a:off x="4662331" y="3592520"/>
            <a:ext cx="3241943" cy="1754985"/>
            <a:chOff x="1200545" y="3417866"/>
            <a:chExt cx="2311399" cy="930940"/>
          </a:xfrm>
        </p:grpSpPr>
        <p:grpSp>
          <p:nvGrpSpPr>
            <p:cNvPr id="50" name="図形グループ 49"/>
            <p:cNvGrpSpPr/>
            <p:nvPr/>
          </p:nvGrpSpPr>
          <p:grpSpPr>
            <a:xfrm>
              <a:off x="1200546" y="3417866"/>
              <a:ext cx="2311398" cy="930940"/>
              <a:chOff x="441756" y="3492852"/>
              <a:chExt cx="1739415" cy="13666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4" name="直角三角形 53"/>
              <p:cNvSpPr/>
              <p:nvPr/>
            </p:nvSpPr>
            <p:spPr>
              <a:xfrm rot="16200000">
                <a:off x="372743" y="3561865"/>
                <a:ext cx="1366691" cy="1228666"/>
              </a:xfrm>
              <a:prstGeom prst="rt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直角三角形 54"/>
              <p:cNvSpPr/>
              <p:nvPr/>
            </p:nvSpPr>
            <p:spPr>
              <a:xfrm rot="16200000" flipV="1">
                <a:off x="1242451" y="3920823"/>
                <a:ext cx="1366691" cy="510749"/>
              </a:xfrm>
              <a:prstGeom prst="rt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1" name="直線コネクタ 50"/>
            <p:cNvCxnSpPr>
              <a:stCxn id="55" idx="4"/>
              <a:endCxn id="54" idx="0"/>
            </p:cNvCxnSpPr>
            <p:nvPr/>
          </p:nvCxnSpPr>
          <p:spPr>
            <a:xfrm flipH="1">
              <a:off x="1200545" y="3417866"/>
              <a:ext cx="1632697" cy="930940"/>
            </a:xfrm>
            <a:prstGeom prst="line">
              <a:avLst/>
            </a:prstGeom>
            <a:ln w="4445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>
              <a:stCxn id="55" idx="4"/>
              <a:endCxn id="55" idx="0"/>
            </p:cNvCxnSpPr>
            <p:nvPr/>
          </p:nvCxnSpPr>
          <p:spPr>
            <a:xfrm>
              <a:off x="2833242" y="3417866"/>
              <a:ext cx="678702" cy="930940"/>
            </a:xfrm>
            <a:prstGeom prst="line">
              <a:avLst/>
            </a:prstGeom>
            <a:ln w="4445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stCxn id="55" idx="0"/>
              <a:endCxn id="54" idx="0"/>
            </p:cNvCxnSpPr>
            <p:nvPr/>
          </p:nvCxnSpPr>
          <p:spPr>
            <a:xfrm flipH="1">
              <a:off x="1200545" y="4348806"/>
              <a:ext cx="2311399" cy="0"/>
            </a:xfrm>
            <a:prstGeom prst="line">
              <a:avLst/>
            </a:prstGeom>
            <a:ln w="4445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右矢印 56"/>
          <p:cNvSpPr/>
          <p:nvPr/>
        </p:nvSpPr>
        <p:spPr>
          <a:xfrm>
            <a:off x="3813339" y="4843400"/>
            <a:ext cx="1366412" cy="89362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×2</a:t>
            </a:r>
            <a:endParaRPr kumimoji="1" lang="ja-JP" altLang="en-US" sz="2400" dirty="0"/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43772"/>
              </p:ext>
            </p:extLst>
          </p:nvPr>
        </p:nvGraphicFramePr>
        <p:xfrm>
          <a:off x="5855334" y="4442298"/>
          <a:ext cx="3476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" name="Equation" r:id="rId5" imgW="127800" imgH="136800" progId="Equation.3">
                  <p:embed/>
                </p:oleObj>
              </mc:Choice>
              <mc:Fallback>
                <p:oleObj name="Equation" r:id="rId5" imgW="127800" imgH="13680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334" y="4442298"/>
                        <a:ext cx="34766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オブジェクト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25426"/>
              </p:ext>
            </p:extLst>
          </p:nvPr>
        </p:nvGraphicFramePr>
        <p:xfrm>
          <a:off x="1730810" y="2729530"/>
          <a:ext cx="441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8" name="Equation" r:id="rId7" imgW="164520" imgH="136800" progId="Equation.3">
                  <p:embed/>
                </p:oleObj>
              </mc:Choice>
              <mc:Fallback>
                <p:oleObj name="Equation" r:id="rId7" imgW="164520" imgH="13680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810" y="2729530"/>
                        <a:ext cx="44132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0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3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Convex hull in computer science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77459"/>
            <a:ext cx="835855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Affine linear combination and convex hull is a key tool in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 Mathematical programming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Game theory and strategy design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Combinatorial/Geometric optimization</a:t>
            </a:r>
          </a:p>
          <a:p>
            <a:r>
              <a:rPr kumimoji="1" lang="en-US" altLang="ja-JP" dirty="0" smtClean="0"/>
              <a:t>Convex hull computation of n points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O(n log n) time for planar point set</a:t>
            </a:r>
            <a:r>
              <a:rPr lang="ja-JP" altLang="en-US" dirty="0"/>
              <a:t>　</a:t>
            </a:r>
            <a:r>
              <a:rPr lang="en-US" altLang="ja-JP" dirty="0" smtClean="0"/>
              <a:t>(Graham 72)</a:t>
            </a:r>
          </a:p>
          <a:p>
            <a:pPr lvl="1"/>
            <a:r>
              <a:rPr kumimoji="1" lang="en-US" altLang="ja-JP" dirty="0" smtClean="0"/>
              <a:t>O( n log n) time for 3d point set (</a:t>
            </a:r>
            <a:r>
              <a:rPr kumimoji="1" lang="en-US" altLang="ja-JP" dirty="0" err="1" smtClean="0"/>
              <a:t>Preparata</a:t>
            </a:r>
            <a:r>
              <a:rPr kumimoji="1" lang="en-US" altLang="ja-JP" dirty="0" smtClean="0"/>
              <a:t>-Hong 77)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O(n </a:t>
            </a:r>
            <a:r>
              <a:rPr lang="en-US" altLang="ja-JP" baseline="30000" dirty="0" smtClean="0"/>
              <a:t>[d/2]</a:t>
            </a:r>
            <a:r>
              <a:rPr lang="en-US" altLang="ja-JP" dirty="0" smtClean="0"/>
              <a:t>)</a:t>
            </a:r>
            <a:r>
              <a:rPr lang="ja-JP" altLang="en-US" baseline="30000" dirty="0" smtClean="0"/>
              <a:t>　</a:t>
            </a:r>
            <a:r>
              <a:rPr lang="en-US" altLang="ja-JP" dirty="0" smtClean="0"/>
              <a:t>time and space for higher dimension (</a:t>
            </a:r>
            <a:r>
              <a:rPr lang="en-US" altLang="ja-JP" dirty="0" err="1" smtClean="0"/>
              <a:t>Chazelle</a:t>
            </a:r>
            <a:r>
              <a:rPr lang="en-US" altLang="ja-JP" dirty="0" smtClean="0"/>
              <a:t> 93)</a:t>
            </a:r>
          </a:p>
          <a:p>
            <a:pPr lvl="1"/>
            <a:r>
              <a:rPr kumimoji="1" lang="en-US" altLang="ja-JP" dirty="0" smtClean="0"/>
              <a:t>O(</a:t>
            </a:r>
            <a:r>
              <a:rPr kumimoji="1" lang="en-US" altLang="ja-JP" dirty="0" err="1" smtClean="0"/>
              <a:t>dnM</a:t>
            </a:r>
            <a:r>
              <a:rPr kumimoji="1" lang="en-US" altLang="ja-JP" dirty="0" smtClean="0"/>
              <a:t>) time and O(</a:t>
            </a:r>
            <a:r>
              <a:rPr kumimoji="1" lang="en-US" altLang="ja-JP" dirty="0" err="1" smtClean="0"/>
              <a:t>dn</a:t>
            </a:r>
            <a:r>
              <a:rPr kumimoji="1" lang="en-US" altLang="ja-JP" dirty="0" smtClean="0"/>
              <a:t>) space, where  M is size of (triangulation of) the convex hull boundary (Avis-Fukuda 92)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8467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Confirm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1845460" y="3838433"/>
            <a:ext cx="1754988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967969" y="3682308"/>
            <a:ext cx="1754985" cy="194660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730897" y="2198191"/>
            <a:ext cx="932304" cy="117536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 flipV="1">
            <a:off x="676262" y="4990948"/>
            <a:ext cx="1499792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176054" y="2493546"/>
            <a:ext cx="562485" cy="2946654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2879248" y="2663619"/>
            <a:ext cx="692332" cy="229969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09479"/>
              </p:ext>
            </p:extLst>
          </p:nvPr>
        </p:nvGraphicFramePr>
        <p:xfrm>
          <a:off x="1986347" y="2008485"/>
          <a:ext cx="3794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5" name="Equation" r:id="rId3" imgW="136800" imgH="136800" progId="Equation.3">
                  <p:embed/>
                </p:oleObj>
              </mc:Choice>
              <mc:Fallback>
                <p:oleObj name="Equation" r:id="rId3" imgW="136800" imgH="1368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347" y="2008485"/>
                        <a:ext cx="3794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図形グループ 10"/>
          <p:cNvGrpSpPr/>
          <p:nvPr/>
        </p:nvGrpSpPr>
        <p:grpSpPr>
          <a:xfrm rot="5400000">
            <a:off x="5775445" y="2939705"/>
            <a:ext cx="3241943" cy="1754985"/>
            <a:chOff x="1200545" y="3417866"/>
            <a:chExt cx="2311399" cy="930940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1200546" y="3417866"/>
              <a:ext cx="2311398" cy="930940"/>
              <a:chOff x="441756" y="3492852"/>
              <a:chExt cx="1739415" cy="136669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372743" y="3561865"/>
                <a:ext cx="1366691" cy="1228666"/>
              </a:xfrm>
              <a:prstGeom prst="rt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直角三角形 16"/>
              <p:cNvSpPr/>
              <p:nvPr/>
            </p:nvSpPr>
            <p:spPr>
              <a:xfrm rot="16200000" flipV="1">
                <a:off x="1242451" y="3920823"/>
                <a:ext cx="1366691" cy="510749"/>
              </a:xfrm>
              <a:prstGeom prst="rt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3" name="直線コネクタ 12"/>
            <p:cNvCxnSpPr>
              <a:stCxn id="17" idx="4"/>
              <a:endCxn id="16" idx="0"/>
            </p:cNvCxnSpPr>
            <p:nvPr/>
          </p:nvCxnSpPr>
          <p:spPr>
            <a:xfrm flipH="1">
              <a:off x="1200545" y="3417866"/>
              <a:ext cx="1632697" cy="930940"/>
            </a:xfrm>
            <a:prstGeom prst="line">
              <a:avLst/>
            </a:prstGeom>
            <a:ln w="4445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17" idx="4"/>
              <a:endCxn id="17" idx="0"/>
            </p:cNvCxnSpPr>
            <p:nvPr/>
          </p:nvCxnSpPr>
          <p:spPr>
            <a:xfrm>
              <a:off x="2833242" y="3417866"/>
              <a:ext cx="678702" cy="930940"/>
            </a:xfrm>
            <a:prstGeom prst="line">
              <a:avLst/>
            </a:prstGeom>
            <a:ln w="4445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17" idx="0"/>
              <a:endCxn id="16" idx="0"/>
            </p:cNvCxnSpPr>
            <p:nvPr/>
          </p:nvCxnSpPr>
          <p:spPr>
            <a:xfrm flipH="1">
              <a:off x="1200545" y="4348806"/>
              <a:ext cx="2311399" cy="0"/>
            </a:xfrm>
            <a:prstGeom prst="line">
              <a:avLst/>
            </a:prstGeom>
            <a:ln w="4445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 flipV="1">
            <a:off x="6518921" y="4486228"/>
            <a:ext cx="1754988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513671" y="2539619"/>
            <a:ext cx="1754985" cy="1946609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577614" y="3230603"/>
            <a:ext cx="932304" cy="1175367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6518925" y="4345269"/>
            <a:ext cx="1499792" cy="281922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518925" y="2222704"/>
            <a:ext cx="562485" cy="2946654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6518925" y="3135010"/>
            <a:ext cx="692332" cy="2299698"/>
          </a:xfrm>
          <a:prstGeom prst="line">
            <a:avLst/>
          </a:prstGeom>
          <a:ln w="444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399499"/>
              </p:ext>
            </p:extLst>
          </p:nvPr>
        </p:nvGraphicFramePr>
        <p:xfrm>
          <a:off x="7211257" y="2006519"/>
          <a:ext cx="3476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6" name="Equation" r:id="rId5" imgW="127800" imgH="136800" progId="Equation.3">
                  <p:embed/>
                </p:oleObj>
              </mc:Choice>
              <mc:Fallback>
                <p:oleObj name="Equation" r:id="rId5" imgW="127800" imgH="1368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257" y="2006519"/>
                        <a:ext cx="34766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5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Power of </a:t>
            </a:r>
            <a:r>
              <a:rPr kumimoji="1" lang="en-US" altLang="ja-JP" dirty="0" err="1" smtClean="0"/>
              <a:t>mathemathics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 We may go back </a:t>
            </a:r>
            <a:r>
              <a:rPr lang="en-US" altLang="ja-JP" dirty="0" smtClean="0"/>
              <a:t>100 years and use old excellence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Without it, I should have spent at least 100 years, too.</a:t>
            </a:r>
          </a:p>
          <a:p>
            <a:r>
              <a:rPr kumimoji="1" lang="en-US" altLang="ja-JP" dirty="0" smtClean="0"/>
              <a:t>BUT, goddess of math is not easy to smile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Higher dimensional analogue is not yet found</a:t>
            </a:r>
          </a:p>
          <a:p>
            <a:pPr lvl="1"/>
            <a:r>
              <a:rPr kumimoji="1" lang="en-US" altLang="ja-JP" dirty="0"/>
              <a:t> </a:t>
            </a:r>
            <a:r>
              <a:rPr kumimoji="1" lang="en-US" altLang="ja-JP" dirty="0" smtClean="0"/>
              <a:t>n polygons instead of n segments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So far, we can handle only two polygons case.</a:t>
            </a:r>
          </a:p>
          <a:p>
            <a:r>
              <a:rPr kumimoji="1" lang="en-US" altLang="ja-JP" dirty="0" smtClean="0"/>
              <a:t>A lot of unsolved problems on this </a:t>
            </a:r>
            <a:r>
              <a:rPr lang="en-US" altLang="ja-JP" dirty="0" smtClean="0"/>
              <a:t>topic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24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Earthquake!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714488"/>
            <a:ext cx="2857520" cy="215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83" y="1714488"/>
            <a:ext cx="2842941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tokuyama\Desktop\P1000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357694"/>
            <a:ext cx="2857519" cy="2143140"/>
          </a:xfrm>
          <a:prstGeom prst="rect">
            <a:avLst/>
          </a:prstGeom>
          <a:noFill/>
        </p:spPr>
      </p:pic>
      <p:pic>
        <p:nvPicPr>
          <p:cNvPr id="11" name="Picture 3" descr="C:\Users\tokuyama\Desktop\P1000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357694"/>
            <a:ext cx="2857520" cy="2143140"/>
          </a:xfrm>
          <a:prstGeom prst="rect">
            <a:avLst/>
          </a:prstGeom>
          <a:noFill/>
        </p:spPr>
      </p:pic>
      <p:pic>
        <p:nvPicPr>
          <p:cNvPr id="12" name="Picture 5" descr="C:\Users\tokuyama\Desktop\P1000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357694"/>
            <a:ext cx="2857520" cy="2143140"/>
          </a:xfrm>
          <a:prstGeom prst="rect">
            <a:avLst/>
          </a:prstGeom>
          <a:noFill/>
        </p:spPr>
      </p:pic>
      <p:cxnSp>
        <p:nvCxnSpPr>
          <p:cNvPr id="13" name="直線矢印コネクタ 12"/>
          <p:cNvCxnSpPr/>
          <p:nvPr/>
        </p:nvCxnSpPr>
        <p:spPr>
          <a:xfrm rot="16200000" flipH="1">
            <a:off x="1075167" y="4068313"/>
            <a:ext cx="428628" cy="725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6200000" flipH="1">
            <a:off x="7075959" y="4139752"/>
            <a:ext cx="428628" cy="725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6200000" flipH="1">
            <a:off x="4004125" y="4139752"/>
            <a:ext cx="428628" cy="725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C:\Users\tokuyama\Desktop\P10006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1714488"/>
            <a:ext cx="2857519" cy="2143140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1629508" y="3929066"/>
            <a:ext cx="221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One month later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93110" y="1324708"/>
            <a:ext cx="236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Yes, it was tremendous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605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Topics in this tutorial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Variations of convex hull computation</a:t>
            </a:r>
          </a:p>
          <a:p>
            <a:r>
              <a:rPr kumimoji="1" lang="en-US" altLang="ja-JP" dirty="0" smtClean="0"/>
              <a:t>A warming up quiz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Why affine linear combination is important?</a:t>
            </a:r>
            <a:endParaRPr kumimoji="1" lang="en-US" altLang="ja-JP" dirty="0" smtClean="0"/>
          </a:p>
          <a:p>
            <a:r>
              <a:rPr lang="en-US" altLang="ja-JP" dirty="0" smtClean="0"/>
              <a:t>Convex hull of movable objects</a:t>
            </a:r>
          </a:p>
          <a:p>
            <a:pPr lvl="1"/>
            <a:r>
              <a:rPr kumimoji="1" lang="en-US" altLang="ja-JP" dirty="0" smtClean="0"/>
              <a:t>Convex hull of translated segments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err="1" smtClean="0"/>
              <a:t>Kakeya’s</a:t>
            </a:r>
            <a:r>
              <a:rPr lang="en-US" altLang="ja-JP" dirty="0" smtClean="0"/>
              <a:t> needle problem and its extension</a:t>
            </a:r>
          </a:p>
          <a:p>
            <a:r>
              <a:rPr kumimoji="1" lang="en-US" altLang="ja-JP" dirty="0" smtClean="0"/>
              <a:t>Convex hull in discrete space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(if time allows)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Convex hull in the grid plane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Digital rays and line segments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200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Warm up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951785" cy="17526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What is “affine linear combination”?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A common sense </a:t>
            </a:r>
            <a:r>
              <a:rPr lang="en-US" altLang="ja-JP" dirty="0" smtClean="0">
                <a:solidFill>
                  <a:schemeClr val="tx1"/>
                </a:solidFill>
              </a:rPr>
              <a:t>for a </a:t>
            </a:r>
            <a:r>
              <a:rPr lang="en-US" altLang="ja-JP" dirty="0">
                <a:solidFill>
                  <a:schemeClr val="tx1"/>
                </a:solidFill>
              </a:rPr>
              <a:t>mathematician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1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Quiz:  Sure win in Casino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You go to Casino and the dealer reveals 52 cards (26 red, 26 black) one by one</a:t>
            </a:r>
          </a:p>
          <a:p>
            <a:r>
              <a:rPr lang="en-US" altLang="ja-JP" dirty="0" smtClean="0"/>
              <a:t>You have 1000 dollars,  and bet to red or black 52 times.  Minimum bet is 1 dollar, and the maximum is 10,000 dollars.</a:t>
            </a:r>
          </a:p>
          <a:p>
            <a:r>
              <a:rPr lang="en-US" altLang="ja-JP" dirty="0" smtClean="0"/>
              <a:t>How much you can gain (surely?) </a:t>
            </a:r>
          </a:p>
          <a:p>
            <a:r>
              <a:rPr kumimoji="1" lang="en-US" altLang="ja-JP" dirty="0" smtClean="0"/>
              <a:t>If you bet (say, 20 dollars) each time randomly, no sure gain.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1568" y="6126163"/>
            <a:ext cx="697523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Peter Winkler, Mathematical Puzzles,  A </a:t>
            </a:r>
            <a:r>
              <a:rPr lang="en-US" altLang="ja-JP" dirty="0" err="1" smtClean="0"/>
              <a:t>Connisseur’s</a:t>
            </a:r>
            <a:r>
              <a:rPr lang="en-US" altLang="ja-JP" dirty="0" smtClean="0"/>
              <a:t> Collection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2915</Words>
  <Application>Microsoft Office PowerPoint</Application>
  <PresentationFormat>画面に合わせる (4:3)</PresentationFormat>
  <Paragraphs>403</Paragraphs>
  <Slides>62</Slides>
  <Notes>13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62</vt:i4>
      </vt:variant>
    </vt:vector>
  </HeadingPairs>
  <TitlesOfParts>
    <vt:vector size="65" baseType="lpstr">
      <vt:lpstr>ホワイト</vt:lpstr>
      <vt:lpstr>数式</vt:lpstr>
      <vt:lpstr>Equation</vt:lpstr>
      <vt:lpstr>Computational Geometry and some classical mathematics </vt:lpstr>
      <vt:lpstr>Life in Tohoku University</vt:lpstr>
      <vt:lpstr>Activities</vt:lpstr>
      <vt:lpstr>Computational geometry</vt:lpstr>
      <vt:lpstr>Convexity and Convex hull</vt:lpstr>
      <vt:lpstr>Convex hull in computer science</vt:lpstr>
      <vt:lpstr>Topics in this tutorial</vt:lpstr>
      <vt:lpstr>Warm up</vt:lpstr>
      <vt:lpstr>Quiz:  Sure win in Casino</vt:lpstr>
      <vt:lpstr>Quick solutions</vt:lpstr>
      <vt:lpstr>Mathematics</vt:lpstr>
      <vt:lpstr>From Mathematics to Information Science  (IT? CS?) Solution:</vt:lpstr>
      <vt:lpstr>Convex HULL of Movable Objects:   GENERALIZED Kakeya Needle Problem </vt:lpstr>
      <vt:lpstr>Our problem in general form</vt:lpstr>
      <vt:lpstr>Motivations: Information unification </vt:lpstr>
      <vt:lpstr>Designing smallest hole to go through</vt:lpstr>
      <vt:lpstr>A simplified problem</vt:lpstr>
      <vt:lpstr>A similar (but easier) problem</vt:lpstr>
      <vt:lpstr>PERIMETER　minimization</vt:lpstr>
      <vt:lpstr>Key Tool: width function</vt:lpstr>
      <vt:lpstr>Perimeter minimization is easy (if you know mathematics)</vt:lpstr>
      <vt:lpstr>Area MINIMIZATION</vt:lpstr>
      <vt:lpstr>Difficulty for the area minimization</vt:lpstr>
      <vt:lpstr>How we started</vt:lpstr>
      <vt:lpstr>Kakeya needle Problem</vt:lpstr>
      <vt:lpstr>Kakeya’s Problem</vt:lpstr>
      <vt:lpstr>Kakeya Problem</vt:lpstr>
      <vt:lpstr>Kakeya’s Problem: State of Arts</vt:lpstr>
      <vt:lpstr>Besicovitch set</vt:lpstr>
      <vt:lpstr>Relation to our problem (my Aha!)</vt:lpstr>
      <vt:lpstr>Width ordering</vt:lpstr>
      <vt:lpstr>Width ordering and area </vt:lpstr>
      <vt:lpstr>PowerPoint プレゼンテーション</vt:lpstr>
      <vt:lpstr>Width function and segment containment</vt:lpstr>
      <vt:lpstr>How to overcome the lack of monotonicity</vt:lpstr>
      <vt:lpstr>SOME CONCEPTS and A theorem</vt:lpstr>
      <vt:lpstr>Minkowski symmetrization</vt:lpstr>
      <vt:lpstr>Mixed area</vt:lpstr>
      <vt:lpstr>A property of symmetric oval</vt:lpstr>
      <vt:lpstr>Trigonal disk (Relative Reauleaux triangle) </vt:lpstr>
      <vt:lpstr>From literature of mathematics</vt:lpstr>
      <vt:lpstr>PROOF of THEOREM 1</vt:lpstr>
      <vt:lpstr>Circumscribed C-hexabon </vt:lpstr>
      <vt:lpstr> </vt:lpstr>
      <vt:lpstr>Proof of Theorem 1.</vt:lpstr>
      <vt:lpstr>Proof (continued).</vt:lpstr>
      <vt:lpstr>Solution and algorithm for the segment alignment problem</vt:lpstr>
      <vt:lpstr>Minimum area for given width</vt:lpstr>
      <vt:lpstr>The 1st step</vt:lpstr>
      <vt:lpstr>The 2nd step</vt:lpstr>
      <vt:lpstr>Minimum area for family of segments</vt:lpstr>
      <vt:lpstr>Now, how to compute</vt:lpstr>
      <vt:lpstr>Affine-regular hexagon</vt:lpstr>
      <vt:lpstr>Affine-regular hexagon</vt:lpstr>
      <vt:lpstr>Affine-regular hexagon</vt:lpstr>
      <vt:lpstr>Computing a minimum-area triangle</vt:lpstr>
      <vt:lpstr>Step 1</vt:lpstr>
      <vt:lpstr>Step2</vt:lpstr>
      <vt:lpstr>Step 3</vt:lpstr>
      <vt:lpstr>Confirm</vt:lpstr>
      <vt:lpstr>Conclusion</vt:lpstr>
      <vt:lpstr>Earthquake!　</vt:lpstr>
    </vt:vector>
  </TitlesOfParts>
  <Company>東北大学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Generalization of Kakeya’s Problem</dc:title>
  <dc:creator>横澤 翔平</dc:creator>
  <cp:lastModifiedBy>TOKUYAMA</cp:lastModifiedBy>
  <cp:revision>237</cp:revision>
  <cp:lastPrinted>2011-04-22T04:22:14Z</cp:lastPrinted>
  <dcterms:created xsi:type="dcterms:W3CDTF">2011-04-14T11:23:41Z</dcterms:created>
  <dcterms:modified xsi:type="dcterms:W3CDTF">2012-03-07T04:46:15Z</dcterms:modified>
</cp:coreProperties>
</file>